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256" r:id="rId3"/>
    <p:sldId id="270" r:id="rId4"/>
    <p:sldId id="271" r:id="rId5"/>
    <p:sldId id="266" r:id="rId6"/>
    <p:sldId id="265" r:id="rId7"/>
    <p:sldId id="267" r:id="rId8"/>
    <p:sldId id="272" r:id="rId9"/>
    <p:sldId id="273" r:id="rId10"/>
    <p:sldId id="276" r:id="rId11"/>
    <p:sldId id="283" r:id="rId12"/>
    <p:sldId id="277" r:id="rId13"/>
    <p:sldId id="284" r:id="rId14"/>
    <p:sldId id="278" r:id="rId15"/>
    <p:sldId id="285" r:id="rId16"/>
    <p:sldId id="286" r:id="rId17"/>
    <p:sldId id="287" r:id="rId18"/>
    <p:sldId id="288" r:id="rId19"/>
    <p:sldId id="289" r:id="rId20"/>
    <p:sldId id="281" r:id="rId21"/>
    <p:sldId id="280" r:id="rId22"/>
    <p:sldId id="290" r:id="rId23"/>
    <p:sldId id="291" r:id="rId24"/>
    <p:sldId id="268" r:id="rId25"/>
    <p:sldId id="275" r:id="rId2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" initials="F" lastIdx="1" clrIdx="0">
    <p:extLst>
      <p:ext uri="{19B8F6BF-5375-455C-9EA6-DF929625EA0E}">
        <p15:presenceInfo xmlns:p15="http://schemas.microsoft.com/office/powerpoint/2012/main" userId="F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E29"/>
    <a:srgbClr val="BB1F1B"/>
    <a:srgbClr val="740F15"/>
    <a:srgbClr val="9D1A17"/>
    <a:srgbClr val="FFFFFF"/>
    <a:srgbClr val="F8F8F8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83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CFC835-32FC-4146-9A46-0979B5167F90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</dgm:pt>
    <dgm:pt modelId="{99182535-FE17-4061-8C9C-08E517744702}">
      <dgm:prSet phldrT="[Text]"/>
      <dgm:spPr>
        <a:solidFill>
          <a:srgbClr val="A91E29"/>
        </a:solidFill>
      </dgm:spPr>
      <dgm:t>
        <a:bodyPr/>
        <a:lstStyle/>
        <a:p>
          <a:endParaRPr lang="en-US" dirty="0"/>
        </a:p>
      </dgm:t>
    </dgm:pt>
    <dgm:pt modelId="{96CFF231-116E-44D1-B6CD-03420CFF6785}" type="parTrans" cxnId="{05EC55A3-1B14-41EA-8ADC-F78FA878C424}">
      <dgm:prSet/>
      <dgm:spPr/>
      <dgm:t>
        <a:bodyPr/>
        <a:lstStyle/>
        <a:p>
          <a:endParaRPr lang="en-US"/>
        </a:p>
      </dgm:t>
    </dgm:pt>
    <dgm:pt modelId="{87D808E4-B18D-4C53-8518-791E7116410F}" type="sibTrans" cxnId="{05EC55A3-1B14-41EA-8ADC-F78FA878C424}">
      <dgm:prSet/>
      <dgm:spPr/>
      <dgm:t>
        <a:bodyPr/>
        <a:lstStyle/>
        <a:p>
          <a:endParaRPr lang="en-US"/>
        </a:p>
      </dgm:t>
    </dgm:pt>
    <dgm:pt modelId="{1A03120A-ADC7-4FE3-B117-BEFB50A40473}">
      <dgm:prSet phldrT="[Text]"/>
      <dgm:spPr>
        <a:solidFill>
          <a:srgbClr val="A91E29"/>
        </a:solidFill>
      </dgm:spPr>
      <dgm:t>
        <a:bodyPr/>
        <a:lstStyle/>
        <a:p>
          <a:endParaRPr lang="en-US" dirty="0"/>
        </a:p>
      </dgm:t>
    </dgm:pt>
    <dgm:pt modelId="{F3B4055D-AB6B-4EF6-B4D2-E15A1E95D181}" type="sibTrans" cxnId="{B3F1AC05-5AE4-4D6E-9226-C180D6B50C80}">
      <dgm:prSet/>
      <dgm:spPr/>
      <dgm:t>
        <a:bodyPr/>
        <a:lstStyle/>
        <a:p>
          <a:endParaRPr lang="en-US"/>
        </a:p>
      </dgm:t>
    </dgm:pt>
    <dgm:pt modelId="{677D6755-47A9-4FE3-9ED2-56BFD4ED7ECF}" type="parTrans" cxnId="{B3F1AC05-5AE4-4D6E-9226-C180D6B50C80}">
      <dgm:prSet/>
      <dgm:spPr/>
      <dgm:t>
        <a:bodyPr/>
        <a:lstStyle/>
        <a:p>
          <a:endParaRPr lang="en-US"/>
        </a:p>
      </dgm:t>
    </dgm:pt>
    <dgm:pt modelId="{4F0727C6-85F8-46BD-8B02-71C4C3F1859F}">
      <dgm:prSet phldrT="[Text]"/>
      <dgm:spPr>
        <a:solidFill>
          <a:srgbClr val="A91E29"/>
        </a:solidFill>
      </dgm:spPr>
      <dgm:t>
        <a:bodyPr/>
        <a:lstStyle/>
        <a:p>
          <a:endParaRPr lang="en-US" dirty="0"/>
        </a:p>
      </dgm:t>
    </dgm:pt>
    <dgm:pt modelId="{C054166B-F664-49F6-A8F2-2CA6C0FB7EFC}" type="sibTrans" cxnId="{D0DC152C-82BC-466B-89C2-2584C4BA3F63}">
      <dgm:prSet/>
      <dgm:spPr/>
      <dgm:t>
        <a:bodyPr/>
        <a:lstStyle/>
        <a:p>
          <a:endParaRPr lang="en-US"/>
        </a:p>
      </dgm:t>
    </dgm:pt>
    <dgm:pt modelId="{311F3B7C-0D24-4E78-8A28-BFDBAD1F32D0}" type="parTrans" cxnId="{D0DC152C-82BC-466B-89C2-2584C4BA3F63}">
      <dgm:prSet/>
      <dgm:spPr/>
      <dgm:t>
        <a:bodyPr/>
        <a:lstStyle/>
        <a:p>
          <a:endParaRPr lang="en-US"/>
        </a:p>
      </dgm:t>
    </dgm:pt>
    <dgm:pt modelId="{E02AFF50-D213-4AB1-B734-02AD2A9D0270}" type="pres">
      <dgm:prSet presAssocID="{C6CFC835-32FC-4146-9A46-0979B5167F90}" presName="linear" presStyleCnt="0">
        <dgm:presLayoutVars>
          <dgm:dir/>
          <dgm:resizeHandles val="exact"/>
        </dgm:presLayoutVars>
      </dgm:prSet>
      <dgm:spPr/>
    </dgm:pt>
    <dgm:pt modelId="{998942A7-DE57-4DC0-ACFD-97BC6C96CD32}" type="pres">
      <dgm:prSet presAssocID="{99182535-FE17-4061-8C9C-08E517744702}" presName="comp" presStyleCnt="0"/>
      <dgm:spPr/>
    </dgm:pt>
    <dgm:pt modelId="{DFC2A23E-5D3E-4386-A0AD-95AF239E0FAD}" type="pres">
      <dgm:prSet presAssocID="{99182535-FE17-4061-8C9C-08E517744702}" presName="box" presStyleLbl="node1" presStyleIdx="0" presStyleCnt="3"/>
      <dgm:spPr/>
    </dgm:pt>
    <dgm:pt modelId="{1B36B26C-D8C6-4898-B2E1-A16AD1C9EB17}" type="pres">
      <dgm:prSet presAssocID="{99182535-FE17-4061-8C9C-08E517744702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45707B15-0AB3-4B13-AA4C-3429990D0D7C}" type="pres">
      <dgm:prSet presAssocID="{99182535-FE17-4061-8C9C-08E517744702}" presName="text" presStyleLbl="node1" presStyleIdx="0" presStyleCnt="3">
        <dgm:presLayoutVars>
          <dgm:bulletEnabled val="1"/>
        </dgm:presLayoutVars>
      </dgm:prSet>
      <dgm:spPr/>
    </dgm:pt>
    <dgm:pt modelId="{FFBA1179-AF60-413F-BC6E-5E0A6AB04923}" type="pres">
      <dgm:prSet presAssocID="{87D808E4-B18D-4C53-8518-791E7116410F}" presName="spacer" presStyleCnt="0"/>
      <dgm:spPr/>
    </dgm:pt>
    <dgm:pt modelId="{DE423FEA-6D20-4BC8-9BC5-93A461E18E91}" type="pres">
      <dgm:prSet presAssocID="{4F0727C6-85F8-46BD-8B02-71C4C3F1859F}" presName="comp" presStyleCnt="0"/>
      <dgm:spPr/>
    </dgm:pt>
    <dgm:pt modelId="{418BB589-FFA9-4AAE-BAE4-DF3B77A09E31}" type="pres">
      <dgm:prSet presAssocID="{4F0727C6-85F8-46BD-8B02-71C4C3F1859F}" presName="box" presStyleLbl="node1" presStyleIdx="1" presStyleCnt="3"/>
      <dgm:spPr/>
    </dgm:pt>
    <dgm:pt modelId="{3B6180CE-A216-4F9B-B4E6-4F91231EC8F4}" type="pres">
      <dgm:prSet presAssocID="{4F0727C6-85F8-46BD-8B02-71C4C3F1859F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CAB60927-FC82-4D30-A1BA-7B0085FE1E96}" type="pres">
      <dgm:prSet presAssocID="{4F0727C6-85F8-46BD-8B02-71C4C3F1859F}" presName="text" presStyleLbl="node1" presStyleIdx="1" presStyleCnt="3">
        <dgm:presLayoutVars>
          <dgm:bulletEnabled val="1"/>
        </dgm:presLayoutVars>
      </dgm:prSet>
      <dgm:spPr/>
    </dgm:pt>
    <dgm:pt modelId="{42FE1526-558E-42DE-B2BC-1E36CA0ECFB6}" type="pres">
      <dgm:prSet presAssocID="{C054166B-F664-49F6-A8F2-2CA6C0FB7EFC}" presName="spacer" presStyleCnt="0"/>
      <dgm:spPr/>
    </dgm:pt>
    <dgm:pt modelId="{6585782A-6925-4E1F-976E-31010778FBB3}" type="pres">
      <dgm:prSet presAssocID="{1A03120A-ADC7-4FE3-B117-BEFB50A40473}" presName="comp" presStyleCnt="0"/>
      <dgm:spPr/>
    </dgm:pt>
    <dgm:pt modelId="{6D484272-EDF7-4CA9-84C0-849D50397D71}" type="pres">
      <dgm:prSet presAssocID="{1A03120A-ADC7-4FE3-B117-BEFB50A40473}" presName="box" presStyleLbl="node1" presStyleIdx="2" presStyleCnt="3"/>
      <dgm:spPr/>
    </dgm:pt>
    <dgm:pt modelId="{0F5C389B-6752-418D-993A-AB59C17BE8FB}" type="pres">
      <dgm:prSet presAssocID="{1A03120A-ADC7-4FE3-B117-BEFB50A40473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4C586679-C989-430A-AD5B-8D33BCA60D70}" type="pres">
      <dgm:prSet presAssocID="{1A03120A-ADC7-4FE3-B117-BEFB50A40473}" presName="text" presStyleLbl="node1" presStyleIdx="2" presStyleCnt="3">
        <dgm:presLayoutVars>
          <dgm:bulletEnabled val="1"/>
        </dgm:presLayoutVars>
      </dgm:prSet>
      <dgm:spPr/>
    </dgm:pt>
  </dgm:ptLst>
  <dgm:cxnLst>
    <dgm:cxn modelId="{B3F1AC05-5AE4-4D6E-9226-C180D6B50C80}" srcId="{C6CFC835-32FC-4146-9A46-0979B5167F90}" destId="{1A03120A-ADC7-4FE3-B117-BEFB50A40473}" srcOrd="2" destOrd="0" parTransId="{677D6755-47A9-4FE3-9ED2-56BFD4ED7ECF}" sibTransId="{F3B4055D-AB6B-4EF6-B4D2-E15A1E95D181}"/>
    <dgm:cxn modelId="{22B53E0F-0507-4B74-BED2-84AC4210CA77}" type="presOf" srcId="{4F0727C6-85F8-46BD-8B02-71C4C3F1859F}" destId="{418BB589-FFA9-4AAE-BAE4-DF3B77A09E31}" srcOrd="0" destOrd="0" presId="urn:microsoft.com/office/officeart/2005/8/layout/vList4"/>
    <dgm:cxn modelId="{D0DC152C-82BC-466B-89C2-2584C4BA3F63}" srcId="{C6CFC835-32FC-4146-9A46-0979B5167F90}" destId="{4F0727C6-85F8-46BD-8B02-71C4C3F1859F}" srcOrd="1" destOrd="0" parTransId="{311F3B7C-0D24-4E78-8A28-BFDBAD1F32D0}" sibTransId="{C054166B-F664-49F6-A8F2-2CA6C0FB7EFC}"/>
    <dgm:cxn modelId="{3EACA731-82A4-4A6F-83C1-DD30BF967153}" type="presOf" srcId="{99182535-FE17-4061-8C9C-08E517744702}" destId="{DFC2A23E-5D3E-4386-A0AD-95AF239E0FAD}" srcOrd="0" destOrd="0" presId="urn:microsoft.com/office/officeart/2005/8/layout/vList4"/>
    <dgm:cxn modelId="{0CBF465C-41C9-4AEA-B005-D57B582B9C58}" type="presOf" srcId="{1A03120A-ADC7-4FE3-B117-BEFB50A40473}" destId="{6D484272-EDF7-4CA9-84C0-849D50397D71}" srcOrd="0" destOrd="0" presId="urn:microsoft.com/office/officeart/2005/8/layout/vList4"/>
    <dgm:cxn modelId="{D43C3365-55A6-4D73-90E5-DA5A88142D72}" type="presOf" srcId="{99182535-FE17-4061-8C9C-08E517744702}" destId="{45707B15-0AB3-4B13-AA4C-3429990D0D7C}" srcOrd="1" destOrd="0" presId="urn:microsoft.com/office/officeart/2005/8/layout/vList4"/>
    <dgm:cxn modelId="{2F5EC748-F062-460A-922A-FF11C96ADA30}" type="presOf" srcId="{4F0727C6-85F8-46BD-8B02-71C4C3F1859F}" destId="{CAB60927-FC82-4D30-A1BA-7B0085FE1E96}" srcOrd="1" destOrd="0" presId="urn:microsoft.com/office/officeart/2005/8/layout/vList4"/>
    <dgm:cxn modelId="{8626D970-8F2A-4A13-9B32-604AB8D58B28}" type="presOf" srcId="{1A03120A-ADC7-4FE3-B117-BEFB50A40473}" destId="{4C586679-C989-430A-AD5B-8D33BCA60D70}" srcOrd="1" destOrd="0" presId="urn:microsoft.com/office/officeart/2005/8/layout/vList4"/>
    <dgm:cxn modelId="{5CE74A8D-03E1-416B-BF45-C6B9D0527AA4}" type="presOf" srcId="{C6CFC835-32FC-4146-9A46-0979B5167F90}" destId="{E02AFF50-D213-4AB1-B734-02AD2A9D0270}" srcOrd="0" destOrd="0" presId="urn:microsoft.com/office/officeart/2005/8/layout/vList4"/>
    <dgm:cxn modelId="{05EC55A3-1B14-41EA-8ADC-F78FA878C424}" srcId="{C6CFC835-32FC-4146-9A46-0979B5167F90}" destId="{99182535-FE17-4061-8C9C-08E517744702}" srcOrd="0" destOrd="0" parTransId="{96CFF231-116E-44D1-B6CD-03420CFF6785}" sibTransId="{87D808E4-B18D-4C53-8518-791E7116410F}"/>
    <dgm:cxn modelId="{2C2A86C1-BF79-48E5-9C8D-620EC99D902F}" type="presParOf" srcId="{E02AFF50-D213-4AB1-B734-02AD2A9D0270}" destId="{998942A7-DE57-4DC0-ACFD-97BC6C96CD32}" srcOrd="0" destOrd="0" presId="urn:microsoft.com/office/officeart/2005/8/layout/vList4"/>
    <dgm:cxn modelId="{FB180837-06B4-49B5-8FF5-992F5ADD290D}" type="presParOf" srcId="{998942A7-DE57-4DC0-ACFD-97BC6C96CD32}" destId="{DFC2A23E-5D3E-4386-A0AD-95AF239E0FAD}" srcOrd="0" destOrd="0" presId="urn:microsoft.com/office/officeart/2005/8/layout/vList4"/>
    <dgm:cxn modelId="{CCB056C5-F26D-4AE4-B251-A2C0489878CF}" type="presParOf" srcId="{998942A7-DE57-4DC0-ACFD-97BC6C96CD32}" destId="{1B36B26C-D8C6-4898-B2E1-A16AD1C9EB17}" srcOrd="1" destOrd="0" presId="urn:microsoft.com/office/officeart/2005/8/layout/vList4"/>
    <dgm:cxn modelId="{4D9203BC-FFA4-4021-925B-EF8C146BEBA9}" type="presParOf" srcId="{998942A7-DE57-4DC0-ACFD-97BC6C96CD32}" destId="{45707B15-0AB3-4B13-AA4C-3429990D0D7C}" srcOrd="2" destOrd="0" presId="urn:microsoft.com/office/officeart/2005/8/layout/vList4"/>
    <dgm:cxn modelId="{01A8ED38-65B4-4085-88DE-57CA5F8B4912}" type="presParOf" srcId="{E02AFF50-D213-4AB1-B734-02AD2A9D0270}" destId="{FFBA1179-AF60-413F-BC6E-5E0A6AB04923}" srcOrd="1" destOrd="0" presId="urn:microsoft.com/office/officeart/2005/8/layout/vList4"/>
    <dgm:cxn modelId="{E7BDCF30-5B7D-48ED-8FD3-5EB401CBCA6B}" type="presParOf" srcId="{E02AFF50-D213-4AB1-B734-02AD2A9D0270}" destId="{DE423FEA-6D20-4BC8-9BC5-93A461E18E91}" srcOrd="2" destOrd="0" presId="urn:microsoft.com/office/officeart/2005/8/layout/vList4"/>
    <dgm:cxn modelId="{76F4A952-3AAE-464E-B1EF-AB510EE50DAB}" type="presParOf" srcId="{DE423FEA-6D20-4BC8-9BC5-93A461E18E91}" destId="{418BB589-FFA9-4AAE-BAE4-DF3B77A09E31}" srcOrd="0" destOrd="0" presId="urn:microsoft.com/office/officeart/2005/8/layout/vList4"/>
    <dgm:cxn modelId="{2ED5921E-261A-45E1-B404-FF0835815D9B}" type="presParOf" srcId="{DE423FEA-6D20-4BC8-9BC5-93A461E18E91}" destId="{3B6180CE-A216-4F9B-B4E6-4F91231EC8F4}" srcOrd="1" destOrd="0" presId="urn:microsoft.com/office/officeart/2005/8/layout/vList4"/>
    <dgm:cxn modelId="{1D2F67C9-30E4-4067-AD7F-7F565A6544F0}" type="presParOf" srcId="{DE423FEA-6D20-4BC8-9BC5-93A461E18E91}" destId="{CAB60927-FC82-4D30-A1BA-7B0085FE1E96}" srcOrd="2" destOrd="0" presId="urn:microsoft.com/office/officeart/2005/8/layout/vList4"/>
    <dgm:cxn modelId="{78E497FC-DE8B-4710-866E-06C4254A99E5}" type="presParOf" srcId="{E02AFF50-D213-4AB1-B734-02AD2A9D0270}" destId="{42FE1526-558E-42DE-B2BC-1E36CA0ECFB6}" srcOrd="3" destOrd="0" presId="urn:microsoft.com/office/officeart/2005/8/layout/vList4"/>
    <dgm:cxn modelId="{6EA37A61-AEB7-4A6B-9357-25603804F425}" type="presParOf" srcId="{E02AFF50-D213-4AB1-B734-02AD2A9D0270}" destId="{6585782A-6925-4E1F-976E-31010778FBB3}" srcOrd="4" destOrd="0" presId="urn:microsoft.com/office/officeart/2005/8/layout/vList4"/>
    <dgm:cxn modelId="{5621C652-7637-40DD-A419-783A8A222223}" type="presParOf" srcId="{6585782A-6925-4E1F-976E-31010778FBB3}" destId="{6D484272-EDF7-4CA9-84C0-849D50397D71}" srcOrd="0" destOrd="0" presId="urn:microsoft.com/office/officeart/2005/8/layout/vList4"/>
    <dgm:cxn modelId="{F3993158-C4DB-4D63-94AF-B05431E87D50}" type="presParOf" srcId="{6585782A-6925-4E1F-976E-31010778FBB3}" destId="{0F5C389B-6752-418D-993A-AB59C17BE8FB}" srcOrd="1" destOrd="0" presId="urn:microsoft.com/office/officeart/2005/8/layout/vList4"/>
    <dgm:cxn modelId="{4BB8A56A-6DFF-41B3-96D8-BC4BE55C5344}" type="presParOf" srcId="{6585782A-6925-4E1F-976E-31010778FBB3}" destId="{4C586679-C989-430A-AD5B-8D33BCA60D7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2A23E-5D3E-4386-A0AD-95AF239E0FAD}">
      <dsp:nvSpPr>
        <dsp:cNvPr id="0" name=""/>
        <dsp:cNvSpPr/>
      </dsp:nvSpPr>
      <dsp:spPr>
        <a:xfrm>
          <a:off x="0" y="0"/>
          <a:ext cx="8496300" cy="1415851"/>
        </a:xfrm>
        <a:prstGeom prst="roundRect">
          <a:avLst>
            <a:gd name="adj" fmla="val 10000"/>
          </a:avLst>
        </a:prstGeom>
        <a:solidFill>
          <a:srgbClr val="A91E2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840845" y="0"/>
        <a:ext cx="6655454" cy="1415851"/>
      </dsp:txXfrm>
    </dsp:sp>
    <dsp:sp modelId="{1B36B26C-D8C6-4898-B2E1-A16AD1C9EB17}">
      <dsp:nvSpPr>
        <dsp:cNvPr id="0" name=""/>
        <dsp:cNvSpPr/>
      </dsp:nvSpPr>
      <dsp:spPr>
        <a:xfrm>
          <a:off x="141585" y="141585"/>
          <a:ext cx="1699260" cy="1132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BB589-FFA9-4AAE-BAE4-DF3B77A09E31}">
      <dsp:nvSpPr>
        <dsp:cNvPr id="0" name=""/>
        <dsp:cNvSpPr/>
      </dsp:nvSpPr>
      <dsp:spPr>
        <a:xfrm>
          <a:off x="0" y="1557436"/>
          <a:ext cx="8496300" cy="1415851"/>
        </a:xfrm>
        <a:prstGeom prst="roundRect">
          <a:avLst>
            <a:gd name="adj" fmla="val 10000"/>
          </a:avLst>
        </a:prstGeom>
        <a:solidFill>
          <a:srgbClr val="A91E2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840845" y="1557436"/>
        <a:ext cx="6655454" cy="1415851"/>
      </dsp:txXfrm>
    </dsp:sp>
    <dsp:sp modelId="{3B6180CE-A216-4F9B-B4E6-4F91231EC8F4}">
      <dsp:nvSpPr>
        <dsp:cNvPr id="0" name=""/>
        <dsp:cNvSpPr/>
      </dsp:nvSpPr>
      <dsp:spPr>
        <a:xfrm>
          <a:off x="141585" y="1699021"/>
          <a:ext cx="1699260" cy="1132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84272-EDF7-4CA9-84C0-849D50397D71}">
      <dsp:nvSpPr>
        <dsp:cNvPr id="0" name=""/>
        <dsp:cNvSpPr/>
      </dsp:nvSpPr>
      <dsp:spPr>
        <a:xfrm>
          <a:off x="0" y="3114872"/>
          <a:ext cx="8496300" cy="1415851"/>
        </a:xfrm>
        <a:prstGeom prst="roundRect">
          <a:avLst>
            <a:gd name="adj" fmla="val 10000"/>
          </a:avLst>
        </a:prstGeom>
        <a:solidFill>
          <a:srgbClr val="A91E2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840845" y="3114872"/>
        <a:ext cx="6655454" cy="1415851"/>
      </dsp:txXfrm>
    </dsp:sp>
    <dsp:sp modelId="{0F5C389B-6752-418D-993A-AB59C17BE8FB}">
      <dsp:nvSpPr>
        <dsp:cNvPr id="0" name=""/>
        <dsp:cNvSpPr/>
      </dsp:nvSpPr>
      <dsp:spPr>
        <a:xfrm>
          <a:off x="141585" y="3256457"/>
          <a:ext cx="1699260" cy="1132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3B8225-EB4F-07FB-838F-1B392736E4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919813-3087-2DF1-E9C8-FA8D9B5F0B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884C94E-131C-4EA4-A0CC-98DFB3EC995F}" type="datetimeFigureOut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BFE83D-AD17-8A2D-36F4-F19ABD7F9F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706F26-8AC0-B91D-5D83-8872B315B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2D6BE-6E4C-7C2F-CA5C-74900508A9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0665A-BD75-E96B-9166-9F6D309D0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E039DB-1B9E-4E28-85EA-65C21EF057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0355D1FC-34A4-8453-30BC-AD00A2FF25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501D715-3865-99EF-A436-DE413BF56F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Numerous designs  - can make it difficult to categorize for post-construction monitoring and maintenance</a:t>
            </a: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50F31084-1014-15FE-BDA3-9A07C5168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72E44DE-A560-4697-835F-80CD34010C3A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743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445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580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133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062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722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413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843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185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18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7668775-75DD-04B5-86AB-08D9D9ABFA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DEB322A-20F3-834C-F92C-F39CEBFD9E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When surveyed, 2 of 33 states had MSE wall handbooks </a:t>
            </a:r>
          </a:p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When further investigated, these handbooks were found to primarily focus on the construction phases and had very little information regarding post-construction monitoring and distress or warning signs</a:t>
            </a:r>
          </a:p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BE786E2-8ABA-7F96-28E9-A7C40EADF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C5B22A-BDDC-4478-81EA-B1532011A366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665A39EA-8B83-BF3D-09FF-C311B8C388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D63C4-EDA5-AE8B-C84D-9EDC40008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 based on design/as-built drawings and field reports,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walls categorize</a:t>
            </a:r>
          </a:p>
          <a:p>
            <a:pPr eaLnBrk="1" hangingPunct="1">
              <a:spcAft>
                <a:spcPts val="1000"/>
              </a:spcAft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Catalogue possible distress signs and performance metrics</a:t>
            </a:r>
          </a:p>
          <a:p>
            <a:pPr marL="1085850" lvl="1" indent="-342900" eaLnBrk="1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metrics from construction inspector handbooks will also be considered </a:t>
            </a:r>
          </a:p>
          <a:p>
            <a:pPr marL="1085850" lvl="1" indent="-342900" eaLnBrk="1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attention will be placed on wall types used in AR and distress signs observed for these walls</a:t>
            </a:r>
          </a:p>
          <a:p>
            <a:pPr marL="1085850" lvl="1" indent="-342900" eaLnBrk="1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links between distress signs observed and construction flaws will also be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examined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system/type, design specifics, materials, performance and maintenance history</a:t>
            </a:r>
            <a:endParaRPr lang="en-US" altLang="en-US" dirty="0"/>
          </a:p>
          <a:p>
            <a:pPr marL="285750" eaLnBrk="1" hangingPunct="1"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EFD478A7-C26D-470F-ED01-A67ABDB95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9977C66-9606-4774-B73D-E23A4207E9D5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D2B8165-FFEE-3CCC-CADD-CE45C57140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4AE9084E-6AAB-2145-68C1-C369360BC5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eaLnBrk="1" hangingPunct="1">
              <a:spcAft>
                <a:spcPts val="1000"/>
              </a:spcAft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2013BFE3-CA6E-A8FA-A7A6-A9CEF4993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CF86F60-D94F-432C-ACA0-E50E2C52685B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E44496F2-74F5-9659-1CC5-844627AD4C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C5FEFC77-E32B-0DDE-4BB1-1FDD0DB76E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54BBADA9-1369-8B22-F6AB-58ED370AD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B36BE15-5E4C-436A-82B4-3788AAEE775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CC970F7-E755-F489-CC8F-BEE0B7BDEE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34C38106-94F9-3BC0-B94C-0C448E52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E942186-C649-ED8A-FD4A-A94C4B813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172EC25-4D2D-4B01-B5DA-1FDBA78C2E66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248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89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118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68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102ED-7EA3-4392-432F-3B0322C4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14CB7-0CF0-4AAF-9DE2-E0C9C91770DF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5EA94-29AE-0106-8A8E-A4F8222F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4E39-F18D-AC61-4D70-5025BBA2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59FD-0820-41E2-88B7-CE2843F9EF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61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02E19-D7C1-5610-98C6-2116AFBE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987ED-D6C4-472F-8364-267FB801B49D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53EB-4572-979B-D204-5150F88C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69CF6-553A-E1EE-A1B8-7A97C22A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CBA8B-F090-46E9-8FC6-E003928CF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24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425D6-36A8-ECF0-BD09-AC258A38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7E12-1D86-4720-B468-A5FD9CB36780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43B22-3DFD-5AD2-B0C7-7DD6FDEB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60AFE-107D-8EFA-610D-7BF46049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A7792-DF48-4C85-AAE9-1C1105F8CC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57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484A8-8C3A-D8B9-5470-BA7704D3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E5A2-BF8E-4E0C-9AB0-6038F8C0E18E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AEF4-E296-5E7B-9CD9-CC39BE66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A9684-C390-EA29-4153-1799A8AC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E2CC6-036E-4DF2-A7A8-4AF37D446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35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7BC6E-5E10-7458-F147-C1C295B7E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CF9DD-3200-4837-B336-93CC8C05695A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818C-E60C-FD0A-D487-6B241F37D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49A56-A3DF-E830-FFD9-0BF47B23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FA963-075C-4980-A6D0-CF49E46D2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25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727E84-2716-6D96-D68B-DDC4BCFC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E92E3-85D0-4532-A9F1-F312B56B1569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B7BEE3-74C6-D8CA-DDF4-3264BA2D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B5D29F-DCB8-6601-A703-94A73553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ABE08-AA55-40F3-8E68-7E5C5E0DB4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00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BE279A8-DA60-5320-B7B7-FBCCA0C36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61DC5-AA23-4610-9C39-CA438B5C964E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754AE1-2A13-EC70-F858-BC5E00E7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0D9D3B-D11D-9B08-DB69-69DC0633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C30AB-9871-493E-B254-314AD2ACD2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01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2A80034-85E3-4FAE-58BA-A6BB5B1A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3596-F3E0-4F89-B7A1-018883B47C66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8F0EB25-134A-6E29-DE5E-31EB6C5D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351A6F-5DC8-232B-2E51-0F3B32CD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F709C-6BDE-4A4B-A423-9DB509900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67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1A4E4F-A44C-998F-9A2B-765513D0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6CFC8-2D9E-4A8B-A9EF-CC5A32593EAE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A2D588-A5DC-D33B-4700-FC13F11A9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32F171-B57C-A362-7244-771557B9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1B06B-54C0-4446-8EE6-970F297F5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29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4B5093-BCF6-D9DD-98CB-83D1BEB8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869AA-B630-4350-8DAC-C34B653BB03C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4FF57D-921E-D10C-8C1B-B1D2AAB6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C299D7-6732-385B-4D88-7B55F850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C5E11-29F9-42C5-8596-DAFD432486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0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A4493D-A3F4-1136-CFA5-AECA78E1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3AFD9-6A98-427B-8600-4DAA0A72AD6C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72A729-2676-A472-B530-5C1B18C7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9F232F-0258-DED5-8E19-8A2FC143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E86AA-0C25-402C-A36C-E46DAA847E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88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A901EF8-C172-14C1-9CAE-CED30C9BA2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61B82D2-0968-9A92-5800-ECC46357B3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9C9E2-9E8A-60AE-E839-2308E2888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3332344-70C9-401E-B5CA-D5D62831754E}" type="datetime1">
              <a:rPr lang="en-US" altLang="en-US"/>
              <a:pPr>
                <a:defRPr/>
              </a:pPr>
              <a:t>5/20/2024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8ADE8-DBDC-A3C1-3C99-B5F0EDE6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67001-9CD4-D740-035B-1CFA5841B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17A31E6-6431-4244-A9E6-B01856F15A3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isconsindot.gov/dtsdManuals/strct/inspection/insp-fm-pt4ch4.pdf" TargetMode="External"/><Relationship Id="rId5" Type="http://schemas.openxmlformats.org/officeDocument/2006/relationships/hyperlink" Target="http://www.dot.state.oh.us/Divisions/Engineering/Structures/bridge%20operations%20and%20maintenance/Pages/default.aspx" TargetMode="External"/><Relationship Id="rId4" Type="http://schemas.openxmlformats.org/officeDocument/2006/relationships/hyperlink" Target="https://www.fdot.gov/docs/default-source/construction/CONSTADM/Guidelist/InspectGuidelist/FY1213/MSE-Wall-Inspectors-Handbook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C08BE6-C355-2971-E3C7-AB9E4C57289C}"/>
              </a:ext>
            </a:extLst>
          </p:cNvPr>
          <p:cNvSpPr/>
          <p:nvPr/>
        </p:nvSpPr>
        <p:spPr>
          <a:xfrm>
            <a:off x="0" y="1096963"/>
            <a:ext cx="9144000" cy="5075237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6D1E2C-786A-B885-1AC1-51968F74C8A9}"/>
              </a:ext>
            </a:extLst>
          </p:cNvPr>
          <p:cNvSpPr/>
          <p:nvPr/>
        </p:nvSpPr>
        <p:spPr>
          <a:xfrm>
            <a:off x="0" y="6156325"/>
            <a:ext cx="9144000" cy="92075"/>
          </a:xfrm>
          <a:prstGeom prst="rect">
            <a:avLst/>
          </a:prstGeom>
          <a:solidFill>
            <a:srgbClr val="A91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6" name="Title 1">
            <a:extLst>
              <a:ext uri="{FF2B5EF4-FFF2-40B4-BE49-F238E27FC236}">
                <a16:creationId xmlns:a16="http://schemas.microsoft.com/office/drawing/2014/main" id="{E91E2713-8017-9A4A-ED4A-71328D02D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pPr algn="l"/>
            <a:r>
              <a:rPr lang="en-US" altLang="en-US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Maintenance Guidelines for </a:t>
            </a:r>
            <a:r>
              <a:rPr lang="en-US" altLang="en-US" b="1" dirty="0" err="1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MSE</a:t>
            </a:r>
            <a:r>
              <a:rPr lang="en-US" altLang="en-US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 Walls – </a:t>
            </a:r>
            <a:r>
              <a:rPr lang="en-US" altLang="en-US" b="1" dirty="0" err="1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TRC2104</a:t>
            </a:r>
            <a:endParaRPr lang="en-US" altLang="en-US" b="1" dirty="0"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077" name="Subtitle 2">
            <a:extLst>
              <a:ext uri="{FF2B5EF4-FFF2-40B4-BE49-F238E27FC236}">
                <a16:creationId xmlns:a16="http://schemas.microsoft.com/office/drawing/2014/main" id="{58A4A150-FEEE-660C-C54D-B484A66C7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086600" cy="2727325"/>
          </a:xfrm>
        </p:spPr>
        <p:txBody>
          <a:bodyPr/>
          <a:lstStyle/>
          <a:p>
            <a:r>
              <a:rPr lang="en-US" altLang="en-US" sz="1600" b="1">
                <a:solidFill>
                  <a:schemeClr val="tx1"/>
                </a:solidFill>
                <a:cs typeface="Times New Roman" panose="02020603050405020304" pitchFamily="18" charset="0"/>
              </a:rPr>
              <a:t>Michelle L. Barry, PhD, PE</a:t>
            </a:r>
          </a:p>
          <a:p>
            <a:pPr>
              <a:spcBef>
                <a:spcPct val="0"/>
              </a:spcBef>
            </a:pPr>
            <a:r>
              <a:rPr lang="en-US" altLang="en-US" sz="1600">
                <a:solidFill>
                  <a:schemeClr val="tx1"/>
                </a:solidFill>
                <a:cs typeface="Times New Roman" panose="02020603050405020304" pitchFamily="18" charset="0"/>
              </a:rPr>
              <a:t>Associate Professor, Civil Engineering </a:t>
            </a:r>
          </a:p>
          <a:p>
            <a:pPr>
              <a:spcBef>
                <a:spcPct val="0"/>
              </a:spcBef>
            </a:pPr>
            <a:r>
              <a:rPr lang="en-US" altLang="en-US" sz="1600">
                <a:solidFill>
                  <a:schemeClr val="tx1"/>
                </a:solidFill>
                <a:cs typeface="Times New Roman" panose="02020603050405020304" pitchFamily="18" charset="0"/>
              </a:rPr>
              <a:t>mlbernha@uark.edu </a:t>
            </a:r>
          </a:p>
          <a:p>
            <a:pPr>
              <a:spcBef>
                <a:spcPct val="0"/>
              </a:spcBef>
            </a:pPr>
            <a:endParaRPr lang="en-US" altLang="en-US" sz="10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altLang="en-US" sz="1600" b="1">
                <a:solidFill>
                  <a:schemeClr val="tx1"/>
                </a:solidFill>
                <a:cs typeface="Times New Roman" panose="02020603050405020304" pitchFamily="18" charset="0"/>
              </a:rPr>
              <a:t>Richard A. Coffman, PhD, PE, PLS</a:t>
            </a:r>
          </a:p>
          <a:p>
            <a:pPr>
              <a:spcBef>
                <a:spcPct val="0"/>
              </a:spcBef>
            </a:pPr>
            <a:r>
              <a:rPr lang="en-US" altLang="en-US" sz="1600">
                <a:solidFill>
                  <a:schemeClr val="tx1"/>
                </a:solidFill>
                <a:cs typeface="Times New Roman" panose="02020603050405020304" pitchFamily="18" charset="0"/>
              </a:rPr>
              <a:t>Associate Professor, Civil Engineering </a:t>
            </a:r>
          </a:p>
          <a:p>
            <a:pPr>
              <a:spcBef>
                <a:spcPct val="0"/>
              </a:spcBef>
            </a:pPr>
            <a:r>
              <a:rPr lang="en-US" altLang="en-US" sz="1600">
                <a:solidFill>
                  <a:schemeClr val="tx1"/>
                </a:solidFill>
                <a:cs typeface="Times New Roman" panose="02020603050405020304" pitchFamily="18" charset="0"/>
              </a:rPr>
              <a:t>rick@uark.edu</a:t>
            </a:r>
          </a:p>
          <a:p>
            <a:pPr>
              <a:spcBef>
                <a:spcPct val="0"/>
              </a:spcBef>
            </a:pPr>
            <a:endParaRPr lang="en-US" altLang="en-US" sz="10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altLang="en-US" sz="1600" b="1">
                <a:solidFill>
                  <a:schemeClr val="tx1"/>
                </a:solidFill>
                <a:cs typeface="Times New Roman" panose="02020603050405020304" pitchFamily="18" charset="0"/>
              </a:rPr>
              <a:t>Ruimin Feng, PhD</a:t>
            </a:r>
          </a:p>
          <a:p>
            <a:pPr>
              <a:spcBef>
                <a:spcPct val="0"/>
              </a:spcBef>
            </a:pPr>
            <a:r>
              <a:rPr lang="en-US" altLang="en-US" sz="1600">
                <a:solidFill>
                  <a:schemeClr val="tx1"/>
                </a:solidFill>
                <a:cs typeface="Times New Roman" panose="02020603050405020304" pitchFamily="18" charset="0"/>
              </a:rPr>
              <a:t>Postdoctoral Researcher, Civil Engineering </a:t>
            </a:r>
          </a:p>
          <a:p>
            <a:pPr>
              <a:spcBef>
                <a:spcPct val="0"/>
              </a:spcBef>
            </a:pPr>
            <a:r>
              <a:rPr lang="en-US" altLang="en-US" sz="1600">
                <a:solidFill>
                  <a:schemeClr val="tx1"/>
                </a:solidFill>
                <a:cs typeface="Times New Roman" panose="02020603050405020304" pitchFamily="18" charset="0"/>
              </a:rPr>
              <a:t>rf015@uark.edu</a:t>
            </a:r>
          </a:p>
        </p:txBody>
      </p:sp>
      <p:sp>
        <p:nvSpPr>
          <p:cNvPr id="3078" name="Slide Number Placeholder 3">
            <a:extLst>
              <a:ext uri="{FF2B5EF4-FFF2-40B4-BE49-F238E27FC236}">
                <a16:creationId xmlns:a16="http://schemas.microsoft.com/office/drawing/2014/main" id="{71380441-BB10-3F10-58B8-1142584E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705FEB-12BD-4DBA-A2EE-C252F18D0DBF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079" name="Picture 9">
            <a:extLst>
              <a:ext uri="{FF2B5EF4-FFF2-40B4-BE49-F238E27FC236}">
                <a16:creationId xmlns:a16="http://schemas.microsoft.com/office/drawing/2014/main" id="{4FF9D242-0A9D-02B9-E8F1-FC772EAC9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4476"/>
            <a:ext cx="2279650" cy="54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3E00708-4F80-EC25-1434-4DF425847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18649" r="11707" b="24275"/>
          <a:stretch>
            <a:fillRect/>
          </a:stretch>
        </p:blipFill>
        <p:spPr bwMode="auto">
          <a:xfrm>
            <a:off x="5029200" y="172775"/>
            <a:ext cx="1638300" cy="67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C2CF85-6CD6-A155-CAF2-2B44C9F6B30D}"/>
              </a:ext>
            </a:extLst>
          </p:cNvPr>
          <p:cNvCxnSpPr/>
          <p:nvPr/>
        </p:nvCxnSpPr>
        <p:spPr>
          <a:xfrm>
            <a:off x="685800" y="3200400"/>
            <a:ext cx="7315200" cy="0"/>
          </a:xfrm>
          <a:prstGeom prst="line">
            <a:avLst/>
          </a:prstGeom>
          <a:ln w="38100">
            <a:solidFill>
              <a:srgbClr val="BB1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0298673-3A80-C5C3-BFAE-10838F9EA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9"/>
          <a:stretch/>
        </p:blipFill>
        <p:spPr>
          <a:xfrm>
            <a:off x="228600" y="112890"/>
            <a:ext cx="2867115" cy="9681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system and reinforcement type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8BB861-CBB1-1E0C-C4EB-ED41C6554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348507"/>
            <a:ext cx="4272915" cy="26790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49998B-88E9-29D0-3A0C-95B3788D9708}"/>
              </a:ext>
            </a:extLst>
          </p:cNvPr>
          <p:cNvSpPr txBox="1"/>
          <p:nvPr/>
        </p:nvSpPr>
        <p:spPr>
          <a:xfrm>
            <a:off x="639763" y="5181061"/>
            <a:ext cx="4581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Which of the following types of structures have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systems been used for in your state? Please select all that apply.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BB89D-4020-DC90-210D-24CBAEC276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3" t="5024" r="15800" b="5216"/>
          <a:stretch/>
        </p:blipFill>
        <p:spPr bwMode="auto">
          <a:xfrm>
            <a:off x="6096000" y="2365674"/>
            <a:ext cx="2185035" cy="2185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B3D35F-934A-1074-AFAF-4C3450BBABF2}"/>
              </a:ext>
            </a:extLst>
          </p:cNvPr>
          <p:cNvSpPr txBox="1"/>
          <p:nvPr/>
        </p:nvSpPr>
        <p:spPr>
          <a:xfrm>
            <a:off x="5638800" y="4738508"/>
            <a:ext cx="33258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Do you have a list of approved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manufacturers/products?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3. Do you know which specific systems/products have been constructed?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8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system and reinforcement type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9998B-88E9-29D0-3A0C-95B3788D9708}"/>
              </a:ext>
            </a:extLst>
          </p:cNvPr>
          <p:cNvSpPr txBox="1"/>
          <p:nvPr/>
        </p:nvSpPr>
        <p:spPr>
          <a:xfrm>
            <a:off x="466725" y="5488265"/>
            <a:ext cx="4581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What types of soil reinforcement have been used in your state?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B3D35F-934A-1074-AFAF-4C3450BBABF2}"/>
              </a:ext>
            </a:extLst>
          </p:cNvPr>
          <p:cNvSpPr txBox="1"/>
          <p:nvPr/>
        </p:nvSpPr>
        <p:spPr>
          <a:xfrm>
            <a:off x="5334000" y="5194120"/>
            <a:ext cx="35544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If steel reinforcement was used, have there been any other types of coatings used other than galvanization?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8285F-CA0B-B971-9B27-F420A900F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" y="2655233"/>
            <a:ext cx="4342765" cy="25234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F5957E-8308-B25D-8C73-7FAA74784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19817"/>
              </p:ext>
            </p:extLst>
          </p:nvPr>
        </p:nvGraphicFramePr>
        <p:xfrm>
          <a:off x="5448300" y="3227090"/>
          <a:ext cx="3124200" cy="10972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700264">
                  <a:extLst>
                    <a:ext uri="{9D8B030D-6E8A-4147-A177-3AD203B41FA5}">
                      <a16:colId xmlns:a16="http://schemas.microsoft.com/office/drawing/2014/main" val="3258266253"/>
                    </a:ext>
                  </a:extLst>
                </a:gridCol>
                <a:gridCol w="2423936">
                  <a:extLst>
                    <a:ext uri="{9D8B030D-6E8A-4147-A177-3AD203B41FA5}">
                      <a16:colId xmlns:a16="http://schemas.microsoft.com/office/drawing/2014/main" val="31674318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ID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of Coating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9917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Epoxy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0043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Aluminized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393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Epoxy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1622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Aluminized Type 2 (only a few projects)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5609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19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Backfill type and design height allowed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FAD9D-9E99-360A-7795-F10D95DFFAD8}"/>
              </a:ext>
            </a:extLst>
          </p:cNvPr>
          <p:cNvSpPr txBox="1"/>
          <p:nvPr/>
        </p:nvSpPr>
        <p:spPr>
          <a:xfrm>
            <a:off x="300039" y="5327613"/>
            <a:ext cx="4581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What type of backfill materials have been used in your state? Please select all that apply and/or list the specifications that are used.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4EB30-E0B1-AFB6-7972-658BD03E8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14600"/>
            <a:ext cx="4018021" cy="2626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84067-E991-65C9-619A-E9E83C181DA9}"/>
              </a:ext>
            </a:extLst>
          </p:cNvPr>
          <p:cNvSpPr txBox="1"/>
          <p:nvPr/>
        </p:nvSpPr>
        <p:spPr>
          <a:xfrm>
            <a:off x="5181600" y="5322940"/>
            <a:ext cx="350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What is the maximum height (in ft) allowed for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walls in your state?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C757-D163-71E8-D189-EE339AAAC0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1"/>
          <a:stretch/>
        </p:blipFill>
        <p:spPr bwMode="auto">
          <a:xfrm>
            <a:off x="5032597" y="2556147"/>
            <a:ext cx="3554507" cy="2358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6026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 type and bearing type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FAD9D-9E99-360A-7795-F10D95DFFAD8}"/>
              </a:ext>
            </a:extLst>
          </p:cNvPr>
          <p:cNvSpPr txBox="1"/>
          <p:nvPr/>
        </p:nvSpPr>
        <p:spPr>
          <a:xfrm>
            <a:off x="300039" y="5248829"/>
            <a:ext cx="4271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walls are allowed to be built on which of the following in your state?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E84067-E991-65C9-619A-E9E83C181DA9}"/>
              </a:ext>
            </a:extLst>
          </p:cNvPr>
          <p:cNvSpPr txBox="1"/>
          <p:nvPr/>
        </p:nvSpPr>
        <p:spPr>
          <a:xfrm>
            <a:off x="5105401" y="5248829"/>
            <a:ext cx="3738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If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walls are used as bridge abutments, the bridge footing is bearing on which of the following?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041BF-5B97-1660-3A3A-C56902878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667000"/>
            <a:ext cx="4206240" cy="214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3DFFCF-9258-C5C2-8C0B-5C4A73146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99428"/>
            <a:ext cx="4206240" cy="209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199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Inspection and maintenance issues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55CA05-02E9-35FB-E6BD-E72F7CD58782}"/>
              </a:ext>
            </a:extLst>
          </p:cNvPr>
          <p:cNvSpPr txBox="1"/>
          <p:nvPr/>
        </p:nvSpPr>
        <p:spPr>
          <a:xfrm>
            <a:off x="304800" y="4724400"/>
            <a:ext cx="40793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 Have there been any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wall failures in your state? Failures are defined here as issues occurring in the wall that cannot be repaired and require the wall to be reconstructed.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ABDBC-24B7-C159-1859-BBBD8CF77F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423" r="13482" b="5860"/>
          <a:stretch/>
        </p:blipFill>
        <p:spPr bwMode="auto">
          <a:xfrm>
            <a:off x="914400" y="2288521"/>
            <a:ext cx="2555540" cy="2305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185FC2-5BE7-AD15-1F3C-BD5014F05EBE}"/>
              </a:ext>
            </a:extLst>
          </p:cNvPr>
          <p:cNvSpPr txBox="1"/>
          <p:nvPr/>
        </p:nvSpPr>
        <p:spPr>
          <a:xfrm>
            <a:off x="4905375" y="4724400"/>
            <a:ext cx="38592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 Is there a periodic inspection or maintenance plan and/or inventory in place for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walls in your state?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A21E70-7884-D98C-82D4-ADFD61E262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6162" r="17047" b="5934"/>
          <a:stretch/>
        </p:blipFill>
        <p:spPr bwMode="auto">
          <a:xfrm>
            <a:off x="5674062" y="2255564"/>
            <a:ext cx="2282513" cy="2304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3673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and the number of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wall failures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1C42C8-BED9-F029-F2A0-F0CC1BAB5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91784"/>
              </p:ext>
            </p:extLst>
          </p:nvPr>
        </p:nvGraphicFramePr>
        <p:xfrm>
          <a:off x="914400" y="2278996"/>
          <a:ext cx="7151688" cy="385572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79494">
                  <a:extLst>
                    <a:ext uri="{9D8B030D-6E8A-4147-A177-3AD203B41FA5}">
                      <a16:colId xmlns:a16="http://schemas.microsoft.com/office/drawing/2014/main" val="222610172"/>
                    </a:ext>
                  </a:extLst>
                </a:gridCol>
                <a:gridCol w="615138">
                  <a:extLst>
                    <a:ext uri="{9D8B030D-6E8A-4147-A177-3AD203B41FA5}">
                      <a16:colId xmlns:a16="http://schemas.microsoft.com/office/drawing/2014/main" val="2634922642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640869389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2271299601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766750028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1983100380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1874860812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542166041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1764323437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834875238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1610659721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3817813095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2415251067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475443227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667034195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1526835806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329665978"/>
                    </a:ext>
                  </a:extLst>
                </a:gridCol>
                <a:gridCol w="397316">
                  <a:extLst>
                    <a:ext uri="{9D8B030D-6E8A-4147-A177-3AD203B41FA5}">
                      <a16:colId xmlns:a16="http://schemas.microsoft.com/office/drawing/2014/main" val="33115177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States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742278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Failure type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939672"/>
                  </a:ext>
                </a:extLst>
              </a:tr>
              <a:tr h="273685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Vertical deviation on facing panels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6318626"/>
                  </a:ext>
                </a:extLst>
              </a:tr>
              <a:tr h="262255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Cracking on facing panels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312270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Settlement of backfill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164414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Hit by vehicle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600186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Loss of backfill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02828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Problematic drainage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441812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Other (specify)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√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578421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How many failures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2-3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Roughly 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√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173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81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with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Inspector Handbooks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D6F41B-2EEE-BC76-BE02-C5132640D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401259"/>
              </p:ext>
            </p:extLst>
          </p:nvPr>
        </p:nvGraphicFramePr>
        <p:xfrm>
          <a:off x="786384" y="2941161"/>
          <a:ext cx="7571232" cy="20116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869177">
                  <a:extLst>
                    <a:ext uri="{9D8B030D-6E8A-4147-A177-3AD203B41FA5}">
                      <a16:colId xmlns:a16="http://schemas.microsoft.com/office/drawing/2014/main" val="3527723685"/>
                    </a:ext>
                  </a:extLst>
                </a:gridCol>
                <a:gridCol w="6702055">
                  <a:extLst>
                    <a:ext uri="{9D8B030D-6E8A-4147-A177-3AD203B41FA5}">
                      <a16:colId xmlns:a16="http://schemas.microsoft.com/office/drawing/2014/main" val="3750451708"/>
                    </a:ext>
                  </a:extLst>
                </a:gridCol>
              </a:tblGrid>
              <a:tr h="1663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States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Link or sources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0901452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  <a:highlight>
                            <a:srgbClr val="FFFFFF"/>
                          </a:highlight>
                          <a:hlinkClick r:id="rId4"/>
                        </a:rPr>
                        <a:t>https://www.fdot.gov/docs/default-source/construction/CONSTADM/Guidelist/InspectGuidelist/FY1213/MSE-Wall-Inspectors-Handbook.pdf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6400784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  <a:highlight>
                            <a:srgbClr val="FFFFFF"/>
                          </a:highlight>
                          <a:hlinkClick r:id="rId5"/>
                        </a:rPr>
                        <a:t>http://www.dot.state.oh.us/Divisions/Engineering/Structures/bridge%20operations%20and%20maintenance/Pages/default.aspx</a:t>
                      </a:r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7156964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See previous question/link for NYSDOT GEM-16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0881491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Publication 238 addresses MSE wall inspection.  See Chapter 2.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  <a:highlight>
                            <a:srgbClr val="FFFFFF"/>
                          </a:highlight>
                        </a:rPr>
                        <a:t>https://www.dot.state.pa.us/public/PubsForms/Publications/PUB%20238.pdf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9722257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Wisconsin Structures Inspection Manual: </a:t>
                      </a:r>
                      <a:r>
                        <a:rPr lang="en-US" sz="1200" u="sng" dirty="0">
                          <a:effectLst/>
                          <a:hlinkClick r:id="rId6"/>
                        </a:rPr>
                        <a:t>https://wisconsindot.gov/dtsdManuals/strct/inspection/insp-fm-pt4ch4.pdf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Updates to inspection and maintenance guidance is currently ongoing.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3801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497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with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Inspector Handbooks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7B1070-FB55-2F79-6F2D-C9DD6A625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788609"/>
              </p:ext>
            </p:extLst>
          </p:nvPr>
        </p:nvGraphicFramePr>
        <p:xfrm>
          <a:off x="457200" y="2438241"/>
          <a:ext cx="8229600" cy="329184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03427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16996332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45639329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500588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States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a. How often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b. rating system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c. link or 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8557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Not set interval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1947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6871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Preparer said: “don’t recall”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70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Not set interval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7395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Not set interval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2579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Inspected at the frequency of bridge inspection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3216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9716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9870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6533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 years routine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10/15-year in-depth inspections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6524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4965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unknown – typically tracked with bridges where applicable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414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√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0146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059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Maintenance issues with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CE235-5BDC-9B3E-86F4-98E589AA5947}"/>
              </a:ext>
            </a:extLst>
          </p:cNvPr>
          <p:cNvSpPr txBox="1"/>
          <p:nvPr/>
        </p:nvSpPr>
        <p:spPr>
          <a:xfrm>
            <a:off x="266700" y="4976336"/>
            <a:ext cx="45815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14. Have there been any maintenance issues with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walls in your state?  Maintenance issues are defined here as events that do not result in replacement or reconstruction of the wall, but require repair. (26 responded with more details)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D62FC-FEC5-2A88-4026-2EE4D24DAF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6159" r="17184" b="6345"/>
          <a:stretch/>
        </p:blipFill>
        <p:spPr bwMode="auto">
          <a:xfrm>
            <a:off x="969010" y="2250281"/>
            <a:ext cx="2669540" cy="2687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90B0EE-24B1-2739-34A9-F782E3935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218195"/>
              </p:ext>
            </p:extLst>
          </p:nvPr>
        </p:nvGraphicFramePr>
        <p:xfrm>
          <a:off x="5257800" y="2421730"/>
          <a:ext cx="3695700" cy="38404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92760">
                  <a:extLst>
                    <a:ext uri="{9D8B030D-6E8A-4147-A177-3AD203B41FA5}">
                      <a16:colId xmlns:a16="http://schemas.microsoft.com/office/drawing/2014/main" val="683678689"/>
                    </a:ext>
                  </a:extLst>
                </a:gridCol>
                <a:gridCol w="1337491">
                  <a:extLst>
                    <a:ext uri="{9D8B030D-6E8A-4147-A177-3AD203B41FA5}">
                      <a16:colId xmlns:a16="http://schemas.microsoft.com/office/drawing/2014/main" val="1209864716"/>
                    </a:ext>
                  </a:extLst>
                </a:gridCol>
                <a:gridCol w="1865449">
                  <a:extLst>
                    <a:ext uri="{9D8B030D-6E8A-4147-A177-3AD203B41FA5}">
                      <a16:colId xmlns:a16="http://schemas.microsoft.com/office/drawing/2014/main" val="1488331981"/>
                    </a:ext>
                  </a:extLst>
                </a:gridCol>
              </a:tblGrid>
              <a:tr h="2586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States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Question a: how many walls have experienced issues?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Question b: are these primarily reoccurring or new issues?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 anchor="ctr"/>
                </a:tc>
                <a:extLst>
                  <a:ext uri="{0D108BD9-81ED-4DB2-BD59-A6C34878D82A}">
                    <a16:rowId xmlns:a16="http://schemas.microsoft.com/office/drawing/2014/main" val="2385679471"/>
                  </a:ext>
                </a:extLst>
              </a:tr>
              <a:tr h="1293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Vehicle strike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1222348841"/>
                  </a:ext>
                </a:extLst>
              </a:tr>
              <a:tr h="1293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Half dozen or so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One time issue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 anchor="ctr"/>
                </a:tc>
                <a:extLst>
                  <a:ext uri="{0D108BD9-81ED-4DB2-BD59-A6C34878D82A}">
                    <a16:rowId xmlns:a16="http://schemas.microsoft.com/office/drawing/2014/main" val="1797914597"/>
                  </a:ext>
                </a:extLst>
              </a:tr>
              <a:tr h="1293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Unknown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 anchor="ctr"/>
                </a:tc>
                <a:extLst>
                  <a:ext uri="{0D108BD9-81ED-4DB2-BD59-A6C34878D82A}">
                    <a16:rowId xmlns:a16="http://schemas.microsoft.com/office/drawing/2014/main" val="1486215055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small percentage, no records available.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new issues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2029838317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 few. No specific number available.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Occasional, due to vehicle impacts and construction defects.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1936966588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At least 2 state and 1 local agency walls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These are rare occurrences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824107673"/>
                  </a:ext>
                </a:extLst>
              </a:tr>
              <a:tr h="1293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more than 30 walls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reoccurring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3288976212"/>
                  </a:ext>
                </a:extLst>
              </a:tr>
              <a:tr h="1293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Not very many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Typically, one off instances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3565730238"/>
                  </a:ext>
                </a:extLst>
              </a:tr>
              <a:tr h="1293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KS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Several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1848391436"/>
                  </a:ext>
                </a:extLst>
              </a:tr>
              <a:tr h="1293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 percent-50 percent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both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1282415285"/>
                  </a:ext>
                </a:extLst>
              </a:tr>
              <a:tr h="1293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…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…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…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3913552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406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Maintenance repair activities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648F62-B469-92E2-80FC-4B18F0266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855395"/>
              </p:ext>
            </p:extLst>
          </p:nvPr>
        </p:nvGraphicFramePr>
        <p:xfrm>
          <a:off x="1485900" y="2529502"/>
          <a:ext cx="6172200" cy="347472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769056">
                  <a:extLst>
                    <a:ext uri="{9D8B030D-6E8A-4147-A177-3AD203B41FA5}">
                      <a16:colId xmlns:a16="http://schemas.microsoft.com/office/drawing/2014/main" val="2049959795"/>
                    </a:ext>
                  </a:extLst>
                </a:gridCol>
                <a:gridCol w="5403144">
                  <a:extLst>
                    <a:ext uri="{9D8B030D-6E8A-4147-A177-3AD203B41FA5}">
                      <a16:colId xmlns:a16="http://schemas.microsoft.com/office/drawing/2014/main" val="2678812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States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Vertical Deviation of the Facing Panels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2963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This has typically only been observed during the wall construction.  Contractor must remove and replace to meet tolerances.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8516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Repair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464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Monitor, possibly compaction grout if settlement is the issue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4900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none (that we know of, note that some maintenance is performed by district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forces prior to </a:t>
                      </a:r>
                      <a:r>
                        <a:rPr lang="en-US" sz="1200" dirty="0" err="1">
                          <a:effectLst/>
                        </a:rPr>
                        <a:t>geotech</a:t>
                      </a:r>
                      <a:r>
                        <a:rPr lang="en-US" sz="1200" dirty="0">
                          <a:effectLst/>
                        </a:rPr>
                        <a:t> designers being notified)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2193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√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007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some minor surficial movement, also drainage related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479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Monitor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9356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Unknown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9152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During construction out of tolerance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dimensions are assessed on a case by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case basis. I am not aware of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maintenance efforts on existing walls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for this.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5521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Have not repaired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851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-Monitor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-Reset panels (limits vary on when to reset panels)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481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045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latin typeface="Calibri Light" panose="020F0302020204030204" pitchFamily="34" charset="0"/>
                <a:cs typeface="Times New Roman" panose="02020603050405020304" pitchFamily="18" charset="0"/>
              </a:rPr>
              <a:t>Mechanically Sabilized Earth (MSE)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B921B8-BA7A-677B-A44D-7E76BD1FACB1}"/>
              </a:ext>
            </a:extLst>
          </p:cNvPr>
          <p:cNvSpPr>
            <a:spLocks/>
          </p:cNvSpPr>
          <p:nvPr/>
        </p:nvSpPr>
        <p:spPr>
          <a:xfrm>
            <a:off x="660400" y="2301875"/>
            <a:ext cx="2193925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Simple &amp; Fast Construction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13D09-8E25-FA88-03C7-F507ADFD0201}"/>
              </a:ext>
            </a:extLst>
          </p:cNvPr>
          <p:cNvSpPr>
            <a:spLocks/>
          </p:cNvSpPr>
          <p:nvPr/>
        </p:nvSpPr>
        <p:spPr>
          <a:xfrm>
            <a:off x="3475038" y="1600200"/>
            <a:ext cx="2193925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Reduces Use of Heavy Equipment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AB22E9-B3DD-A603-7D66-860EFD57D5F8}"/>
              </a:ext>
            </a:extLst>
          </p:cNvPr>
          <p:cNvSpPr>
            <a:spLocks/>
          </p:cNvSpPr>
          <p:nvPr/>
        </p:nvSpPr>
        <p:spPr>
          <a:xfrm>
            <a:off x="6272213" y="4427538"/>
            <a:ext cx="2193925" cy="10985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Less Site Preparation Required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BB982F-F048-C125-7978-93B8AEA798F0}"/>
              </a:ext>
            </a:extLst>
          </p:cNvPr>
          <p:cNvSpPr>
            <a:spLocks/>
          </p:cNvSpPr>
          <p:nvPr/>
        </p:nvSpPr>
        <p:spPr>
          <a:xfrm>
            <a:off x="660400" y="4427538"/>
            <a:ext cx="2193925" cy="10985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Reduces Land Required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37D9CC-0C22-E21D-BDDD-C86147281C19}"/>
              </a:ext>
            </a:extLst>
          </p:cNvPr>
          <p:cNvSpPr>
            <a:spLocks/>
          </p:cNvSpPr>
          <p:nvPr/>
        </p:nvSpPr>
        <p:spPr>
          <a:xfrm>
            <a:off x="3475038" y="5472113"/>
            <a:ext cx="2193925" cy="10969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Can Build on Poor Soils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3D1626-F440-EA21-4EAA-EF65AA90FBEF}"/>
              </a:ext>
            </a:extLst>
          </p:cNvPr>
          <p:cNvSpPr>
            <a:spLocks/>
          </p:cNvSpPr>
          <p:nvPr/>
        </p:nvSpPr>
        <p:spPr>
          <a:xfrm>
            <a:off x="6272213" y="2301875"/>
            <a:ext cx="2193925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Various Shapes and Orientations</a:t>
            </a:r>
          </a:p>
        </p:txBody>
      </p:sp>
      <p:pic>
        <p:nvPicPr>
          <p:cNvPr id="4109" name="Picture 3">
            <a:extLst>
              <a:ext uri="{FF2B5EF4-FFF2-40B4-BE49-F238E27FC236}">
                <a16:creationId xmlns:a16="http://schemas.microsoft.com/office/drawing/2014/main" id="{3E4D8AE2-A444-9098-5C31-9A06D027F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74963"/>
            <a:ext cx="312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36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R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DOT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GIS Database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021863D-E9B7-7205-0FB4-ADA5C9B53CA1}"/>
              </a:ext>
            </a:extLst>
          </p:cNvPr>
          <p:cNvSpPr/>
          <p:nvPr/>
        </p:nvSpPr>
        <p:spPr>
          <a:xfrm>
            <a:off x="558573" y="1642410"/>
            <a:ext cx="3600450" cy="16364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Catalogue </a:t>
            </a:r>
            <a:r>
              <a:rPr lang="en-US" sz="2400" dirty="0" err="1">
                <a:solidFill>
                  <a:schemeClr val="tx1"/>
                </a:solidFill>
              </a:rPr>
              <a:t>MSE</a:t>
            </a:r>
            <a:r>
              <a:rPr lang="en-US" sz="2400" dirty="0">
                <a:solidFill>
                  <a:schemeClr val="tx1"/>
                </a:solidFill>
              </a:rPr>
              <a:t> walls in Arkansas and provide up to date information for maintenance personnel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FA30E194-9EDD-A4FC-A680-9ADC30CA494E}"/>
              </a:ext>
            </a:extLst>
          </p:cNvPr>
          <p:cNvSpPr/>
          <p:nvPr/>
        </p:nvSpPr>
        <p:spPr>
          <a:xfrm>
            <a:off x="4648200" y="1328086"/>
            <a:ext cx="4419600" cy="50282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3B08B-7D6C-58E9-927C-2D94990C11F7}"/>
              </a:ext>
            </a:extLst>
          </p:cNvPr>
          <p:cNvSpPr txBox="1"/>
          <p:nvPr/>
        </p:nvSpPr>
        <p:spPr>
          <a:xfrm>
            <a:off x="4724401" y="1434683"/>
            <a:ext cx="4306470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ea typeface="+mn-ea"/>
              </a:rPr>
              <a:t>Parameters in database: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Location, identifier (bridge or wall ID), type and year of build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System and details (Soil reinforcement type, panel type, etc.)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Backfill material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Facing panel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Foundation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Dimension/height of the wall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Sign of distress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Performance of any structure supported by the reinforced soil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Inspection history/Maintenance history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Maintenance issue(s) encountered</a:t>
            </a:r>
          </a:p>
        </p:txBody>
      </p:sp>
      <p:pic>
        <p:nvPicPr>
          <p:cNvPr id="8196" name="Picture 4" descr="ArcGIS Survey123 Connect - Microsoft Apps">
            <a:extLst>
              <a:ext uri="{FF2B5EF4-FFF2-40B4-BE49-F238E27FC236}">
                <a16:creationId xmlns:a16="http://schemas.microsoft.com/office/drawing/2014/main" id="{508CC7AD-0115-0C49-4DAF-DB74F8CFA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637615"/>
            <a:ext cx="4184196" cy="235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841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Initial Field Inspection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932FE-AF53-9753-ACA4-386E015257D6}"/>
              </a:ext>
            </a:extLst>
          </p:cNvPr>
          <p:cNvSpPr/>
          <p:nvPr/>
        </p:nvSpPr>
        <p:spPr>
          <a:xfrm>
            <a:off x="430213" y="1449389"/>
            <a:ext cx="8382000" cy="6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5" name="Rectangle 1">
            <a:extLst>
              <a:ext uri="{FF2B5EF4-FFF2-40B4-BE49-F238E27FC236}">
                <a16:creationId xmlns:a16="http://schemas.microsoft.com/office/drawing/2014/main" id="{39C8E7D0-2231-5E5E-7FC8-05E53355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49388"/>
            <a:ext cx="802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signs of distress 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walls in Arkansas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179A8-A455-24AA-1523-51B118154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519" y="2163904"/>
            <a:ext cx="4524947" cy="45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83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Manufacturer Guidance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3B08B-7D6C-58E9-927C-2D94990C11F7}"/>
              </a:ext>
            </a:extLst>
          </p:cNvPr>
          <p:cNvSpPr txBox="1"/>
          <p:nvPr/>
        </p:nvSpPr>
        <p:spPr>
          <a:xfrm>
            <a:off x="457200" y="4081433"/>
            <a:ext cx="8202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Importance of initial “as built” measurements and information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Tools and best measurement practices for the various issues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How to determine cosmetic damage versus something more serious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What severity ratings can accurately capture the various issues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Importance of rate of change versus absolute measurement in some cases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How to identify the root of the cause versus the symptoms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When to get an engineer or manufacturer involved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82257-B1BB-50CA-6E8E-452C2DD28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20725"/>
            <a:ext cx="1728453" cy="680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422CDC-03ED-BF9C-B2F4-5E288FD51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223" b="29003"/>
          <a:stretch/>
        </p:blipFill>
        <p:spPr>
          <a:xfrm>
            <a:off x="3429000" y="1622405"/>
            <a:ext cx="1795463" cy="678623"/>
          </a:xfrm>
          <a:prstGeom prst="rect">
            <a:avLst/>
          </a:prstGeom>
        </p:spPr>
      </p:pic>
      <p:pic>
        <p:nvPicPr>
          <p:cNvPr id="6" name="Picture 2" descr="Association for Mechanically Stabilized Earth (AMSE)">
            <a:extLst>
              <a:ext uri="{FF2B5EF4-FFF2-40B4-BE49-F238E27FC236}">
                <a16:creationId xmlns:a16="http://schemas.microsoft.com/office/drawing/2014/main" id="{A40A9701-AB5C-2EAD-FD9A-6890E90D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18" y="1644630"/>
            <a:ext cx="1541096" cy="6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70641-4B3C-B32E-D3B7-F00B2D64C2A2}"/>
              </a:ext>
            </a:extLst>
          </p:cNvPr>
          <p:cNvSpPr/>
          <p:nvPr/>
        </p:nvSpPr>
        <p:spPr>
          <a:xfrm>
            <a:off x="304800" y="2532248"/>
            <a:ext cx="8382000" cy="11253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EC7B4AB-F9F2-A9C9-7E22-BF40FFD8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98" y="2532247"/>
            <a:ext cx="83820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2200" dirty="0">
                <a:latin typeface="+mn-lt"/>
                <a:ea typeface="+mn-ea"/>
              </a:rPr>
              <a:t>Maintenance issues and suggested repairs were discussed to help develop the best practices for the inspection process and associated guidebook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9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658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Inspector’s Guidebook/Manual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3B08B-7D6C-58E9-927C-2D94990C11F7}"/>
              </a:ext>
            </a:extLst>
          </p:cNvPr>
          <p:cNvSpPr txBox="1"/>
          <p:nvPr/>
        </p:nvSpPr>
        <p:spPr>
          <a:xfrm>
            <a:off x="609600" y="1350288"/>
            <a:ext cx="82026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Guidebook follows along with the </a:t>
            </a:r>
            <a:r>
              <a:rPr lang="en-US" dirty="0" err="1"/>
              <a:t>A</a:t>
            </a:r>
            <a:r>
              <a:rPr lang="en-US" sz="1600" dirty="0" err="1"/>
              <a:t>R</a:t>
            </a:r>
            <a:r>
              <a:rPr lang="en-US" dirty="0" err="1"/>
              <a:t>DOT</a:t>
            </a:r>
            <a:r>
              <a:rPr lang="en-US" dirty="0"/>
              <a:t> bridge inspection manual</a:t>
            </a:r>
          </a:p>
          <a:p>
            <a:pPr marL="800100" lvl="2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Similar layout and flow (includes glossary and list of equipment)</a:t>
            </a:r>
          </a:p>
          <a:p>
            <a:pPr marL="800100" lvl="2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Similar rating system (0-9 with 9 being no issues/changes)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endParaRPr lang="en-US" dirty="0"/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Contains pictures and measurement descriptions where possible to help differentiate a severity rating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endParaRPr lang="en-US" dirty="0"/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Walks inspector through each item for each section of the </a:t>
            </a:r>
            <a:r>
              <a:rPr lang="en-US" dirty="0" err="1"/>
              <a:t>MSE</a:t>
            </a:r>
            <a:r>
              <a:rPr lang="en-US" dirty="0"/>
              <a:t> wall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endParaRPr lang="en-US" dirty="0"/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Each of the documented measurements, ratings, and notes can be implemented in the ArcGIS Survey123 system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endParaRPr lang="en-US" dirty="0"/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Evaluates the overall condition of the wall and the percentage damaged </a:t>
            </a:r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endParaRPr lang="en-US" dirty="0"/>
          </a:p>
          <a:p>
            <a:pPr marL="342900" lvl="1" indent="-342900">
              <a:buFont typeface="Wingdings" panose="05000000000000000000" pitchFamily="2" charset="2"/>
              <a:buChar char="q"/>
              <a:defRPr/>
            </a:pPr>
            <a:r>
              <a:rPr lang="en-US" dirty="0"/>
              <a:t>Specifies when a particular issue may require an engineer or manufacturer to be contacted</a:t>
            </a:r>
          </a:p>
          <a:p>
            <a:pPr marL="0"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28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university_arkansas_logo.jpg">
            <a:extLst>
              <a:ext uri="{FF2B5EF4-FFF2-40B4-BE49-F238E27FC236}">
                <a16:creationId xmlns:a16="http://schemas.microsoft.com/office/drawing/2014/main" id="{110B28ED-1A53-1B31-3995-484967D47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Line 11">
            <a:extLst>
              <a:ext uri="{FF2B5EF4-FFF2-40B4-BE49-F238E27FC236}">
                <a16:creationId xmlns:a16="http://schemas.microsoft.com/office/drawing/2014/main" id="{5EE6F1E0-D544-1A64-01A1-3410BEB4F74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Subtitle 2">
            <a:extLst>
              <a:ext uri="{FF2B5EF4-FFF2-40B4-BE49-F238E27FC236}">
                <a16:creationId xmlns:a16="http://schemas.microsoft.com/office/drawing/2014/main" id="{66F1FF1A-89E7-AE7B-5048-3C872ECC09A2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Slide Number Placeholder 1">
            <a:extLst>
              <a:ext uri="{FF2B5EF4-FFF2-40B4-BE49-F238E27FC236}">
                <a16:creationId xmlns:a16="http://schemas.microsoft.com/office/drawing/2014/main" id="{98E0DD1B-998A-48C9-0028-6A3EA3641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DA0F27-DCD5-4A05-9550-9AC5F98FF40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7414" name="TextBox 5">
            <a:extLst>
              <a:ext uri="{FF2B5EF4-FFF2-40B4-BE49-F238E27FC236}">
                <a16:creationId xmlns:a16="http://schemas.microsoft.com/office/drawing/2014/main" id="{E33F3719-021E-B32C-9ED8-20A0018DB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Deliverables &amp; Implementation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EA3EF2C-EAAC-FE5A-EA1F-9C87F3D7C982}"/>
              </a:ext>
            </a:extLst>
          </p:cNvPr>
          <p:cNvGraphicFramePr/>
          <p:nvPr/>
        </p:nvGraphicFramePr>
        <p:xfrm>
          <a:off x="266700" y="1825627"/>
          <a:ext cx="8496300" cy="4530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416" name="TextBox 13">
            <a:extLst>
              <a:ext uri="{FF2B5EF4-FFF2-40B4-BE49-F238E27FC236}">
                <a16:creationId xmlns:a16="http://schemas.microsoft.com/office/drawing/2014/main" id="{E407B694-B8DE-1E18-F0B1-C9F1D0981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114550"/>
            <a:ext cx="6172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 i="1" u="sng" dirty="0">
                <a:solidFill>
                  <a:schemeClr val="bg1"/>
                </a:solidFill>
                <a:latin typeface="Arial" panose="020B0604020202020204" pitchFamily="34" charset="0"/>
              </a:rPr>
              <a:t>Database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of all existing </a:t>
            </a:r>
            <a:r>
              <a:rPr lang="en-US" altLang="en-US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MSE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walls managed by </a:t>
            </a:r>
            <a:r>
              <a:rPr lang="en-US" altLang="en-US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R</a:t>
            </a:r>
            <a:r>
              <a:rPr lang="en-US" altLang="en-US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DOT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Categorized according to system/type, design, materials, performance and maintenance history</a:t>
            </a:r>
          </a:p>
        </p:txBody>
      </p:sp>
      <p:sp>
        <p:nvSpPr>
          <p:cNvPr id="17417" name="TextBox 21">
            <a:extLst>
              <a:ext uri="{FF2B5EF4-FFF2-40B4-BE49-F238E27FC236}">
                <a16:creationId xmlns:a16="http://schemas.microsoft.com/office/drawing/2014/main" id="{D6477815-9917-DBC3-F500-1DF43AC1F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505200"/>
            <a:ext cx="617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 i="1" u="sng" dirty="0">
                <a:solidFill>
                  <a:schemeClr val="bg1"/>
                </a:solidFill>
                <a:latin typeface="Arial" panose="020B0604020202020204" pitchFamily="34" charset="0"/>
              </a:rPr>
              <a:t>Inspection &amp; Maintenance Guidebook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detailing signs of distress, rating criteria, and corresponding maintenance practice and/or repairs</a:t>
            </a:r>
          </a:p>
          <a:p>
            <a:pPr>
              <a:spcBef>
                <a:spcPct val="0"/>
              </a:spcBef>
            </a:pPr>
            <a:r>
              <a:rPr lang="en-US" altLang="en-US" sz="1800" b="1" i="1" u="sng" dirty="0">
                <a:solidFill>
                  <a:schemeClr val="bg1"/>
                </a:solidFill>
                <a:latin typeface="Arial" panose="020B0604020202020204" pitchFamily="34" charset="0"/>
              </a:rPr>
              <a:t>On-site training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on use of database and handbook  </a:t>
            </a:r>
          </a:p>
        </p:txBody>
      </p:sp>
      <p:sp>
        <p:nvSpPr>
          <p:cNvPr id="17418" name="TextBox 22">
            <a:extLst>
              <a:ext uri="{FF2B5EF4-FFF2-40B4-BE49-F238E27FC236}">
                <a16:creationId xmlns:a16="http://schemas.microsoft.com/office/drawing/2014/main" id="{116B168B-F7F6-CA38-CAD3-899B21322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172075"/>
            <a:ext cx="6172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Reduce confusion related to maintenance practices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Improve safety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Save time and money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8B4975-698F-74AC-6807-930B92E7D227}"/>
              </a:ext>
            </a:extLst>
          </p:cNvPr>
          <p:cNvSpPr/>
          <p:nvPr/>
        </p:nvSpPr>
        <p:spPr>
          <a:xfrm>
            <a:off x="0" y="1096963"/>
            <a:ext cx="9144000" cy="5075237"/>
          </a:xfrm>
          <a:prstGeom prst="rect">
            <a:avLst/>
          </a:prstGeom>
          <a:blipFill dpi="0" rotWithShape="1">
            <a:blip r:embed="rId3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3555" name="Picture 4" descr="university_arkansas_logo.jpg">
            <a:extLst>
              <a:ext uri="{FF2B5EF4-FFF2-40B4-BE49-F238E27FC236}">
                <a16:creationId xmlns:a16="http://schemas.microsoft.com/office/drawing/2014/main" id="{7D1F86EA-43DE-75A9-AA97-1520D99B2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Line 11">
            <a:extLst>
              <a:ext uri="{FF2B5EF4-FFF2-40B4-BE49-F238E27FC236}">
                <a16:creationId xmlns:a16="http://schemas.microsoft.com/office/drawing/2014/main" id="{11370023-9FAB-0191-C800-C976A1372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Subtitle 2">
            <a:extLst>
              <a:ext uri="{FF2B5EF4-FFF2-40B4-BE49-F238E27FC236}">
                <a16:creationId xmlns:a16="http://schemas.microsoft.com/office/drawing/2014/main" id="{2BFC6850-26A0-CD76-0DF3-ACF4179C0987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8" name="Slide Number Placeholder 1">
            <a:extLst>
              <a:ext uri="{FF2B5EF4-FFF2-40B4-BE49-F238E27FC236}">
                <a16:creationId xmlns:a16="http://schemas.microsoft.com/office/drawing/2014/main" id="{F01CEA63-C2E2-EC19-0EAC-5D0D69B0E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2AB7CC-7B5A-4A5D-B1F1-404A87E3D4B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9" name="Subtitle 2">
            <a:extLst>
              <a:ext uri="{FF2B5EF4-FFF2-40B4-BE49-F238E27FC236}">
                <a16:creationId xmlns:a16="http://schemas.microsoft.com/office/drawing/2014/main" id="{37D64992-B601-9D89-9294-9B2114744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6925" y="5029200"/>
            <a:ext cx="3238500" cy="716310"/>
          </a:xfrm>
        </p:spPr>
        <p:txBody>
          <a:bodyPr/>
          <a:lstStyle/>
          <a:p>
            <a:r>
              <a:rPr lang="en-US" altLang="en-US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Ruimin Feng, PhD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Postdoctoral Researcher, Civil Engineering 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rf015@uark.edu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1B5034E-7E1C-6B0E-7647-F33E1C5C6C13}"/>
              </a:ext>
            </a:extLst>
          </p:cNvPr>
          <p:cNvSpPr txBox="1">
            <a:spLocks/>
          </p:cNvSpPr>
          <p:nvPr/>
        </p:nvSpPr>
        <p:spPr bwMode="auto">
          <a:xfrm>
            <a:off x="639079" y="207362"/>
            <a:ext cx="7086600" cy="78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800" b="1" dirty="0">
                <a:solidFill>
                  <a:schemeClr val="tx1"/>
                </a:solidFill>
                <a:cs typeface="Times New Roman" panose="02020603050405020304" pitchFamily="18" charset="0"/>
              </a:rPr>
              <a:t>ACKNOWLEDGMENTS</a:t>
            </a:r>
          </a:p>
          <a:p>
            <a:pPr algn="l"/>
            <a:r>
              <a:rPr lang="en-US" altLang="en-US" sz="4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en-US" altLang="en-US" sz="4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987B3-9E02-6CF7-E9C1-958E4067B84D}"/>
              </a:ext>
            </a:extLst>
          </p:cNvPr>
          <p:cNvSpPr txBox="1"/>
          <p:nvPr/>
        </p:nvSpPr>
        <p:spPr>
          <a:xfrm>
            <a:off x="296885" y="5029499"/>
            <a:ext cx="28599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Michelle L. Barry, PhD, PE</a:t>
            </a:r>
          </a:p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Associate Professor, Civil Engineering </a:t>
            </a:r>
          </a:p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mlbernha@uark.edu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F3498-209E-8258-FC76-C7E86748880D}"/>
              </a:ext>
            </a:extLst>
          </p:cNvPr>
          <p:cNvSpPr txBox="1"/>
          <p:nvPr/>
        </p:nvSpPr>
        <p:spPr>
          <a:xfrm>
            <a:off x="3192015" y="5029200"/>
            <a:ext cx="28314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Richard A. Coffman, PhD, PE, PLS</a:t>
            </a:r>
          </a:p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Associate Professor, Civil Engineering </a:t>
            </a:r>
          </a:p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rick@uark.edu</a:t>
            </a:r>
          </a:p>
          <a:p>
            <a:pPr algn="ctr"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ED393-3F9A-0960-52B1-862A7981F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21" y="1676400"/>
            <a:ext cx="2971800" cy="1106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9052E7-31EE-15DC-BCC9-34E61F480F27}"/>
              </a:ext>
            </a:extLst>
          </p:cNvPr>
          <p:cNvSpPr txBox="1"/>
          <p:nvPr/>
        </p:nvSpPr>
        <p:spPr>
          <a:xfrm>
            <a:off x="4733021" y="1685411"/>
            <a:ext cx="21729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TRC2104 Subcommittee</a:t>
            </a:r>
          </a:p>
          <a:p>
            <a:r>
              <a:rPr lang="en-US" altLang="en-US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Kim Romano</a:t>
            </a:r>
          </a:p>
          <a:p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Manuel Regalado</a:t>
            </a:r>
          </a:p>
          <a:p>
            <a:r>
              <a:rPr lang="en-US" altLang="en-US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Raymond Leung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50C1C3-1EAF-52EB-F50E-F8BE75154D61}"/>
              </a:ext>
            </a:extLst>
          </p:cNvPr>
          <p:cNvSpPr txBox="1"/>
          <p:nvPr/>
        </p:nvSpPr>
        <p:spPr>
          <a:xfrm>
            <a:off x="7016641" y="1679845"/>
            <a:ext cx="16906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Rochelle Blue</a:t>
            </a:r>
          </a:p>
          <a:p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Daniel DeVore</a:t>
            </a:r>
            <a:endParaRPr lang="en-US" altLang="en-US" sz="16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Paul Tinsley</a:t>
            </a:r>
          </a:p>
          <a:p>
            <a:r>
              <a:rPr lang="en-US" altLang="en-US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John Borgeson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821C8F-2F57-E83B-C110-873D0AAF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033721"/>
            <a:ext cx="1728453" cy="680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1EB135-EFBE-6B5D-160C-EB221AFBFE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223" b="29003"/>
          <a:stretch/>
        </p:blipFill>
        <p:spPr>
          <a:xfrm>
            <a:off x="4633008" y="3035857"/>
            <a:ext cx="1795463" cy="6786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F17D77-E682-E683-7EB4-D5D19B6E9CA5}"/>
              </a:ext>
            </a:extLst>
          </p:cNvPr>
          <p:cNvSpPr txBox="1"/>
          <p:nvPr/>
        </p:nvSpPr>
        <p:spPr>
          <a:xfrm>
            <a:off x="2331480" y="3181823"/>
            <a:ext cx="2172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David Hutchinson</a:t>
            </a:r>
            <a:endParaRPr lang="en-US" altLang="en-US" sz="16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9818CC-FFA4-8D8A-5301-14BE198DF4E8}"/>
              </a:ext>
            </a:extLst>
          </p:cNvPr>
          <p:cNvSpPr txBox="1"/>
          <p:nvPr/>
        </p:nvSpPr>
        <p:spPr>
          <a:xfrm>
            <a:off x="4274580" y="4122613"/>
            <a:ext cx="2172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Robert Gladstone</a:t>
            </a:r>
          </a:p>
        </p:txBody>
      </p:sp>
      <p:pic>
        <p:nvPicPr>
          <p:cNvPr id="1026" name="Picture 2" descr="Association for Mechanically Stabilized Earth (AMSE)">
            <a:extLst>
              <a:ext uri="{FF2B5EF4-FFF2-40B4-BE49-F238E27FC236}">
                <a16:creationId xmlns:a16="http://schemas.microsoft.com/office/drawing/2014/main" id="{6AC8BC56-1DBB-F265-4093-58D38B508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21" y="3991127"/>
            <a:ext cx="1541096" cy="6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831AEB-A270-10ED-92B5-AC867DBC72AF}"/>
              </a:ext>
            </a:extLst>
          </p:cNvPr>
          <p:cNvSpPr txBox="1"/>
          <p:nvPr/>
        </p:nvSpPr>
        <p:spPr>
          <a:xfrm>
            <a:off x="6501671" y="3077538"/>
            <a:ext cx="2172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Willie Liew</a:t>
            </a:r>
          </a:p>
          <a:p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Robert Johnson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university_arkansas_logo.jpg">
            <a:extLst>
              <a:ext uri="{FF2B5EF4-FFF2-40B4-BE49-F238E27FC236}">
                <a16:creationId xmlns:a16="http://schemas.microsoft.com/office/drawing/2014/main" id="{D45A08A6-E7A4-7850-FA14-92B353981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Line 11">
            <a:extLst>
              <a:ext uri="{FF2B5EF4-FFF2-40B4-BE49-F238E27FC236}">
                <a16:creationId xmlns:a16="http://schemas.microsoft.com/office/drawing/2014/main" id="{44ECFBFE-A253-2041-0E03-795B9EB94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Subtitle 2">
            <a:extLst>
              <a:ext uri="{FF2B5EF4-FFF2-40B4-BE49-F238E27FC236}">
                <a16:creationId xmlns:a16="http://schemas.microsoft.com/office/drawing/2014/main" id="{3EA7A31F-E462-3385-0092-81629ADF922E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5" name="Slide Number Placeholder 1">
            <a:extLst>
              <a:ext uri="{FF2B5EF4-FFF2-40B4-BE49-F238E27FC236}">
                <a16:creationId xmlns:a16="http://schemas.microsoft.com/office/drawing/2014/main" id="{F5D955D3-2058-683D-5B29-94034ECF1C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0AC062-F2F9-4B38-9129-3CB4CC3E4A5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126" name="TextBox 5">
            <a:extLst>
              <a:ext uri="{FF2B5EF4-FFF2-40B4-BE49-F238E27FC236}">
                <a16:creationId xmlns:a16="http://schemas.microsoft.com/office/drawing/2014/main" id="{1F55E9C5-C105-FB75-28FC-5404C66B5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latin typeface="Calibri Light" panose="020F0302020204030204" pitchFamily="34" charset="0"/>
                <a:cs typeface="Times New Roman" panose="02020603050405020304" pitchFamily="18" charset="0"/>
              </a:rPr>
              <a:t>MSE Wall Systems</a:t>
            </a:r>
          </a:p>
        </p:txBody>
      </p:sp>
      <p:pic>
        <p:nvPicPr>
          <p:cNvPr id="5127" name="Picture 13">
            <a:extLst>
              <a:ext uri="{FF2B5EF4-FFF2-40B4-BE49-F238E27FC236}">
                <a16:creationId xmlns:a16="http://schemas.microsoft.com/office/drawing/2014/main" id="{1CA6CB8F-AD33-8ADE-2EC2-8D66E095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5680" r="35577" b="38757"/>
          <a:stretch>
            <a:fillRect/>
          </a:stretch>
        </p:blipFill>
        <p:spPr bwMode="auto">
          <a:xfrm>
            <a:off x="161925" y="2057402"/>
            <a:ext cx="375376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A43E91-F8E4-5C12-5D67-863BFAA2D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275640"/>
              </p:ext>
            </p:extLst>
          </p:nvPr>
        </p:nvGraphicFramePr>
        <p:xfrm>
          <a:off x="4267201" y="1274763"/>
          <a:ext cx="4724400" cy="511238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15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6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FFFFFF"/>
                          </a:solidFill>
                          <a:effectLst/>
                        </a:rPr>
                        <a:t>Item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FFFFFF"/>
                          </a:solidFill>
                          <a:effectLst/>
                        </a:rPr>
                        <a:t>Advantages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6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Construction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Simple and rapid procedures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No special skills or large equipment required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Less site preparation required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6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Design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Reinforcement improves strength of the soil 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Very steep slopes and vertical walls allowed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No special foundation typically needed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Technically feasible to heights over 100 ft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61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Settlement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Can tolerate much larger settlements associated with poor subsurface soils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6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Land Use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Less ROW required typically 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Less space in front of wall required during construction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6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Cost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Unit cost decreases as height increases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Pre-fab components and rapid construction result in large savings over traditional systems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5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Appearance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Panel facing allows for custom aesthetics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university_arkansas_logo.jpg">
            <a:extLst>
              <a:ext uri="{FF2B5EF4-FFF2-40B4-BE49-F238E27FC236}">
                <a16:creationId xmlns:a16="http://schemas.microsoft.com/office/drawing/2014/main" id="{1D889A89-C8A9-3638-6345-0D30A636A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Line 11">
            <a:extLst>
              <a:ext uri="{FF2B5EF4-FFF2-40B4-BE49-F238E27FC236}">
                <a16:creationId xmlns:a16="http://schemas.microsoft.com/office/drawing/2014/main" id="{96591B1C-7C8E-2492-EA43-DE867F3F0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Subtitle 2">
            <a:extLst>
              <a:ext uri="{FF2B5EF4-FFF2-40B4-BE49-F238E27FC236}">
                <a16:creationId xmlns:a16="http://schemas.microsoft.com/office/drawing/2014/main" id="{D687C2A7-E9F0-572A-4115-B5885F299F2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Slide Number Placeholder 1">
            <a:extLst>
              <a:ext uri="{FF2B5EF4-FFF2-40B4-BE49-F238E27FC236}">
                <a16:creationId xmlns:a16="http://schemas.microsoft.com/office/drawing/2014/main" id="{34242096-EDA2-836F-6B8E-BB41D6DDE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597DA0-5838-4DAE-87AA-52D7A9584044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150" name="TextBox 5">
            <a:extLst>
              <a:ext uri="{FF2B5EF4-FFF2-40B4-BE49-F238E27FC236}">
                <a16:creationId xmlns:a16="http://schemas.microsoft.com/office/drawing/2014/main" id="{80A6F688-4950-CA6A-A6AD-BD19D4714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latin typeface="Calibri Light" panose="020F0302020204030204" pitchFamily="34" charset="0"/>
                <a:cs typeface="Times New Roman" panose="02020603050405020304" pitchFamily="18" charset="0"/>
              </a:rPr>
              <a:t>MSE Wall Systems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E557EF-34F6-1C7F-ABBE-535019849D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132005"/>
              </p:ext>
            </p:extLst>
          </p:nvPr>
        </p:nvGraphicFramePr>
        <p:xfrm>
          <a:off x="2908312" y="1238251"/>
          <a:ext cx="6095994" cy="518158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228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7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0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0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rgbClr val="FFFFFF"/>
                          </a:solidFill>
                          <a:effectLst/>
                        </a:rPr>
                        <a:t>System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rgbClr val="FFFFFF"/>
                          </a:solidFill>
                          <a:effectLst/>
                        </a:rPr>
                        <a:t>Reinforcement Detail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rgbClr val="FFFFFF"/>
                          </a:solidFill>
                          <a:effectLst/>
                        </a:rPr>
                        <a:t>Face Detail (typical)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1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*Reinforced Earth®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(Reinforced Earth Company)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Ribbed galvanized steel strips, 0.157 in. thick, 2 in. wide, or galvanized steel ladder strips, W10 wire, two longitudinal wires and cross bars spaced at 6 in.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Cruciform and square shaped precast concrete nominally 5 ft x 5 ft x 5.0 to 5.5 in. thick. Also rectangular shaped precast concrete nominally 5 ft x 10 ft x 5.5 in. thick. Variable height panels used at top and bottom of wall.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3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*Reinforced Earth®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(Reinforced Earth Company)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Rectangular grid of W11, W15 or W20 galvanized steel wire, 24 x 6 in. grid. 2, 4, 5 or 6 longitudinal bars. Stainless steel mesh used in marine and corrosive environ.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Hexagonal and square precast concrete 5 ft x 5 ft x 5.5 in. thick. Also rectangular shaped precast concrete 5 ft x 10 ft x 5.5 in. thick. Variable height panels used at top and bottom of wall.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*ARES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(</a:t>
                      </a:r>
                      <a:r>
                        <a:rPr lang="en-US" sz="1200" b="1" dirty="0" err="1">
                          <a:effectLst/>
                        </a:rPr>
                        <a:t>Tensar</a:t>
                      </a:r>
                      <a:r>
                        <a:rPr lang="en-US" sz="1200" b="1" dirty="0">
                          <a:effectLst/>
                        </a:rPr>
                        <a:t> Inter. Corporation)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Density Polyethylene (HDPE) Geogrid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Precast concrete panel; rectangular 9 ft wide, 5 ft high, 5.5 in. thick.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8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Mechanically Stabilized Embankment (California DOT)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Rectangular grid of W11, W15, and W20 galvanized welded wire mats, 6 longitudinal wires with variable transverse spacing.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Precast concrete; 5 ft square, 6 in. thick.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833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*Welded Wire Wall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(</a:t>
                      </a:r>
                      <a:r>
                        <a:rPr lang="en-US" sz="1200" b="1" dirty="0" err="1">
                          <a:effectLst/>
                        </a:rPr>
                        <a:t>Hilfinker</a:t>
                      </a:r>
                      <a:r>
                        <a:rPr lang="en-US" sz="1200" b="1" dirty="0">
                          <a:effectLst/>
                        </a:rPr>
                        <a:t> Retaining Walls)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Welded steel wire mesh, galvanized or non-galvanized. Mesh reinforcements vary in spacing and gauges to meet project design specifications.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Welded steel wire mesh, 2’ tall x 8’ wide typical. Backing mat, hardware cloth or filter fabric depending on project. (With geotextile or shotcrete, if desired).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1EA57BB-723A-0E73-BC4D-282EC7918281}"/>
              </a:ext>
            </a:extLst>
          </p:cNvPr>
          <p:cNvSpPr>
            <a:spLocks/>
          </p:cNvSpPr>
          <p:nvPr/>
        </p:nvSpPr>
        <p:spPr>
          <a:xfrm>
            <a:off x="396875" y="2438400"/>
            <a:ext cx="2193925" cy="638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Reinforcement Type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202253-2FC7-8752-80C6-F3D956A30F50}"/>
              </a:ext>
            </a:extLst>
          </p:cNvPr>
          <p:cNvSpPr>
            <a:spLocks/>
          </p:cNvSpPr>
          <p:nvPr/>
        </p:nvSpPr>
        <p:spPr>
          <a:xfrm>
            <a:off x="396875" y="3248025"/>
            <a:ext cx="2193925" cy="638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Stress Transfer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E1824D-CA62-450A-3E5D-966B3054A3FF}"/>
              </a:ext>
            </a:extLst>
          </p:cNvPr>
          <p:cNvSpPr>
            <a:spLocks/>
          </p:cNvSpPr>
          <p:nvPr/>
        </p:nvSpPr>
        <p:spPr>
          <a:xfrm>
            <a:off x="396875" y="4086225"/>
            <a:ext cx="2193925" cy="638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Facing Type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66AA11-5932-9B28-1402-E609F49F1E22}"/>
              </a:ext>
            </a:extLst>
          </p:cNvPr>
          <p:cNvSpPr>
            <a:spLocks/>
          </p:cNvSpPr>
          <p:nvPr/>
        </p:nvSpPr>
        <p:spPr>
          <a:xfrm>
            <a:off x="420688" y="1397000"/>
            <a:ext cx="2193925" cy="638175"/>
          </a:xfrm>
          <a:prstGeom prst="rect">
            <a:avLst/>
          </a:prstGeom>
          <a:noFill/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A91E29"/>
                </a:solidFill>
              </a:rPr>
              <a:t>SYSTEM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1D3E2-C6C6-288F-1A28-BB11B76089DC}"/>
              </a:ext>
            </a:extLst>
          </p:cNvPr>
          <p:cNvSpPr/>
          <p:nvPr/>
        </p:nvSpPr>
        <p:spPr>
          <a:xfrm>
            <a:off x="282575" y="2286000"/>
            <a:ext cx="2476500" cy="2552700"/>
          </a:xfrm>
          <a:prstGeom prst="rect">
            <a:avLst/>
          </a:prstGeom>
          <a:noFill/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CBAB0-EF9A-8C6D-EC33-965EA0C0F6EB}"/>
              </a:ext>
            </a:extLst>
          </p:cNvPr>
          <p:cNvCxnSpPr>
            <a:stCxn id="13" idx="2"/>
            <a:endCxn id="3" idx="0"/>
          </p:cNvCxnSpPr>
          <p:nvPr/>
        </p:nvCxnSpPr>
        <p:spPr>
          <a:xfrm>
            <a:off x="1517650" y="2035175"/>
            <a:ext cx="3175" cy="250825"/>
          </a:xfrm>
          <a:prstGeom prst="line">
            <a:avLst/>
          </a:prstGeom>
          <a:ln w="28575">
            <a:solidFill>
              <a:srgbClr val="A91E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0DE3F5-72DF-9364-6D10-1F3940A3B211}"/>
              </a:ext>
            </a:extLst>
          </p:cNvPr>
          <p:cNvCxnSpPr>
            <a:endCxn id="21" idx="0"/>
          </p:cNvCxnSpPr>
          <p:nvPr/>
        </p:nvCxnSpPr>
        <p:spPr>
          <a:xfrm>
            <a:off x="1493838" y="4822825"/>
            <a:ext cx="0" cy="171450"/>
          </a:xfrm>
          <a:prstGeom prst="line">
            <a:avLst/>
          </a:prstGeom>
          <a:ln w="28575">
            <a:solidFill>
              <a:srgbClr val="A91E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11A38DC-76B2-99B6-7A7A-221BEB7078C3}"/>
              </a:ext>
            </a:extLst>
          </p:cNvPr>
          <p:cNvSpPr>
            <a:spLocks/>
          </p:cNvSpPr>
          <p:nvPr/>
        </p:nvSpPr>
        <p:spPr>
          <a:xfrm>
            <a:off x="396875" y="4994275"/>
            <a:ext cx="2193925" cy="638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Select Fill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6BFCA1-E202-F7DC-6ECA-B45059A9F146}"/>
              </a:ext>
            </a:extLst>
          </p:cNvPr>
          <p:cNvSpPr>
            <a:spLocks/>
          </p:cNvSpPr>
          <p:nvPr/>
        </p:nvSpPr>
        <p:spPr>
          <a:xfrm>
            <a:off x="373063" y="5818188"/>
            <a:ext cx="2193925" cy="638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Site Drainage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41FA52-2F71-C695-66B1-33318891EC0F}"/>
              </a:ext>
            </a:extLst>
          </p:cNvPr>
          <p:cNvCxnSpPr>
            <a:endCxn id="22" idx="0"/>
          </p:cNvCxnSpPr>
          <p:nvPr/>
        </p:nvCxnSpPr>
        <p:spPr>
          <a:xfrm>
            <a:off x="1470025" y="5632450"/>
            <a:ext cx="0" cy="185738"/>
          </a:xfrm>
          <a:prstGeom prst="line">
            <a:avLst/>
          </a:prstGeom>
          <a:ln w="28575">
            <a:solidFill>
              <a:srgbClr val="A91E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university_arkansas_logo.jpg">
            <a:extLst>
              <a:ext uri="{FF2B5EF4-FFF2-40B4-BE49-F238E27FC236}">
                <a16:creationId xmlns:a16="http://schemas.microsoft.com/office/drawing/2014/main" id="{BEF42D00-B36F-FECA-2458-0E7DE5261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Line 11">
            <a:extLst>
              <a:ext uri="{FF2B5EF4-FFF2-40B4-BE49-F238E27FC236}">
                <a16:creationId xmlns:a16="http://schemas.microsoft.com/office/drawing/2014/main" id="{3A9AAA26-70DC-0A09-0394-40D2EC800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Subtitle 2">
            <a:extLst>
              <a:ext uri="{FF2B5EF4-FFF2-40B4-BE49-F238E27FC236}">
                <a16:creationId xmlns:a16="http://schemas.microsoft.com/office/drawing/2014/main" id="{4F48B83A-CC26-8069-785D-BFB785891085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Slide Number Placeholder 1">
            <a:extLst>
              <a:ext uri="{FF2B5EF4-FFF2-40B4-BE49-F238E27FC236}">
                <a16:creationId xmlns:a16="http://schemas.microsoft.com/office/drawing/2014/main" id="{DB64DC74-8717-8CC1-AB26-0931844D3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22EB03-62D8-4000-9D1B-BBA25C03F2D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174" name="TextBox 5">
            <a:extLst>
              <a:ext uri="{FF2B5EF4-FFF2-40B4-BE49-F238E27FC236}">
                <a16:creationId xmlns:a16="http://schemas.microsoft.com/office/drawing/2014/main" id="{8DE14B68-D1A3-77AE-C6C3-6C9DDAB6E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latin typeface="Calibri Light" panose="020F0302020204030204" pitchFamily="34" charset="0"/>
                <a:cs typeface="Times New Roman" panose="02020603050405020304" pitchFamily="18" charset="0"/>
              </a:rPr>
              <a:t>Disadvantages of MSE walls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499C85CB-670B-1BB5-B4C8-8445A8969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894" y="1480224"/>
            <a:ext cx="422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Typical Maintenance Concerns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60F772-FE00-FC7C-A78C-4741E6061D70}"/>
              </a:ext>
            </a:extLst>
          </p:cNvPr>
          <p:cNvSpPr>
            <a:spLocks/>
          </p:cNvSpPr>
          <p:nvPr/>
        </p:nvSpPr>
        <p:spPr>
          <a:xfrm>
            <a:off x="500063" y="1447800"/>
            <a:ext cx="3532187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Numerous system designs, reinforcement types, etc.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8CEE81-2E79-A7AA-2593-6D013AE7D24F}"/>
              </a:ext>
            </a:extLst>
          </p:cNvPr>
          <p:cNvSpPr>
            <a:spLocks/>
          </p:cNvSpPr>
          <p:nvPr/>
        </p:nvSpPr>
        <p:spPr>
          <a:xfrm>
            <a:off x="500063" y="2743200"/>
            <a:ext cx="3532187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Disconnect between design and construction practices and specifications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AB1A71-B7A7-9989-76FD-165AAFDD4994}"/>
              </a:ext>
            </a:extLst>
          </p:cNvPr>
          <p:cNvSpPr>
            <a:spLocks/>
          </p:cNvSpPr>
          <p:nvPr/>
        </p:nvSpPr>
        <p:spPr>
          <a:xfrm>
            <a:off x="500063" y="4076700"/>
            <a:ext cx="3532187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Poor performance can lead to maintenance headaches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A4A029-7707-9ADF-277A-B3A886F82EDE}"/>
              </a:ext>
            </a:extLst>
          </p:cNvPr>
          <p:cNvSpPr>
            <a:spLocks/>
          </p:cNvSpPr>
          <p:nvPr/>
        </p:nvSpPr>
        <p:spPr>
          <a:xfrm>
            <a:off x="500063" y="5410200"/>
            <a:ext cx="3532187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Limited maintenance guidance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999C68-8DC3-164A-0CC6-CF287137A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778" y="1903474"/>
            <a:ext cx="3834159" cy="44064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university_arkansas_logo.jpg">
            <a:extLst>
              <a:ext uri="{FF2B5EF4-FFF2-40B4-BE49-F238E27FC236}">
                <a16:creationId xmlns:a16="http://schemas.microsoft.com/office/drawing/2014/main" id="{55F8F448-AF42-71F4-7D90-C1195D961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11">
            <a:extLst>
              <a:ext uri="{FF2B5EF4-FFF2-40B4-BE49-F238E27FC236}">
                <a16:creationId xmlns:a16="http://schemas.microsoft.com/office/drawing/2014/main" id="{DAF9988E-94FC-FEBD-965B-00A813B8B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Subtitle 2">
            <a:extLst>
              <a:ext uri="{FF2B5EF4-FFF2-40B4-BE49-F238E27FC236}">
                <a16:creationId xmlns:a16="http://schemas.microsoft.com/office/drawing/2014/main" id="{DF8F448D-1B42-B825-E17A-35333FAF04A3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Slide Number Placeholder 1">
            <a:extLst>
              <a:ext uri="{FF2B5EF4-FFF2-40B4-BE49-F238E27FC236}">
                <a16:creationId xmlns:a16="http://schemas.microsoft.com/office/drawing/2014/main" id="{5D467C1E-9F2A-DFB4-75AE-12E8ADA7E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CD6008-F1FA-4BC0-87BA-AC474427816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222" name="TextBox 5">
            <a:extLst>
              <a:ext uri="{FF2B5EF4-FFF2-40B4-BE49-F238E27FC236}">
                <a16:creationId xmlns:a16="http://schemas.microsoft.com/office/drawing/2014/main" id="{C8F342DF-25A4-FB97-8469-3C60DF28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latin typeface="Calibri Light" panose="020F0302020204030204" pitchFamily="34" charset="0"/>
                <a:cs typeface="Times New Roman" panose="02020603050405020304" pitchFamily="18" charset="0"/>
              </a:rPr>
              <a:t>Critical Issue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C0F31C-8828-F201-0472-55A91EC0ABBE}"/>
              </a:ext>
            </a:extLst>
          </p:cNvPr>
          <p:cNvSpPr>
            <a:spLocks/>
          </p:cNvSpPr>
          <p:nvPr/>
        </p:nvSpPr>
        <p:spPr>
          <a:xfrm>
            <a:off x="500063" y="2735263"/>
            <a:ext cx="3532187" cy="10969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Only 2 of 33 states reported having </a:t>
            </a:r>
            <a:r>
              <a:rPr lang="en-US" b="1" dirty="0" err="1"/>
              <a:t>MSE</a:t>
            </a:r>
            <a:r>
              <a:rPr lang="en-US" b="1" dirty="0"/>
              <a:t> wall maintenance handbooks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30B0E0-4A16-4519-6735-0D899BD6B3FC}"/>
              </a:ext>
            </a:extLst>
          </p:cNvPr>
          <p:cNvSpPr>
            <a:spLocks/>
          </p:cNvSpPr>
          <p:nvPr/>
        </p:nvSpPr>
        <p:spPr>
          <a:xfrm>
            <a:off x="500063" y="4122738"/>
            <a:ext cx="3532187" cy="10969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These handbooks had very little information on actual post-construction practices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04D55A-FAB0-8422-5FE0-98405725F56C}"/>
              </a:ext>
            </a:extLst>
          </p:cNvPr>
          <p:cNvSpPr>
            <a:spLocks/>
          </p:cNvSpPr>
          <p:nvPr/>
        </p:nvSpPr>
        <p:spPr>
          <a:xfrm>
            <a:off x="500063" y="5456238"/>
            <a:ext cx="3532187" cy="10969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Very little guidance on repairing versus rebuilding</a:t>
            </a:r>
          </a:p>
        </p:txBody>
      </p:sp>
      <p:pic>
        <p:nvPicPr>
          <p:cNvPr id="9226" name="Picture 2">
            <a:extLst>
              <a:ext uri="{FF2B5EF4-FFF2-40B4-BE49-F238E27FC236}">
                <a16:creationId xmlns:a16="http://schemas.microsoft.com/office/drawing/2014/main" id="{31ABE724-D3B8-E4E4-1A7F-57041572B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3103563"/>
            <a:ext cx="412273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A081B6C-C1D4-E8B4-8865-E9E26E06A51B}"/>
              </a:ext>
            </a:extLst>
          </p:cNvPr>
          <p:cNvSpPr/>
          <p:nvPr/>
        </p:nvSpPr>
        <p:spPr>
          <a:xfrm>
            <a:off x="295275" y="1450975"/>
            <a:ext cx="8553450" cy="81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8" name="TextBox 5">
            <a:extLst>
              <a:ext uri="{FF2B5EF4-FFF2-40B4-BE49-F238E27FC236}">
                <a16:creationId xmlns:a16="http://schemas.microsoft.com/office/drawing/2014/main" id="{1115A8E1-F5EE-0104-80B2-6D71494F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536700"/>
            <a:ext cx="8535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little to no guidance regarding post-construction monitoring and appropriate repairs for given distress signs or performance metrics.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2AB517C-9FB5-9EBF-D8C3-E04F1694F1CA}"/>
              </a:ext>
            </a:extLst>
          </p:cNvPr>
          <p:cNvSpPr/>
          <p:nvPr/>
        </p:nvSpPr>
        <p:spPr>
          <a:xfrm>
            <a:off x="381000" y="2520949"/>
            <a:ext cx="8382000" cy="1657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4A944A-04CE-A573-1B8E-C44DF5C3482B}"/>
              </a:ext>
            </a:extLst>
          </p:cNvPr>
          <p:cNvSpPr/>
          <p:nvPr/>
        </p:nvSpPr>
        <p:spPr>
          <a:xfrm>
            <a:off x="381000" y="1304925"/>
            <a:ext cx="8382000" cy="10826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68" name="Picture 4" descr="university_arkansas_logo.jpg">
            <a:extLst>
              <a:ext uri="{FF2B5EF4-FFF2-40B4-BE49-F238E27FC236}">
                <a16:creationId xmlns:a16="http://schemas.microsoft.com/office/drawing/2014/main" id="{5029817B-AC53-991A-6553-1A76AA63D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Line 11">
            <a:extLst>
              <a:ext uri="{FF2B5EF4-FFF2-40B4-BE49-F238E27FC236}">
                <a16:creationId xmlns:a16="http://schemas.microsoft.com/office/drawing/2014/main" id="{83FEA632-E8EE-BDC3-1007-98C6552FD6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Subtitle 2">
            <a:extLst>
              <a:ext uri="{FF2B5EF4-FFF2-40B4-BE49-F238E27FC236}">
                <a16:creationId xmlns:a16="http://schemas.microsoft.com/office/drawing/2014/main" id="{E726DD81-7A97-B21B-8F63-DF23B72552E3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Slide Number Placeholder 1">
            <a:extLst>
              <a:ext uri="{FF2B5EF4-FFF2-40B4-BE49-F238E27FC236}">
                <a16:creationId xmlns:a16="http://schemas.microsoft.com/office/drawing/2014/main" id="{BA454E8C-7BC1-FD4A-4C6B-BA91B7A71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F65EBE-450F-4105-858C-B964A28E91C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1272" name="TextBox 5">
            <a:extLst>
              <a:ext uri="{FF2B5EF4-FFF2-40B4-BE49-F238E27FC236}">
                <a16:creationId xmlns:a16="http://schemas.microsoft.com/office/drawing/2014/main" id="{E54082A0-ECA8-19D3-F1E6-ECB076B73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Research Goals &amp; Objectives</a:t>
            </a:r>
          </a:p>
        </p:txBody>
      </p:sp>
      <p:sp>
        <p:nvSpPr>
          <p:cNvPr id="11273" name="Rectangle 1">
            <a:extLst>
              <a:ext uri="{FF2B5EF4-FFF2-40B4-BE49-F238E27FC236}">
                <a16:creationId xmlns:a16="http://schemas.microsoft.com/office/drawing/2014/main" id="{E7AE9393-D215-9C31-3777-7863E8D34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04925"/>
            <a:ext cx="80279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Best Management Practices (BMP) for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walls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4" name="Rectangle 1">
            <a:extLst>
              <a:ext uri="{FF2B5EF4-FFF2-40B4-BE49-F238E27FC236}">
                <a16:creationId xmlns:a16="http://schemas.microsoft.com/office/drawing/2014/main" id="{0D84414F-D576-2925-2A68-5FDE35E4A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24137"/>
            <a:ext cx="80279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Develop a maintenance inspector’s guidebook to provide assistance to address potential signs of distress</a:t>
            </a:r>
            <a:endParaRPr lang="en-US" altLang="en-US" sz="30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67ABA9-FE9A-4450-AB4E-DA70EB242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4368802"/>
            <a:ext cx="8027988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AutoNum type="arabicParenR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an ArcGIS database to include an inventory of all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walls maintained by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ARDOT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AutoNum type="arabicParenR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an initial inspection of candidate sites chosen by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ARDOT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AutoNum type="arabicParenR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BMP and develop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maintenance guidebook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university_arkansas_logo.jpg">
            <a:extLst>
              <a:ext uri="{FF2B5EF4-FFF2-40B4-BE49-F238E27FC236}">
                <a16:creationId xmlns:a16="http://schemas.microsoft.com/office/drawing/2014/main" id="{D9E52D24-A775-8342-0D1D-106BB394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Line 11">
            <a:extLst>
              <a:ext uri="{FF2B5EF4-FFF2-40B4-BE49-F238E27FC236}">
                <a16:creationId xmlns:a16="http://schemas.microsoft.com/office/drawing/2014/main" id="{10B2F96D-BB6C-7AD6-B628-61B937667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Subtitle 2">
            <a:extLst>
              <a:ext uri="{FF2B5EF4-FFF2-40B4-BE49-F238E27FC236}">
                <a16:creationId xmlns:a16="http://schemas.microsoft.com/office/drawing/2014/main" id="{9D201D09-B236-9937-515C-0E17F96775DF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5" name="Slide Number Placeholder 1">
            <a:extLst>
              <a:ext uri="{FF2B5EF4-FFF2-40B4-BE49-F238E27FC236}">
                <a16:creationId xmlns:a16="http://schemas.microsoft.com/office/drawing/2014/main" id="{EDC029C8-87CD-8A31-53A3-CDA1D9333F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311C98-1760-4887-AD45-6F397371304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5366" name="TextBox 5">
            <a:extLst>
              <a:ext uri="{FF2B5EF4-FFF2-40B4-BE49-F238E27FC236}">
                <a16:creationId xmlns:a16="http://schemas.microsoft.com/office/drawing/2014/main" id="{C010265F-31CB-1BCB-F77C-654F0037D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latin typeface="Calibri Light" panose="020F0302020204030204" pitchFamily="34" charset="0"/>
                <a:cs typeface="Times New Roman" panose="02020603050405020304" pitchFamily="18" charset="0"/>
              </a:rPr>
              <a:t>Work Plan</a:t>
            </a:r>
          </a:p>
        </p:txBody>
      </p:sp>
      <p:pic>
        <p:nvPicPr>
          <p:cNvPr id="15367" name="Picture 1">
            <a:extLst>
              <a:ext uri="{FF2B5EF4-FFF2-40B4-BE49-F238E27FC236}">
                <a16:creationId xmlns:a16="http://schemas.microsoft.com/office/drawing/2014/main" id="{4E07197C-B578-46D8-7D20-FE92D6DB5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02"/>
          <a:stretch/>
        </p:blipFill>
        <p:spPr bwMode="auto">
          <a:xfrm>
            <a:off x="723900" y="1274763"/>
            <a:ext cx="1790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9485E1-487A-D783-0D21-C3B7E90CA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r="58004"/>
          <a:stretch/>
        </p:blipFill>
        <p:spPr bwMode="auto">
          <a:xfrm>
            <a:off x="733425" y="2362200"/>
            <a:ext cx="1790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35BC586A-E881-E459-6D82-A4122A5A3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9" r="37006"/>
          <a:stretch/>
        </p:blipFill>
        <p:spPr bwMode="auto">
          <a:xfrm>
            <a:off x="685800" y="3484563"/>
            <a:ext cx="18288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9BFDFD9-E3E4-004B-EBA9-DE03487677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3" r="16456"/>
          <a:stretch/>
        </p:blipFill>
        <p:spPr bwMode="auto">
          <a:xfrm>
            <a:off x="762000" y="4627563"/>
            <a:ext cx="1752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5F938F59-E9ED-BE2B-9925-560546FDC2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1"/>
          <a:stretch/>
        </p:blipFill>
        <p:spPr bwMode="auto">
          <a:xfrm>
            <a:off x="762000" y="5772944"/>
            <a:ext cx="13652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0412FBCA-463D-CC36-990E-04410A8B6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4" r="16456"/>
          <a:stretch/>
        </p:blipFill>
        <p:spPr bwMode="auto">
          <a:xfrm>
            <a:off x="2135981" y="5777707"/>
            <a:ext cx="378619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9D47A1-8875-3B3B-36DE-13CCF547A3D7}"/>
              </a:ext>
            </a:extLst>
          </p:cNvPr>
          <p:cNvSpPr txBox="1"/>
          <p:nvPr/>
        </p:nvSpPr>
        <p:spPr>
          <a:xfrm>
            <a:off x="2524125" y="1295400"/>
            <a:ext cx="3581400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Literature Review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Nationwide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Manufacturer Input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4FC26-73B3-C1A6-B835-D9786BEB4943}"/>
              </a:ext>
            </a:extLst>
          </p:cNvPr>
          <p:cNvSpPr txBox="1"/>
          <p:nvPr/>
        </p:nvSpPr>
        <p:spPr>
          <a:xfrm>
            <a:off x="2524123" y="2373907"/>
            <a:ext cx="4960939" cy="92333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parameter list/database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</a:t>
            </a:r>
            <a:r>
              <a:rPr lang="en-US" dirty="0" err="1"/>
              <a:t>MSE</a:t>
            </a:r>
            <a:r>
              <a:rPr lang="en-US" dirty="0"/>
              <a:t> walls in Arkansas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Catalogue </a:t>
            </a:r>
            <a:r>
              <a:rPr lang="en-US" dirty="0" err="1"/>
              <a:t>MSE</a:t>
            </a:r>
            <a:r>
              <a:rPr lang="en-US" dirty="0"/>
              <a:t> walls and any known 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7985BE-DF59-AA99-CA71-FBCA48588436}"/>
              </a:ext>
            </a:extLst>
          </p:cNvPr>
          <p:cNvSpPr txBox="1"/>
          <p:nvPr/>
        </p:nvSpPr>
        <p:spPr>
          <a:xfrm>
            <a:off x="2514599" y="3505200"/>
            <a:ext cx="6477001" cy="92333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Survey districts to identify </a:t>
            </a:r>
            <a:r>
              <a:rPr lang="en-US" dirty="0" err="1"/>
              <a:t>MSE</a:t>
            </a:r>
            <a:r>
              <a:rPr lang="en-US" dirty="0"/>
              <a:t> walls with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Visit sites and perform initial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inspection process and identify needed equipment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3351CB-514F-4275-6A88-6F1DF9D018A3}"/>
              </a:ext>
            </a:extLst>
          </p:cNvPr>
          <p:cNvSpPr txBox="1"/>
          <p:nvPr/>
        </p:nvSpPr>
        <p:spPr>
          <a:xfrm>
            <a:off x="2524123" y="4649490"/>
            <a:ext cx="6477001" cy="92333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Determine BMP for inspection and repair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equipment/tools needed and obtain rating pictures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Inspector’s Guidebook/Manual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852146-4843-953D-CA4E-A92463FFC6C0}"/>
              </a:ext>
            </a:extLst>
          </p:cNvPr>
          <p:cNvSpPr txBox="1"/>
          <p:nvPr/>
        </p:nvSpPr>
        <p:spPr>
          <a:xfrm>
            <a:off x="2524123" y="5774730"/>
            <a:ext cx="5934077" cy="92333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pilot study using developed guidebook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changes as determined in pilot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Facilitate implementation and training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Nationwide </a:t>
            </a:r>
            <a:r>
              <a:rPr lang="en-US" altLang="en-US" sz="4000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MSE</a:t>
            </a:r>
            <a:r>
              <a:rPr lang="en-US" altLang="en-US" sz="4000" dirty="0">
                <a:latin typeface="Calibri Light" panose="020F0302020204030204" pitchFamily="34" charset="0"/>
                <a:cs typeface="Times New Roman" panose="02020603050405020304" pitchFamily="18" charset="0"/>
              </a:rPr>
              <a:t> Wall Survey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021863D-E9B7-7205-0FB4-ADA5C9B53CA1}"/>
              </a:ext>
            </a:extLst>
          </p:cNvPr>
          <p:cNvSpPr/>
          <p:nvPr/>
        </p:nvSpPr>
        <p:spPr>
          <a:xfrm>
            <a:off x="762000" y="1525395"/>
            <a:ext cx="7696200" cy="9741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Survey sent out to DOT contacts at all 50 states and D.C.</a:t>
            </a: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chemeClr val="tx1"/>
                </a:solidFill>
              </a:rPr>
              <a:t>47 responses were received, 44 complete responses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FA30E194-9EDD-A4FC-A680-9ADC30CA494E}"/>
              </a:ext>
            </a:extLst>
          </p:cNvPr>
          <p:cNvSpPr/>
          <p:nvPr/>
        </p:nvSpPr>
        <p:spPr>
          <a:xfrm>
            <a:off x="762000" y="2695099"/>
            <a:ext cx="7696200" cy="18761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Survey comprised of 14 total questions (23 sub-questions)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covering 3 categories </a:t>
            </a: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chemeClr val="tx1"/>
                </a:solidFill>
              </a:rPr>
              <a:t>General system information and usage</a:t>
            </a: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MSE</a:t>
            </a:r>
            <a:r>
              <a:rPr lang="en-US" sz="2400" dirty="0">
                <a:solidFill>
                  <a:schemeClr val="tx1"/>
                </a:solidFill>
              </a:rPr>
              <a:t> issues encountered</a:t>
            </a: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chemeClr val="tx1"/>
                </a:solidFill>
              </a:rPr>
              <a:t> Inspection, maintenance, repair plans in place</a:t>
            </a: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6863CED6-8323-A2C5-6F5C-B774F892FBB5}"/>
              </a:ext>
            </a:extLst>
          </p:cNvPr>
          <p:cNvSpPr/>
          <p:nvPr/>
        </p:nvSpPr>
        <p:spPr>
          <a:xfrm>
            <a:off x="770731" y="4779212"/>
            <a:ext cx="7696200" cy="1164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9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The survey results and literature review were then discussed with 3 </a:t>
            </a:r>
            <a:r>
              <a:rPr lang="en-US" sz="2400" dirty="0" err="1">
                <a:solidFill>
                  <a:schemeClr val="tx1"/>
                </a:solidFill>
              </a:rPr>
              <a:t>MSE</a:t>
            </a:r>
            <a:r>
              <a:rPr lang="en-US" sz="2400" dirty="0">
                <a:solidFill>
                  <a:schemeClr val="tx1"/>
                </a:solidFill>
              </a:rPr>
              <a:t> wall manufacturers and industry representatives.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6" ma:contentTypeDescription="Create a new document." ma:contentTypeScope="" ma:versionID="d61156dc2c749f136ccd900245415db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e2e499a0ef47956f1f689053a8dc7c6a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Props1.xml><?xml version="1.0" encoding="utf-8"?>
<ds:datastoreItem xmlns:ds="http://schemas.openxmlformats.org/officeDocument/2006/customXml" ds:itemID="{5150A5D3-830E-4B96-8919-70D58069E29F}"/>
</file>

<file path=customXml/itemProps2.xml><?xml version="1.0" encoding="utf-8"?>
<ds:datastoreItem xmlns:ds="http://schemas.openxmlformats.org/officeDocument/2006/customXml" ds:itemID="{25E3EE5C-A63C-4A41-9E2C-C7B38F29C1AC}"/>
</file>

<file path=customXml/itemProps3.xml><?xml version="1.0" encoding="utf-8"?>
<ds:datastoreItem xmlns:ds="http://schemas.openxmlformats.org/officeDocument/2006/customXml" ds:itemID="{7F4F2655-51AC-4B07-9C7B-D77D34948CA3}"/>
</file>

<file path=docProps/app.xml><?xml version="1.0" encoding="utf-8"?>
<Properties xmlns="http://schemas.openxmlformats.org/officeDocument/2006/extended-properties" xmlns:vt="http://schemas.openxmlformats.org/officeDocument/2006/docPropsVTypes">
  <TotalTime>33307</TotalTime>
  <Words>2491</Words>
  <Application>Microsoft Office PowerPoint</Application>
  <PresentationFormat>On-screen Show (4:3)</PresentationFormat>
  <Paragraphs>571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Adobe Gothic Std B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Maintenance Guidelines for MSE Walls – TRC2104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Site-Specific Ground Motion Response Analyses in Arkansas</dc:title>
  <dc:creator>Trent</dc:creator>
  <cp:lastModifiedBy>Michelle Lee Barry</cp:lastModifiedBy>
  <cp:revision>305</cp:revision>
  <cp:lastPrinted>2013-08-27T13:15:47Z</cp:lastPrinted>
  <dcterms:created xsi:type="dcterms:W3CDTF">2012-09-14T22:39:39Z</dcterms:created>
  <dcterms:modified xsi:type="dcterms:W3CDTF">2024-05-20T19:28:37Z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</Properties>
</file>