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4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2" r:id="rId12"/>
    <p:sldId id="321" r:id="rId13"/>
    <p:sldId id="323" r:id="rId14"/>
    <p:sldId id="273" r:id="rId15"/>
    <p:sldId id="269" r:id="rId16"/>
    <p:sldId id="293" r:id="rId17"/>
    <p:sldId id="280" r:id="rId18"/>
    <p:sldId id="281" r:id="rId19"/>
    <p:sldId id="282" r:id="rId20"/>
    <p:sldId id="272" r:id="rId21"/>
    <p:sldId id="259" r:id="rId22"/>
    <p:sldId id="291" r:id="rId23"/>
    <p:sldId id="262" r:id="rId24"/>
    <p:sldId id="267" r:id="rId25"/>
    <p:sldId id="261" r:id="rId26"/>
    <p:sldId id="283" r:id="rId27"/>
    <p:sldId id="279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74031" autoAdjust="0"/>
  </p:normalViewPr>
  <p:slideViewPr>
    <p:cSldViewPr snapToGrid="0">
      <p:cViewPr varScale="1">
        <p:scale>
          <a:sx n="62" d="100"/>
          <a:sy n="62" d="100"/>
        </p:scale>
        <p:origin x="13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8DB87C-B3B6-4241-B961-19310F032FF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324F03-439A-4E02-97AE-BA183FD10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49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90981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05816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52331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172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Good Afternoon – Thank you for inviting me to join you today.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I’m Lieutenant Brad Perkins, with the Arkansas Highway Police.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Today I’d like to discuss our new TIM Training Facility.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training classroom can accommodate up to 146 attendees or the classroom can be divided into separate rooms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classroom area has video cameras for use when teaching to remote locations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71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½ miles of paved roadway surface which includes many turns small grade hills that obscures the forward view, guard rails and intersections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42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track also has ½ miles of roadway made to the specifications of an interstate roadway or 4 lane with center turn lane.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8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ARDOT Training Instructors assisted in teaching responders how to safely set up a proper lane closure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Utilized classroom time to explain the details and the part of the MUTCD that pertains to temporary lane closures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Attendees then went to the “Interstate” part of the track to set up a proper lane closure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6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03691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Realistic traffic stop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0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0667" indent="-280667">
              <a:spcAft>
                <a:spcPts val="1768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 was used to film the TV adds </a:t>
            </a:r>
          </a:p>
          <a:p>
            <a:pPr marL="280667" indent="-280667">
              <a:spcAft>
                <a:spcPts val="1768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ads in total were filmed</a:t>
            </a:r>
          </a:p>
          <a:p>
            <a:pPr marL="280667" indent="-280667">
              <a:spcAft>
                <a:spcPts val="1768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Additional Slow Down Phone Down commercials were filmed on Jan 10 &amp;11 of this year</a:t>
            </a:r>
          </a:p>
          <a:p>
            <a:pPr>
              <a:spcAft>
                <a:spcPts val="1768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1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7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teach responders, mostly for the LE, how to use the push bumpers</a:t>
            </a:r>
          </a:p>
          <a:p>
            <a:r>
              <a:rPr lang="en-US" dirty="0"/>
              <a:t>How to safely push passenger vehicles</a:t>
            </a:r>
          </a:p>
          <a:p>
            <a:r>
              <a:rPr lang="en-US" dirty="0"/>
              <a:t>Methods to push large CMVs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Teaching safe methods of protecting the queue and how to move safely as a queue increases or decreases in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97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installations to teach responders how to safely manipulate the cable barriers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6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Arkansas TIM Working Committee Meetings will be held at the TIM Training Facility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96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24F03-439A-4E02-97AE-BA183FD10E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549275"/>
            <a:ext cx="6500812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403410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8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668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80141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0476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9910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8414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7001"/>
              </p:ext>
            </p:extLst>
          </p:nvPr>
        </p:nvGraphicFramePr>
        <p:xfrm>
          <a:off x="548640" y="4434843"/>
          <a:ext cx="6217920" cy="27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1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entury Gothic" pitchFamily="34" charset="0"/>
                        </a:rPr>
                        <a:t>Lesson Objective: 1.1</a:t>
                      </a:r>
                    </a:p>
                  </a:txBody>
                  <a:tcPr marT="45719" marB="45719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latin typeface="Century Gothic" pitchFamily="34" charset="0"/>
                      </a:endParaRPr>
                    </a:p>
                  </a:txBody>
                  <a:tcPr marT="45719" marB="45719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1785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3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1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3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6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4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5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BB9FF-8E62-437C-9DA1-689F442DC01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AC5EA-4F67-4BCC-9292-938154B8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25A5CF-09D9-40F9-A301-91230ADE9B24}"/>
              </a:ext>
            </a:extLst>
          </p:cNvPr>
          <p:cNvSpPr/>
          <p:nvPr/>
        </p:nvSpPr>
        <p:spPr>
          <a:xfrm>
            <a:off x="0" y="39711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54DD5-B222-40FB-BE0E-1F14DEBB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70" y="4779501"/>
            <a:ext cx="1755082" cy="1755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AB0BC-A13E-4804-8FBA-0788B469D958}"/>
              </a:ext>
            </a:extLst>
          </p:cNvPr>
          <p:cNvSpPr txBox="1"/>
          <p:nvPr/>
        </p:nvSpPr>
        <p:spPr>
          <a:xfrm>
            <a:off x="382577" y="2850425"/>
            <a:ext cx="38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LT Brad Perkins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Arkansas Highway Police</a:t>
            </a:r>
          </a:p>
        </p:txBody>
      </p:sp>
      <p:pic>
        <p:nvPicPr>
          <p:cNvPr id="7" name="Picture 2" descr="ArDOT_Logo_RedBlue_small_final">
            <a:extLst>
              <a:ext uri="{FF2B5EF4-FFF2-40B4-BE49-F238E27FC236}">
                <a16:creationId xmlns:a16="http://schemas.microsoft.com/office/drawing/2014/main" id="{51C756D4-8E7A-4C44-AFB3-75DFF63B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48" y="5168278"/>
            <a:ext cx="2498128" cy="9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E8290-63BC-D8F8-91AD-780477194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982" y="323417"/>
            <a:ext cx="6835530" cy="384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How Traffic Incident Management Has Improved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C158D-D24F-7A02-8752-9407D65D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147" y="1343216"/>
            <a:ext cx="4011516" cy="5200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945E5-8AF5-3141-593F-7C31E621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33" y="1343216"/>
            <a:ext cx="4092119" cy="52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Responders  Trained In Arkansas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7A8EA-28FD-D94D-0D4D-EFE21C3E7153}"/>
              </a:ext>
            </a:extLst>
          </p:cNvPr>
          <p:cNvSpPr txBox="1"/>
          <p:nvPr/>
        </p:nvSpPr>
        <p:spPr>
          <a:xfrm>
            <a:off x="2536824" y="1497013"/>
            <a:ext cx="7470776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Responders Trained In Arkansas Since 2015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On</a:t>
            </a: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-Line 10,960	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</a:t>
            </a: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-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Class 1,879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DOT		649				426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MEMs		2,804				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Fire		1,626				850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LE		5,722				329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Tow		151				193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C1C1C"/>
                </a:solidFill>
                <a:latin typeface="Century Gothic"/>
              </a:rPr>
              <a:t>Other		108				54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2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Working Together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18FEE-322A-0D16-1DB9-DE94AA53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13" y="2080052"/>
            <a:ext cx="7071973" cy="3865199"/>
          </a:xfrm>
          <a:prstGeom prst="snip2DiagRect">
            <a:avLst>
              <a:gd name="adj1" fmla="val 1288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34979-EAB8-0EDD-D72A-255610053D72}"/>
              </a:ext>
            </a:extLst>
          </p:cNvPr>
          <p:cNvSpPr txBox="1"/>
          <p:nvPr/>
        </p:nvSpPr>
        <p:spPr>
          <a:xfrm>
            <a:off x="229616" y="3723823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Assisting With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Cargo Removal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E0949-E570-79FC-BF24-8BF79C64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16" y="2498241"/>
            <a:ext cx="249957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1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7A8EA-28FD-D94D-0D4D-EFE21C3E7153}"/>
              </a:ext>
            </a:extLst>
          </p:cNvPr>
          <p:cNvSpPr txBox="1"/>
          <p:nvPr/>
        </p:nvSpPr>
        <p:spPr>
          <a:xfrm>
            <a:off x="4570412" y="1471910"/>
            <a:ext cx="30511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3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066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25A5CF-09D9-40F9-A301-91230ADE9B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6B36F-D3C8-44AB-849D-C1A54F6C4CA5}"/>
              </a:ext>
            </a:extLst>
          </p:cNvPr>
          <p:cNvSpPr txBox="1"/>
          <p:nvPr/>
        </p:nvSpPr>
        <p:spPr>
          <a:xfrm>
            <a:off x="1392572" y="268448"/>
            <a:ext cx="9479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ARKANSAS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TRAFFIC INCIDENT MANAGEMENT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ADVANCED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TRAINING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54DD5-B222-40FB-BE0E-1F14DEBB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30" y="4951294"/>
            <a:ext cx="1755082" cy="1755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AB0BC-A13E-4804-8FBA-0788B469D958}"/>
              </a:ext>
            </a:extLst>
          </p:cNvPr>
          <p:cNvSpPr txBox="1"/>
          <p:nvPr/>
        </p:nvSpPr>
        <p:spPr>
          <a:xfrm>
            <a:off x="504497" y="3573517"/>
            <a:ext cx="38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LT Brad Perkins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Arkansas Highway Police</a:t>
            </a:r>
          </a:p>
        </p:txBody>
      </p:sp>
      <p:pic>
        <p:nvPicPr>
          <p:cNvPr id="7" name="Picture 2" descr="ArDOT_Logo_RedBlue_small_final">
            <a:extLst>
              <a:ext uri="{FF2B5EF4-FFF2-40B4-BE49-F238E27FC236}">
                <a16:creationId xmlns:a16="http://schemas.microsoft.com/office/drawing/2014/main" id="{51C756D4-8E7A-4C44-AFB3-75DFF63B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61" y="5340071"/>
            <a:ext cx="2498128" cy="9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one">
            <a:extLst>
              <a:ext uri="{FF2B5EF4-FFF2-40B4-BE49-F238E27FC236}">
                <a16:creationId xmlns:a16="http://schemas.microsoft.com/office/drawing/2014/main" id="{22D9963E-A3FF-40E5-96C7-4DCFBF31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204" y="2843871"/>
            <a:ext cx="2971800" cy="19558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567159-372F-EE17-30E8-793BC1A45D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04" y="4963501"/>
            <a:ext cx="1484796" cy="163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38AD12-A72A-6427-B87D-5AA4EC45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91" y="2466116"/>
            <a:ext cx="3457225" cy="24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0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46826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4206" y="2038729"/>
            <a:ext cx="3932237" cy="381158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Can Be Used As One Large Room To Accommodate 146 Attendees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Can Be Divided Into One large Room to Accommodate 98 Attendees and One Small Room For 49 Attendees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Or Can Be Divided Into Three Small Classrooms That Will Accommodate 49 Attendees Each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86inch 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 TVs For Easy Visibility From Any Location In the Classroom.</a:t>
            </a:r>
            <a:endParaRPr lang="en-US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Classroom Section Has Video Camera For Remote 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8625" y="147427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CLASSROOM(S)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3190" y="206681"/>
            <a:ext cx="574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TRAINNG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DDC29-8C2A-95FD-6029-290AE98BF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724" y="1235480"/>
            <a:ext cx="6927651" cy="291982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5795DB-1467-EAB4-C49D-4963E8C8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240" y="2865119"/>
            <a:ext cx="3185953" cy="22047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F1A809-9A48-DCCF-B817-FCDF4CF74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0" y="4229091"/>
            <a:ext cx="5588000" cy="2582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C877E-AF1F-E126-E27C-712B29A2D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102" y="1204973"/>
            <a:ext cx="7458893" cy="29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46826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019898" y="1121246"/>
            <a:ext cx="2674295" cy="110321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1490" y="1407119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Conference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3190" y="206681"/>
            <a:ext cx="574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TRAINNG FACILITY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5795DB-1467-EAB4-C49D-4963E8C8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240" y="2865119"/>
            <a:ext cx="3185953" cy="22047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00A1E5-1D30-C850-E20E-B350D721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9" y="2563981"/>
            <a:ext cx="4688141" cy="3517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A8BC5-E39A-3A11-B82B-2DF9A2487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729" y="2563982"/>
            <a:ext cx="4688140" cy="35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64191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7072" y="2032727"/>
            <a:ext cx="3932237" cy="381158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416" y="3099874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½ Miles Of Paved Roadway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4595" y="156616"/>
            <a:ext cx="288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A4AE3-00F8-4254-B2F7-39B8B4ED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86" y="1092758"/>
            <a:ext cx="3430038" cy="569152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C40BF-D9E3-BA53-9786-8A624B9C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72" y="4701776"/>
            <a:ext cx="2113915" cy="174134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64191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7072" y="2032727"/>
            <a:ext cx="3932237" cy="381158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1404" y="1199222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½ Mile Of Full-Size Interstate Roadway Or Four Lane With Middle Turn Lane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4595" y="156616"/>
            <a:ext cx="288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TRACK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C40BF-D9E3-BA53-9786-8A624B9C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873" y="5687297"/>
            <a:ext cx="1253808" cy="8354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8B53D-E615-DD53-5E4C-E4270096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898" y="1144421"/>
            <a:ext cx="4102990" cy="5556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40ABF8-8202-D7D1-FC8D-5ED430181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03" y="3460054"/>
            <a:ext cx="4831258" cy="32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-150430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7072" y="2032727"/>
            <a:ext cx="3932237" cy="381158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631" y="1247897"/>
            <a:ext cx="4411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To Safely Set Up A Proper Lane Closure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9907" y="114387"/>
            <a:ext cx="442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TRAINING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C40BF-D9E3-BA53-9786-8A624B9C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873" y="5687297"/>
            <a:ext cx="1253808" cy="8354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1209F-EED0-C8BB-DFD6-E78DB3C8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830" y="1025535"/>
            <a:ext cx="5023539" cy="231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E15CC-BB7F-4B3D-2D4B-32DE6A93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640" y="3650356"/>
            <a:ext cx="3824288" cy="257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CA0D7-BA30-88C3-2499-E25484D54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72" y="3294653"/>
            <a:ext cx="5023539" cy="34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Second Strategic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Highway Research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825" y="1884363"/>
            <a:ext cx="8412480" cy="4846320"/>
          </a:xfrm>
        </p:spPr>
        <p:txBody>
          <a:bodyPr>
            <a:normAutofit/>
          </a:bodyPr>
          <a:lstStyle/>
          <a:p>
            <a:r>
              <a:rPr lang="en-US" dirty="0"/>
              <a:t>The National TIM Responder Training Program was developed under the second Strategic Highway Research Program (SHRP2)</a:t>
            </a:r>
          </a:p>
          <a:p>
            <a:r>
              <a:rPr lang="en-US" dirty="0"/>
              <a:t>The training was developed and pilot tested by responders, for responders </a:t>
            </a:r>
          </a:p>
          <a:p>
            <a:r>
              <a:rPr lang="en-US" dirty="0"/>
              <a:t>Once finalized, the Federal Highway Administration (FHWA) began rolling out the training nationwide in August 2012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94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80" y="5136574"/>
            <a:ext cx="2499360" cy="1451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20CB80-22C5-477F-A146-74D996D9751C}"/>
              </a:ext>
            </a:extLst>
          </p:cNvPr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4E526-4FAA-4C51-8C86-0E7616AB18A0}"/>
              </a:ext>
            </a:extLst>
          </p:cNvPr>
          <p:cNvSpPr txBox="1"/>
          <p:nvPr/>
        </p:nvSpPr>
        <p:spPr>
          <a:xfrm>
            <a:off x="0" y="270185"/>
            <a:ext cx="1298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TRAINING  - SAFE CONTROLLED ENVIRONMENT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610B5-1978-E10B-7FC4-71E5AD60D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5" y="1276025"/>
            <a:ext cx="3834130" cy="5194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8BB08-8460-468C-319F-EB8DBB77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480" y="1175388"/>
            <a:ext cx="4029426" cy="5358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DDF0DB-899B-2F7E-49F6-650B28DBCB9F}"/>
              </a:ext>
            </a:extLst>
          </p:cNvPr>
          <p:cNvSpPr txBox="1"/>
          <p:nvPr/>
        </p:nvSpPr>
        <p:spPr>
          <a:xfrm>
            <a:off x="4727892" y="1324836"/>
            <a:ext cx="28651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Safe Location For Realistic Traffic Stop Training</a:t>
            </a:r>
          </a:p>
        </p:txBody>
      </p:sp>
    </p:spTree>
    <p:extLst>
      <p:ext uri="{BB962C8B-B14F-4D97-AF65-F5344CB8AC3E}">
        <p14:creationId xmlns:p14="http://schemas.microsoft.com/office/powerpoint/2010/main" val="43518945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B0545-7AB0-44F7-9E4C-5AA965B999AA}"/>
              </a:ext>
            </a:extLst>
          </p:cNvPr>
          <p:cNvSpPr/>
          <p:nvPr/>
        </p:nvSpPr>
        <p:spPr>
          <a:xfrm>
            <a:off x="0" y="0"/>
            <a:ext cx="12192000" cy="9890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1A190-1595-49CB-895B-9F48672991FF}"/>
              </a:ext>
            </a:extLst>
          </p:cNvPr>
          <p:cNvSpPr txBox="1"/>
          <p:nvPr/>
        </p:nvSpPr>
        <p:spPr>
          <a:xfrm>
            <a:off x="3354642" y="161071"/>
            <a:ext cx="6551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RESPONDER SAFETY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53A3D-8647-4303-894B-53DFBD8FE86D}"/>
              </a:ext>
            </a:extLst>
          </p:cNvPr>
          <p:cNvSpPr/>
          <p:nvPr/>
        </p:nvSpPr>
        <p:spPr>
          <a:xfrm>
            <a:off x="-2" y="989012"/>
            <a:ext cx="4571504" cy="586898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C2A3BB2-6ADA-4D79-81A0-3A337FF7F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3" y="1182467"/>
            <a:ext cx="3253952" cy="1147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00F904-C99E-4C2E-81A1-AB304692EBB1}"/>
              </a:ext>
            </a:extLst>
          </p:cNvPr>
          <p:cNvSpPr txBox="1"/>
          <p:nvPr/>
        </p:nvSpPr>
        <p:spPr>
          <a:xfrm>
            <a:off x="128861" y="2551752"/>
            <a:ext cx="43137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Down, Phone Down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statewide work zone safety campaign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Arkansas Highway Police and Arkansas State Police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cracking down on distracted and reckless driving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around work zone laws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unburst chart&#10;&#10;Description automatically generated with low confidence">
            <a:extLst>
              <a:ext uri="{FF2B5EF4-FFF2-40B4-BE49-F238E27FC236}">
                <a16:creationId xmlns:a16="http://schemas.microsoft.com/office/drawing/2014/main" id="{1B52568C-3F65-408C-9008-26985FE71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" y="5344365"/>
            <a:ext cx="1291844" cy="129184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2E83244-36DD-47BC-B17F-5A226640D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65" y="5344365"/>
            <a:ext cx="1122554" cy="1291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0AA2A-059B-775D-AF5C-CDEF0235E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837" y="1860277"/>
            <a:ext cx="7360302" cy="4140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24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B943F1-2C03-4587-9062-30AEFAD5E3E5}"/>
              </a:ext>
            </a:extLst>
          </p:cNvPr>
          <p:cNvSpPr/>
          <p:nvPr/>
        </p:nvSpPr>
        <p:spPr>
          <a:xfrm>
            <a:off x="0" y="35836"/>
            <a:ext cx="12192000" cy="822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40561" y="71673"/>
            <a:ext cx="8158480" cy="7512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Blade Debris Removal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96802-4CDD-82FE-0DB5-D9BDBF5A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894634"/>
            <a:ext cx="5550199" cy="3729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C67D4C-CE6A-8822-58BF-E5330E9C2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4659854"/>
            <a:ext cx="6736080" cy="2077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E62EA-255F-D96C-90D4-099051643AE4}"/>
              </a:ext>
            </a:extLst>
          </p:cNvPr>
          <p:cNvSpPr txBox="1"/>
          <p:nvPr/>
        </p:nvSpPr>
        <p:spPr>
          <a:xfrm>
            <a:off x="6096000" y="1839121"/>
            <a:ext cx="579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Train operators how to properly deploy the Lane Blade Debris Removal tools at speed in a safe controlled environment </a:t>
            </a:r>
          </a:p>
        </p:txBody>
      </p:sp>
    </p:spTree>
    <p:extLst>
      <p:ext uri="{BB962C8B-B14F-4D97-AF65-F5344CB8AC3E}">
        <p14:creationId xmlns:p14="http://schemas.microsoft.com/office/powerpoint/2010/main" val="3897725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B943F1-2C03-4587-9062-30AEFAD5E3E5}"/>
              </a:ext>
            </a:extLst>
          </p:cNvPr>
          <p:cNvSpPr/>
          <p:nvPr/>
        </p:nvSpPr>
        <p:spPr>
          <a:xfrm>
            <a:off x="0" y="0"/>
            <a:ext cx="12192000" cy="822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8" y="1364146"/>
            <a:ext cx="3261271" cy="2445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87" y="1364146"/>
            <a:ext cx="6455390" cy="3601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35" y="4439570"/>
            <a:ext cx="4167824" cy="2236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48655" y="71673"/>
            <a:ext cx="4894690" cy="75128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Bumper 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670" y="3481306"/>
            <a:ext cx="4309109" cy="3194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91311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0D270-9716-4B06-BEC4-88A674064B3D}"/>
              </a:ext>
            </a:extLst>
          </p:cNvPr>
          <p:cNvSpPr/>
          <p:nvPr/>
        </p:nvSpPr>
        <p:spPr>
          <a:xfrm>
            <a:off x="0" y="0"/>
            <a:ext cx="12192000" cy="8668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84" y="21969"/>
            <a:ext cx="10515600" cy="9178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Location for Back of Queue Training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36" y="1735736"/>
            <a:ext cx="5447293" cy="408546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8853" y="1759306"/>
            <a:ext cx="5420355" cy="406526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3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D7447-1D79-41D4-BF13-02EA8180FDC1}"/>
              </a:ext>
            </a:extLst>
          </p:cNvPr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502" r="1789"/>
          <a:stretch/>
        </p:blipFill>
        <p:spPr>
          <a:xfrm>
            <a:off x="7191904" y="1722866"/>
            <a:ext cx="4479189" cy="491051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9986" y="1100159"/>
            <a:ext cx="8304214" cy="86868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Potential Location for Cable Barrier 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6" y="1757156"/>
            <a:ext cx="4160312" cy="478739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14AD3-0847-41BD-9BB2-4D3F80A81AE9}"/>
              </a:ext>
            </a:extLst>
          </p:cNvPr>
          <p:cNvSpPr txBox="1"/>
          <p:nvPr/>
        </p:nvSpPr>
        <p:spPr>
          <a:xfrm>
            <a:off x="10023047" y="2964180"/>
            <a:ext cx="164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Cable barrier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11912CE-D8F1-4169-A442-984409EDBDA6}"/>
              </a:ext>
            </a:extLst>
          </p:cNvPr>
          <p:cNvSpPr/>
          <p:nvPr/>
        </p:nvSpPr>
        <p:spPr>
          <a:xfrm>
            <a:off x="9301395" y="3427631"/>
            <a:ext cx="640080" cy="3657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7173235-5AFC-4435-9D85-4C37F5186341}"/>
              </a:ext>
            </a:extLst>
          </p:cNvPr>
          <p:cNvSpPr/>
          <p:nvPr/>
        </p:nvSpPr>
        <p:spPr>
          <a:xfrm>
            <a:off x="9941475" y="3631632"/>
            <a:ext cx="640080" cy="3657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18B172A-809D-4B1B-B597-7C47D237214B}"/>
              </a:ext>
            </a:extLst>
          </p:cNvPr>
          <p:cNvSpPr/>
          <p:nvPr/>
        </p:nvSpPr>
        <p:spPr>
          <a:xfrm>
            <a:off x="10581555" y="3861601"/>
            <a:ext cx="640080" cy="3657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BEF2D-6E30-44A6-8104-908D6C529EBC}"/>
              </a:ext>
            </a:extLst>
          </p:cNvPr>
          <p:cNvSpPr txBox="1"/>
          <p:nvPr/>
        </p:nvSpPr>
        <p:spPr>
          <a:xfrm>
            <a:off x="3437805" y="172634"/>
            <a:ext cx="698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Barrier Training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1BBF30-EB62-4260-A5FF-BB721F6D3F64}"/>
              </a:ext>
            </a:extLst>
          </p:cNvPr>
          <p:cNvCxnSpPr>
            <a:cxnSpLocks/>
          </p:cNvCxnSpPr>
          <p:nvPr/>
        </p:nvCxnSpPr>
        <p:spPr>
          <a:xfrm flipV="1">
            <a:off x="6096000" y="1757156"/>
            <a:ext cx="0" cy="47873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696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04576-1CBD-45CF-A4FC-6E5FD68B92AB}"/>
              </a:ext>
            </a:extLst>
          </p:cNvPr>
          <p:cNvSpPr/>
          <p:nvPr/>
        </p:nvSpPr>
        <p:spPr>
          <a:xfrm>
            <a:off x="0" y="-150430"/>
            <a:ext cx="12192000" cy="1074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7072" y="2032727"/>
            <a:ext cx="3932237" cy="381158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794855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Arkansas TIM Working Committee Meeting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9417" y="63614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ARKANSAS TIM WORKING COMMITTEE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C40BF-D9E3-BA53-9786-8A624B9C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873" y="5687297"/>
            <a:ext cx="1253808" cy="8354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50EA84-5E51-732E-1641-B8A1665D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2170186"/>
            <a:ext cx="7772400" cy="35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25A5CF-09D9-40F9-A301-91230ADE9B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6B36F-D3C8-44AB-849D-C1A54F6C4CA5}"/>
              </a:ext>
            </a:extLst>
          </p:cNvPr>
          <p:cNvSpPr txBox="1"/>
          <p:nvPr/>
        </p:nvSpPr>
        <p:spPr>
          <a:xfrm>
            <a:off x="1392572" y="268448"/>
            <a:ext cx="9479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ARKANSAS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TRAFFIC INCIDENT MANAGEMENT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ADVANCED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TRAINING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54DD5-B222-40FB-BE0E-1F14DEBBA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23" y="5012254"/>
            <a:ext cx="1633162" cy="1633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AB0BC-A13E-4804-8FBA-0788B469D958}"/>
              </a:ext>
            </a:extLst>
          </p:cNvPr>
          <p:cNvSpPr txBox="1"/>
          <p:nvPr/>
        </p:nvSpPr>
        <p:spPr>
          <a:xfrm>
            <a:off x="424688" y="3194348"/>
            <a:ext cx="388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LT Brad Perkins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Arkansas Highway Police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brad.perkins@ardot.gov</a:t>
            </a:r>
          </a:p>
        </p:txBody>
      </p:sp>
      <p:pic>
        <p:nvPicPr>
          <p:cNvPr id="7" name="Picture 2" descr="ArDOT_Logo_RedBlue_small_final">
            <a:extLst>
              <a:ext uri="{FF2B5EF4-FFF2-40B4-BE49-F238E27FC236}">
                <a16:creationId xmlns:a16="http://schemas.microsoft.com/office/drawing/2014/main" id="{51C756D4-8E7A-4C44-AFB3-75DFF63B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9" y="5340071"/>
            <a:ext cx="2498128" cy="9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2D9963E-A3FF-40E5-96C7-4DCFBF31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8204" y="2998405"/>
            <a:ext cx="2971800" cy="164673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638A2-EE5E-2DD8-5A8B-55E48B887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790" y="5012254"/>
            <a:ext cx="148145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14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4" y="17653"/>
            <a:ext cx="12120872" cy="120801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National TIM Responder Training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560" y="1379462"/>
            <a:ext cx="4480560" cy="4754880"/>
          </a:xfrm>
        </p:spPr>
        <p:txBody>
          <a:bodyPr>
            <a:normAutofit/>
          </a:bodyPr>
          <a:lstStyle/>
          <a:p>
            <a:r>
              <a:rPr lang="en-US" dirty="0"/>
              <a:t>Designed to establish the foundation for and promote consistent training of all responders to achieve the three objectives of the TIM National Unified Goal (NUG):</a:t>
            </a:r>
          </a:p>
          <a:p>
            <a:pPr lvl="1"/>
            <a:r>
              <a:rPr lang="en-US" dirty="0"/>
              <a:t>Responder Safety</a:t>
            </a:r>
          </a:p>
          <a:p>
            <a:pPr lvl="1"/>
            <a:r>
              <a:rPr lang="en-US" dirty="0"/>
              <a:t>Safe, Quick Clearance</a:t>
            </a:r>
          </a:p>
          <a:p>
            <a:pPr lvl="1"/>
            <a:r>
              <a:rPr lang="en-US" dirty="0"/>
              <a:t>Prompt, Reliable, Interoperable Communications </a:t>
            </a:r>
          </a:p>
          <a:p>
            <a:pPr lvl="1"/>
            <a:endParaRPr lang="en-US" dirty="0"/>
          </a:p>
        </p:txBody>
      </p:sp>
      <p:pic>
        <p:nvPicPr>
          <p:cNvPr id="7" name="Picture 2" descr="C:\Users\kbelmore\Desktop\43709 FHWA IDIQ\SHRP2 TTT\San Antonio Pictures\DSC_04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1389" r="3634"/>
          <a:stretch/>
        </p:blipFill>
        <p:spPr bwMode="auto">
          <a:xfrm>
            <a:off x="7081419" y="1353312"/>
            <a:ext cx="3586582" cy="5123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6866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Responder Disciplines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03D39385-2325-8754-045D-6895D9761EAF}"/>
              </a:ext>
            </a:extLst>
          </p:cNvPr>
          <p:cNvSpPr txBox="1">
            <a:spLocks/>
          </p:cNvSpPr>
          <p:nvPr/>
        </p:nvSpPr>
        <p:spPr bwMode="auto">
          <a:xfrm>
            <a:off x="359269" y="1631104"/>
            <a:ext cx="841248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Char char="•"/>
              <a:defRPr sz="3000">
                <a:solidFill>
                  <a:srgbClr val="1C1C1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2D2863"/>
              </a:buClr>
              <a:buFont typeface="Arial" charset="0"/>
              <a:buChar char="–"/>
              <a:defRPr sz="2800">
                <a:solidFill>
                  <a:srgbClr val="1C1C1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2D2863"/>
              </a:buClr>
              <a:buChar char="•"/>
              <a:defRPr sz="2400">
                <a:solidFill>
                  <a:srgbClr val="1C1C1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D2863"/>
              </a:buClr>
              <a:buFont typeface="Arial" charset="0"/>
              <a:buChar char="–"/>
              <a:defRPr sz="2000">
                <a:solidFill>
                  <a:srgbClr val="1C1C1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D2863"/>
              </a:buClr>
              <a:buFont typeface="Arial" charset="0"/>
              <a:buChar char="»"/>
              <a:defRPr sz="2000">
                <a:solidFill>
                  <a:srgbClr val="1C1C1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00"/>
              </a:buClr>
              <a:buFont typeface="Arial" charset="0"/>
              <a:buChar char="»"/>
              <a:defRPr sz="2000">
                <a:solidFill>
                  <a:srgbClr val="646464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00"/>
              </a:buClr>
              <a:buFont typeface="Arial" charset="0"/>
              <a:buChar char="»"/>
              <a:defRPr sz="2000">
                <a:solidFill>
                  <a:srgbClr val="646464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00"/>
              </a:buClr>
              <a:buFont typeface="Arial" charset="0"/>
              <a:buChar char="»"/>
              <a:defRPr sz="2000">
                <a:solidFill>
                  <a:srgbClr val="646464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30000"/>
              </a:buClr>
              <a:buFont typeface="Arial" charset="0"/>
              <a:buChar char="»"/>
              <a:defRPr sz="2000">
                <a:solidFill>
                  <a:srgbClr val="646464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Communications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Emergency Management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Emergency Medical Services (EMS)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Fire/Rescue (F/R)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Law Enforcement (LE)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Towing and Recovery (T&amp;R)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Transportation/Public Works (DOT)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Char char="•"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Others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321C3-8789-9E7E-2288-4E3DBFCE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071" y="5554517"/>
            <a:ext cx="3858562" cy="1190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A4F04-31C3-F94E-F870-082ED5577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869" y="3669214"/>
            <a:ext cx="2452053" cy="125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58456-EA05-2DD8-AA62-B52EFB2D6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057" y="3228301"/>
            <a:ext cx="3069590" cy="1522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320E67-1667-2171-57FB-F63B7DDD3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082" y="4566937"/>
            <a:ext cx="3106498" cy="1840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70420-0E73-CBD7-A291-9EDF57C46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122" y="2664834"/>
            <a:ext cx="2727681" cy="1578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2CC0BE-2B65-8F11-5FEE-F9484958D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613" y="1479823"/>
            <a:ext cx="2598903" cy="1949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444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Traffic Incident?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16E1A-F3AB-4B85-9183-C8B81DF7D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33" y="2018977"/>
            <a:ext cx="8370533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9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Arkansas Crash Report 2021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0E6F6-047E-712C-68BE-E7A03DBAD8CF}"/>
              </a:ext>
            </a:extLst>
          </p:cNvPr>
          <p:cNvSpPr txBox="1"/>
          <p:nvPr/>
        </p:nvSpPr>
        <p:spPr>
          <a:xfrm>
            <a:off x="1196340" y="1563555"/>
            <a:ext cx="62128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85,442 Total Crashes Reported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621 Fatal Crashes Resulting in 683 Fatalities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9,524 Involved CMVs   /  3,864 Large CMVs (26,000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lbs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 larger)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1,222 Secondary Crashes Reported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Work Zone Crashes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2,654  Total  /  146 were secondary accidents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18 Work zone Fatal Crashes Resulting in 20 Fatalities</a:t>
            </a:r>
          </a:p>
        </p:txBody>
      </p:sp>
    </p:spTree>
    <p:extLst>
      <p:ext uri="{BB962C8B-B14F-4D97-AF65-F5344CB8AC3E}">
        <p14:creationId xmlns:p14="http://schemas.microsoft.com/office/powerpoint/2010/main" val="189081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Law Enforcement &amp; Responders Killed In 2021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91983-305E-E76E-C078-EF54067BF80E}"/>
              </a:ext>
            </a:extLst>
          </p:cNvPr>
          <p:cNvSpPr txBox="1"/>
          <p:nvPr/>
        </p:nvSpPr>
        <p:spPr>
          <a:xfrm>
            <a:off x="2638425" y="1778998"/>
            <a:ext cx="517144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Law Enforcement &amp; Responders killed in the United State responding to or at incident/accident scenes in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  Fire &amp; Rescue Personnel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 Law Enforcement Officers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   DOT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 Tow &amp; Recovery</a:t>
            </a:r>
          </a:p>
        </p:txBody>
      </p:sp>
    </p:spTree>
    <p:extLst>
      <p:ext uri="{BB962C8B-B14F-4D97-AF65-F5344CB8AC3E}">
        <p14:creationId xmlns:p14="http://schemas.microsoft.com/office/powerpoint/2010/main" val="13054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Traffic Incident Management Area Components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Safe Scenes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A1D41-2A20-6671-25AD-FF9DEC33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3" y="1813496"/>
            <a:ext cx="12033649" cy="1925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CEF48-34E9-6066-A47D-7E94437684FB}"/>
              </a:ext>
            </a:extLst>
          </p:cNvPr>
          <p:cNvSpPr txBox="1"/>
          <p:nvPr/>
        </p:nvSpPr>
        <p:spPr>
          <a:xfrm>
            <a:off x="139065" y="4100214"/>
            <a:ext cx="1508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1C1C1C"/>
                </a:solidFill>
                <a:latin typeface="Century Gothic"/>
              </a:rPr>
              <a:t>Advance Warning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002BF-01CE-9BC2-E4EC-8EE855D1EC4A}"/>
              </a:ext>
            </a:extLst>
          </p:cNvPr>
          <p:cNvSpPr txBox="1"/>
          <p:nvPr/>
        </p:nvSpPr>
        <p:spPr>
          <a:xfrm>
            <a:off x="1982216" y="4194237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1C1C1C"/>
                </a:solidFill>
                <a:latin typeface="Century Gothic"/>
              </a:rPr>
              <a:t>Transition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BF893-21CE-657B-173A-1F011130D12F}"/>
              </a:ext>
            </a:extLst>
          </p:cNvPr>
          <p:cNvSpPr txBox="1"/>
          <p:nvPr/>
        </p:nvSpPr>
        <p:spPr>
          <a:xfrm>
            <a:off x="7394448" y="3870606"/>
            <a:ext cx="234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2D2863"/>
                </a:solidFill>
                <a:latin typeface="Century Gothic"/>
              </a:rPr>
              <a:t>Incident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F205F-85B0-3E04-42C3-6B0708D1401E}"/>
              </a:ext>
            </a:extLst>
          </p:cNvPr>
          <p:cNvSpPr txBox="1"/>
          <p:nvPr/>
        </p:nvSpPr>
        <p:spPr>
          <a:xfrm>
            <a:off x="6487160" y="3738880"/>
            <a:ext cx="112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rgbClr val="2D2863"/>
                </a:solidFill>
                <a:latin typeface="Century Gothic"/>
              </a:rPr>
              <a:t>Buffer </a:t>
            </a:r>
          </a:p>
          <a:p>
            <a:pPr>
              <a:defRPr/>
            </a:pPr>
            <a:r>
              <a:rPr lang="en-US" sz="1600" b="1" kern="0" dirty="0">
                <a:solidFill>
                  <a:srgbClr val="2D2863"/>
                </a:solidFill>
                <a:latin typeface="Century Gothic"/>
              </a:rPr>
              <a:t>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94039-AF28-B759-4D9D-140429832F90}"/>
              </a:ext>
            </a:extLst>
          </p:cNvPr>
          <p:cNvSpPr txBox="1"/>
          <p:nvPr/>
        </p:nvSpPr>
        <p:spPr>
          <a:xfrm>
            <a:off x="5053584" y="4542322"/>
            <a:ext cx="486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1C1C1C"/>
                </a:solidFill>
                <a:latin typeface="Century Gothic"/>
              </a:rPr>
              <a:t>Activity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9BB00-EC5A-3079-9291-54C6480FB46E}"/>
              </a:ext>
            </a:extLst>
          </p:cNvPr>
          <p:cNvSpPr txBox="1"/>
          <p:nvPr/>
        </p:nvSpPr>
        <p:spPr>
          <a:xfrm>
            <a:off x="9464040" y="4542322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kern="0" dirty="0">
                <a:solidFill>
                  <a:srgbClr val="1C1C1C"/>
                </a:solidFill>
                <a:latin typeface="Century Gothic"/>
              </a:rPr>
              <a:t>Termination Area</a:t>
            </a:r>
          </a:p>
        </p:txBody>
      </p:sp>
    </p:spTree>
    <p:extLst>
      <p:ext uri="{BB962C8B-B14F-4D97-AF65-F5344CB8AC3E}">
        <p14:creationId xmlns:p14="http://schemas.microsoft.com/office/powerpoint/2010/main" val="45405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17653"/>
            <a:ext cx="12173712" cy="132556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Crashes Involving Electric and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Hybrid-Electric Vehicles (EVs and HEVs)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5F5C-B41A-9D99-F2F9-C7A6F95E4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64" y="1394292"/>
            <a:ext cx="4529721" cy="2694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B2C7D60-7CEC-1BC0-84FE-EE3D75FC9A4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9639" y="1465667"/>
            <a:ext cx="4024313" cy="2623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C8E861B-4A25-0BBB-7B15-9B1EA2D31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32661" y="4211409"/>
            <a:ext cx="4847339" cy="2129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E4B3DA-E23D-469E-93EF-56ECA3E340FC}"/>
              </a:ext>
            </a:extLst>
          </p:cNvPr>
          <p:cNvSpPr txBox="1"/>
          <p:nvPr/>
        </p:nvSpPr>
        <p:spPr>
          <a:xfrm>
            <a:off x="5659120" y="426124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Electric Vehicle Fires Can Take Up To 8,000 Gallons Or More Of Water To Extinguish. 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Is Not Recommended To Use Foam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2D2863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May Take 2 Hour Or Longer To Burn Out</a:t>
            </a:r>
          </a:p>
        </p:txBody>
      </p:sp>
    </p:spTree>
    <p:extLst>
      <p:ext uri="{BB962C8B-B14F-4D97-AF65-F5344CB8AC3E}">
        <p14:creationId xmlns:p14="http://schemas.microsoft.com/office/powerpoint/2010/main" val="2799093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15233-595B-4AAF-B0F5-34C698A7F95E}"/>
</file>

<file path=customXml/itemProps2.xml><?xml version="1.0" encoding="utf-8"?>
<ds:datastoreItem xmlns:ds="http://schemas.openxmlformats.org/officeDocument/2006/customXml" ds:itemID="{27097F8D-61E7-4C6D-92C9-74F6C76DE03C}"/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1009</Words>
  <Application>Microsoft Office PowerPoint</Application>
  <PresentationFormat>Widescreen</PresentationFormat>
  <Paragraphs>179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PowerPoint Presentation</vt:lpstr>
      <vt:lpstr>Second Strategic  Highway Research Program</vt:lpstr>
      <vt:lpstr>National TIM Responder Training </vt:lpstr>
      <vt:lpstr>Responder Disciplines</vt:lpstr>
      <vt:lpstr>What Is A Traffic Incident?</vt:lpstr>
      <vt:lpstr>Arkansas Crash Report 2021</vt:lpstr>
      <vt:lpstr>Law Enforcement &amp; Responders Killed In 2021</vt:lpstr>
      <vt:lpstr>Traffic Incident Management Area Components  For Safe Scenes</vt:lpstr>
      <vt:lpstr>Crashes Involving Electric and  Hybrid-Electric Vehicles (EVs and HEVs)</vt:lpstr>
      <vt:lpstr>How Traffic Incident Management Has Improved</vt:lpstr>
      <vt:lpstr>Responders  Trained In Arkansas</vt:lpstr>
      <vt:lpstr>Working Together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Lane Blade Debris Removal Training</vt:lpstr>
      <vt:lpstr>Push Bumper Training</vt:lpstr>
      <vt:lpstr>Safe Location for Back of Queue Training</vt:lpstr>
      <vt:lpstr>PowerPoint Presentation</vt:lpstr>
      <vt:lpstr>PowerPoint Presentation</vt:lpstr>
      <vt:lpstr>PowerPoint Presentation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Perkins, Brad  V.</dc:creator>
  <cp:lastModifiedBy>Perkins, Brad V.</cp:lastModifiedBy>
  <cp:revision>47</cp:revision>
  <cp:lastPrinted>2024-01-12T17:24:21Z</cp:lastPrinted>
  <dcterms:created xsi:type="dcterms:W3CDTF">2022-04-20T20:04:36Z</dcterms:created>
  <dcterms:modified xsi:type="dcterms:W3CDTF">2024-05-16T17:20:07Z</dcterms:modified>
</cp:coreProperties>
</file>