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163" r:id="rId4"/>
    <p:sldId id="2164" r:id="rId5"/>
    <p:sldId id="260" r:id="rId6"/>
    <p:sldId id="261" r:id="rId7"/>
    <p:sldId id="262" r:id="rId8"/>
    <p:sldId id="2162" r:id="rId9"/>
    <p:sldId id="264" r:id="rId10"/>
    <p:sldId id="263" r:id="rId11"/>
    <p:sldId id="265" r:id="rId12"/>
    <p:sldId id="266" r:id="rId13"/>
    <p:sldId id="267" r:id="rId14"/>
    <p:sldId id="281" r:id="rId15"/>
    <p:sldId id="280" r:id="rId16"/>
    <p:sldId id="268" r:id="rId17"/>
    <p:sldId id="2165" r:id="rId18"/>
    <p:sldId id="272" r:id="rId19"/>
    <p:sldId id="276" r:id="rId20"/>
    <p:sldId id="277" r:id="rId21"/>
    <p:sldId id="278" r:id="rId22"/>
    <p:sldId id="269" r:id="rId23"/>
    <p:sldId id="270" r:id="rId24"/>
    <p:sldId id="273" r:id="rId25"/>
    <p:sldId id="274" r:id="rId26"/>
    <p:sldId id="275" r:id="rId27"/>
    <p:sldId id="271" r:id="rId28"/>
    <p:sldId id="2167" r:id="rId29"/>
    <p:sldId id="21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960D9-A108-4198-B9C4-23342F98D97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41D8-7451-4210-8E91-ED781E62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641D8-7451-4210-8E91-ED781E62DB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115E-977C-4589-87FA-F049098F2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ACA89-00C6-4CCF-AC34-8C948D410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4BF8-DBEF-4CDC-9590-AC647395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72F8-709A-4791-880D-183C8955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E138-2C47-45C5-A05D-2E9521BF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2B19-8ECF-47C3-9310-54B2BAA8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0AB9C-DF5A-4173-B80D-268A4CAA9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F8ED-13E8-41E0-AB80-62909480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1E3C7-9D90-458C-B6B7-6C2FF3B4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FC3CC-342E-4B04-A934-F09AAAAD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32B506-CF9E-4F3B-9873-21A9863E7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DFB85-71AA-4014-A141-02E2B5A4D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16D68-05AF-4F59-AC1D-FA5383FE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3259-0FFF-497D-8F4D-BEAFA3A1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670D1-238A-461C-802E-8992E067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0784-A094-476A-8731-2C3346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BA63-788A-4CE7-9EEE-58778D9D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30127-CD83-4577-9849-9062E761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45605-CA56-47E3-8F05-792167C5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A704F-3DEE-484F-ABCA-D8986218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6829-9999-4918-B221-71719F3F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5DD5-B652-4E2B-8FDC-AC796FE6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85004-C74A-420A-9AE8-A108624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BA8E9-B8C5-4986-B056-9C29C485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68CDD-B253-411F-AD08-AA3C074E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13B-BBCE-40AA-95C9-A26137B4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E658-EE20-4E10-8D4C-10395D931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E9AF-37B5-4297-A08B-925769458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14CCC-057B-4EB9-9178-FD67BA9B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1C494-8F3C-429A-8EA6-E8331BE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954F7-9312-44BA-AAD3-894719C2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CAFB-D1FD-4203-B40D-399B6C01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20084-F7DF-4EFC-B723-3C7FDDA26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DBB9D-4E9B-4EAC-8818-F5DF17E9B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092D3-8EDB-482F-AE0C-ECD6FBFD5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AA08F-6D3C-4FF5-8469-C4F3C4663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BA83A-D9D2-4C77-8D98-038EB37B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F54A6-C793-41AC-89ED-D820099B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4F435-B100-49AF-8863-C94082BC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49D6-956E-4FCA-A7FA-A9D74080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369FB-0C4F-4F9F-BAF4-79D57AF1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2A1F3-5709-4EE7-B68C-2BAFDAA4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0EA6B-E245-4F45-9037-CC2EE9E9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9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9603A-3535-44A1-83DC-B952F4E3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D1AA7-0DC1-4013-B0C4-7656F4F1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F31A1-A305-4F71-93B6-8D51E976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E61A-B45D-418D-8230-E4135F14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26F3-7752-46A5-8625-BD5BC53A4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20CC4-1A7E-486B-92C4-DB6CADBBB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C9A18-09A4-49A3-90AA-B8112F0D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0D747-A2E7-42F2-A9CD-10AF9AE9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EFAAD-5AC0-4B89-93EB-CEFF1802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7806-709B-40A3-8B5D-41B76E59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69870-3E25-4921-8A73-B843392D4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18239-9492-4093-98F1-C4A8DE6DB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56390-8511-4071-8F38-D78D5AE2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11A18-8BF9-4CD4-A99A-7F518A8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048B2-870A-411C-A2FF-5DB428B7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89EEE-89F1-4B7E-9E0D-0B43D467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47BA-9777-465E-8300-7EFCFF6E2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76D0-78F2-4CEB-A1B0-2B316CBB1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B7E4-C77D-404F-BE6F-0908A79DE16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3E31-C780-44DE-9FC5-53C28682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D34DA-47B0-4B61-8026-220508DA1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8EA9-AA90-4FCC-9813-3503314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5F96A69-C274-44A1-B4A4-2366698C39EF}"/>
              </a:ext>
            </a:extLst>
          </p:cNvPr>
          <p:cNvSpPr/>
          <p:nvPr/>
        </p:nvSpPr>
        <p:spPr>
          <a:xfrm>
            <a:off x="1242164" y="4858611"/>
            <a:ext cx="1916482" cy="1988291"/>
          </a:xfrm>
          <a:prstGeom prst="parallelogram">
            <a:avLst>
              <a:gd name="adj" fmla="val 47222"/>
            </a:avLst>
          </a:prstGeom>
          <a:solidFill>
            <a:srgbClr val="9D223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F485E8B-F259-4E67-A93B-DD461E0F5BC1}"/>
              </a:ext>
            </a:extLst>
          </p:cNvPr>
          <p:cNvSpPr/>
          <p:nvPr/>
        </p:nvSpPr>
        <p:spPr>
          <a:xfrm>
            <a:off x="0" y="4869709"/>
            <a:ext cx="1916482" cy="1988291"/>
          </a:xfrm>
          <a:prstGeom prst="parallelogram">
            <a:avLst>
              <a:gd name="adj" fmla="val 47222"/>
            </a:avLst>
          </a:prstGeom>
          <a:solidFill>
            <a:srgbClr val="9D223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C06B1-C3EF-405B-A827-7B90F029CFF1}"/>
              </a:ext>
            </a:extLst>
          </p:cNvPr>
          <p:cNvSpPr/>
          <p:nvPr/>
        </p:nvSpPr>
        <p:spPr>
          <a:xfrm>
            <a:off x="0" y="5946126"/>
            <a:ext cx="12192000" cy="911874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2024 TRC Conference, Hot Spring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5F1C0-8802-4B54-991C-9E12ED7E8E64}"/>
              </a:ext>
            </a:extLst>
          </p:cNvPr>
          <p:cNvSpPr/>
          <p:nvPr/>
        </p:nvSpPr>
        <p:spPr>
          <a:xfrm>
            <a:off x="0" y="0"/>
            <a:ext cx="12192000" cy="3945699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87841-419B-4328-8D02-F0C784C38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5454"/>
            <a:ext cx="9144000" cy="1556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TRC2101: Update of the A</a:t>
            </a:r>
            <a:r>
              <a:rPr lang="en-US" sz="4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DOT Workforce Forecasting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2B0D9-ADEB-4AA3-A667-D82787B37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214" y="4088013"/>
            <a:ext cx="9144000" cy="107641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Suman Mitra, PhD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Adedolapo Ogunbire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2D957C-62DE-461F-B9BA-9EBF8DD91B1D}"/>
              </a:ext>
            </a:extLst>
          </p:cNvPr>
          <p:cNvSpPr txBox="1">
            <a:spLocks/>
          </p:cNvSpPr>
          <p:nvPr/>
        </p:nvSpPr>
        <p:spPr>
          <a:xfrm>
            <a:off x="9732723" y="6150975"/>
            <a:ext cx="2199169" cy="496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05/22/2024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B6AC4C-185E-456D-8D4A-F3448DEB359F}"/>
              </a:ext>
            </a:extLst>
          </p:cNvPr>
          <p:cNvSpPr/>
          <p:nvPr/>
        </p:nvSpPr>
        <p:spPr>
          <a:xfrm>
            <a:off x="343088" y="207857"/>
            <a:ext cx="1485713" cy="1485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81EE59-502E-4B28-87F8-8D70702A3ECF}"/>
              </a:ext>
            </a:extLst>
          </p:cNvPr>
          <p:cNvSpPr/>
          <p:nvPr/>
        </p:nvSpPr>
        <p:spPr>
          <a:xfrm>
            <a:off x="10363199" y="197619"/>
            <a:ext cx="1485713" cy="1485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me - Arkansas Department of Transportation">
            <a:extLst>
              <a:ext uri="{FF2B5EF4-FFF2-40B4-BE49-F238E27FC236}">
                <a16:creationId xmlns:a16="http://schemas.microsoft.com/office/drawing/2014/main" id="{442B6904-1B90-447E-9F92-DE9FC325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14" y="706305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40332F98-E9E3-45C3-92A5-B89DD627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" y="416277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3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42E04A-5635-4886-8BB4-30967F174EE8}"/>
              </a:ext>
            </a:extLst>
          </p:cNvPr>
          <p:cNvSpPr/>
          <p:nvPr/>
        </p:nvSpPr>
        <p:spPr>
          <a:xfrm>
            <a:off x="693682" y="536028"/>
            <a:ext cx="5822731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Simplified charts showing the data cleaning process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D7DBE9-812B-4BDA-8B1D-67D2D7562FF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3251" r="2260" b="2726"/>
          <a:stretch/>
        </p:blipFill>
        <p:spPr bwMode="auto">
          <a:xfrm>
            <a:off x="279497" y="2497516"/>
            <a:ext cx="5816503" cy="3737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B94313E-FA92-4549-B665-917F526EC5F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5823" r="1942" b="6833"/>
          <a:stretch/>
        </p:blipFill>
        <p:spPr bwMode="auto">
          <a:xfrm>
            <a:off x="5832629" y="3524435"/>
            <a:ext cx="6095193" cy="185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2E4B5-C30D-4CDE-9D0D-BCDB1A8A1D30}"/>
              </a:ext>
            </a:extLst>
          </p:cNvPr>
          <p:cNvSpPr txBox="1"/>
          <p:nvPr/>
        </p:nvSpPr>
        <p:spPr>
          <a:xfrm>
            <a:off x="1740023" y="6234892"/>
            <a:ext cx="312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Merging and cleaning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5DD12-7170-4841-8A57-56D066D97742}"/>
              </a:ext>
            </a:extLst>
          </p:cNvPr>
          <p:cNvSpPr txBox="1"/>
          <p:nvPr/>
        </p:nvSpPr>
        <p:spPr>
          <a:xfrm>
            <a:off x="7350711" y="5376136"/>
            <a:ext cx="309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Project data cleaning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BC89A5-59F2-430C-9EC7-C1044FD903E3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D44235-5570-4CE1-A160-AB2B14DA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6BC9894F-7361-4CED-B425-33E64F40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me - Arkansas Department of Transportation">
            <a:extLst>
              <a:ext uri="{FF2B5EF4-FFF2-40B4-BE49-F238E27FC236}">
                <a16:creationId xmlns:a16="http://schemas.microsoft.com/office/drawing/2014/main" id="{CD1928A9-4CB0-48AA-9C49-4C998168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9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22CABD-6D55-45CE-972C-C04F23927204}"/>
              </a:ext>
            </a:extLst>
          </p:cNvPr>
          <p:cNvSpPr/>
          <p:nvPr/>
        </p:nvSpPr>
        <p:spPr>
          <a:xfrm>
            <a:off x="693682" y="536028"/>
            <a:ext cx="5822731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Multiple linear regression models employed for total person-hours forecast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Need for grouping of multiple project types that have insufficient number of 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8D1EA9-A87D-48F7-A995-88CF7F4E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00273"/>
              </p:ext>
            </p:extLst>
          </p:nvPr>
        </p:nvGraphicFramePr>
        <p:xfrm>
          <a:off x="1696259" y="3582402"/>
          <a:ext cx="7939041" cy="313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347">
                  <a:extLst>
                    <a:ext uri="{9D8B030D-6E8A-4147-A177-3AD203B41FA5}">
                      <a16:colId xmlns:a16="http://schemas.microsoft.com/office/drawing/2014/main" val="3122265176"/>
                    </a:ext>
                  </a:extLst>
                </a:gridCol>
                <a:gridCol w="2646347">
                  <a:extLst>
                    <a:ext uri="{9D8B030D-6E8A-4147-A177-3AD203B41FA5}">
                      <a16:colId xmlns:a16="http://schemas.microsoft.com/office/drawing/2014/main" val="847980673"/>
                    </a:ext>
                  </a:extLst>
                </a:gridCol>
                <a:gridCol w="2646347">
                  <a:extLst>
                    <a:ext uri="{9D8B030D-6E8A-4147-A177-3AD203B41FA5}">
                      <a16:colId xmlns:a16="http://schemas.microsoft.com/office/drawing/2014/main" val="3280584391"/>
                    </a:ext>
                  </a:extLst>
                </a:gridCol>
              </a:tblGrid>
              <a:tr h="395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01 (39)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02 (36)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03 (53)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43472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Base Stabilization (12)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Buildings (6)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Emergency (3)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94362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Base &amp; Drainage (2)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Minor Widening (3)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Interchange (9)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49799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Grading, Drainage &amp; Base (1)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Surfacing (7)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Passing Lanes (12)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23042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Grading &amp; Structures (2)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Roadside Appurtenances (6)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 Crossing (2)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63057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Base (7)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Sealing (5)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Rehabilitation (11)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40810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Base &amp; Surfacing (15)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Miscellaneous (9)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New Location (11)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83973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Bridge Rehabilitation (5)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11330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EBA4555-A8E8-4A9F-A874-146C48C15EA0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A693-8C60-4757-AFE7-E5AFFED0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33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0322BA1A-BAF3-40D2-A09B-E4402778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 - Arkansas Department of Transportation">
            <a:extLst>
              <a:ext uri="{FF2B5EF4-FFF2-40B4-BE49-F238E27FC236}">
                <a16:creationId xmlns:a16="http://schemas.microsoft.com/office/drawing/2014/main" id="{0AFF382B-1371-47EA-815D-39947F0E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2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54002E-6383-4E98-95E4-A537C2AC5966}"/>
              </a:ext>
            </a:extLst>
          </p:cNvPr>
          <p:cNvSpPr/>
          <p:nvPr/>
        </p:nvSpPr>
        <p:spPr>
          <a:xfrm>
            <a:off x="693682" y="536028"/>
            <a:ext cx="5822731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Forecasting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1E42B3A-2576-488E-864B-F46FC42130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2639457"/>
                  </p:ext>
                </p:extLst>
              </p:nvPr>
            </p:nvGraphicFramePr>
            <p:xfrm>
              <a:off x="671296" y="2219570"/>
              <a:ext cx="8272906" cy="41186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11602">
                      <a:extLst>
                        <a:ext uri="{9D8B030D-6E8A-4147-A177-3AD203B41FA5}">
                          <a16:colId xmlns:a16="http://schemas.microsoft.com/office/drawing/2014/main" val="3420318899"/>
                        </a:ext>
                      </a:extLst>
                    </a:gridCol>
                    <a:gridCol w="1266926">
                      <a:extLst>
                        <a:ext uri="{9D8B030D-6E8A-4147-A177-3AD203B41FA5}">
                          <a16:colId xmlns:a16="http://schemas.microsoft.com/office/drawing/2014/main" val="621332245"/>
                        </a:ext>
                      </a:extLst>
                    </a:gridCol>
                    <a:gridCol w="1266926">
                      <a:extLst>
                        <a:ext uri="{9D8B030D-6E8A-4147-A177-3AD203B41FA5}">
                          <a16:colId xmlns:a16="http://schemas.microsoft.com/office/drawing/2014/main" val="2708432361"/>
                        </a:ext>
                      </a:extLst>
                    </a:gridCol>
                    <a:gridCol w="1266926">
                      <a:extLst>
                        <a:ext uri="{9D8B030D-6E8A-4147-A177-3AD203B41FA5}">
                          <a16:colId xmlns:a16="http://schemas.microsoft.com/office/drawing/2014/main" val="4071628180"/>
                        </a:ext>
                      </a:extLst>
                    </a:gridCol>
                    <a:gridCol w="1260526">
                      <a:extLst>
                        <a:ext uri="{9D8B030D-6E8A-4147-A177-3AD203B41FA5}">
                          <a16:colId xmlns:a16="http://schemas.microsoft.com/office/drawing/2014/main" val="3614593504"/>
                        </a:ext>
                      </a:extLst>
                    </a:gridCol>
                  </a:tblGrid>
                  <a:tr h="436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Project type/grouping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r>
                            <a:rPr lang="en-US" sz="1800" baseline="30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128582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dataset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-6.956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0.974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0.029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0.808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588134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Resurfacing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-5.933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0.875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0.052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0.735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693357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Structure &amp; Approaches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-3.397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0.767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0.788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30724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Safety &amp; Traffic Eng.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-2.647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0.668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0.081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0.722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9504026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Major Widening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-0.398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0.590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0.024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0.526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641768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Reconstruction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-1.811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0.675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-0.070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0.828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313118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Group 1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-6.213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0.941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0.030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43616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Group 2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-5.560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0.867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0.104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0.740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7782071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Group 3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-5.955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0.935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0.020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0.820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97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1E42B3A-2576-488E-864B-F46FC42130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2639457"/>
                  </p:ext>
                </p:extLst>
              </p:nvPr>
            </p:nvGraphicFramePr>
            <p:xfrm>
              <a:off x="671296" y="2219570"/>
              <a:ext cx="8272906" cy="41186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11602">
                      <a:extLst>
                        <a:ext uri="{9D8B030D-6E8A-4147-A177-3AD203B41FA5}">
                          <a16:colId xmlns:a16="http://schemas.microsoft.com/office/drawing/2014/main" val="3420318899"/>
                        </a:ext>
                      </a:extLst>
                    </a:gridCol>
                    <a:gridCol w="1266926">
                      <a:extLst>
                        <a:ext uri="{9D8B030D-6E8A-4147-A177-3AD203B41FA5}">
                          <a16:colId xmlns:a16="http://schemas.microsoft.com/office/drawing/2014/main" val="621332245"/>
                        </a:ext>
                      </a:extLst>
                    </a:gridCol>
                    <a:gridCol w="1266926">
                      <a:extLst>
                        <a:ext uri="{9D8B030D-6E8A-4147-A177-3AD203B41FA5}">
                          <a16:colId xmlns:a16="http://schemas.microsoft.com/office/drawing/2014/main" val="2708432361"/>
                        </a:ext>
                      </a:extLst>
                    </a:gridCol>
                    <a:gridCol w="1266926">
                      <a:extLst>
                        <a:ext uri="{9D8B030D-6E8A-4147-A177-3AD203B41FA5}">
                          <a16:colId xmlns:a16="http://schemas.microsoft.com/office/drawing/2014/main" val="4071628180"/>
                        </a:ext>
                      </a:extLst>
                    </a:gridCol>
                    <a:gridCol w="1260526">
                      <a:extLst>
                        <a:ext uri="{9D8B030D-6E8A-4147-A177-3AD203B41FA5}">
                          <a16:colId xmlns:a16="http://schemas.microsoft.com/office/drawing/2014/main" val="3614593504"/>
                        </a:ext>
                      </a:extLst>
                    </a:gridCol>
                  </a:tblGrid>
                  <a:tr h="436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Project type/grouping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53846" t="-15278" r="-301442" b="-85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3846" t="-15278" r="-201442" b="-85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53846" t="-15278" r="-101442" b="-85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</a:t>
                          </a:r>
                          <a:r>
                            <a:rPr lang="en-US" sz="1800" baseline="300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D223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128582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dataset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-6.956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0.974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0.029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0.808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7588134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Resurfacing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-5.933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0.875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0.052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0.735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693357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Structure &amp; Approaches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-3.397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0.767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0.054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0.788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30724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Safety &amp; Traffic Eng.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-2.647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0.668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0.081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0.722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9504026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Major Widening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-0.398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0.590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0.024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0.526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9641768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Reconstruction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-1.811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0.675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-0.070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0.828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313118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Group 1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-6.213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0.941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0.030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0.918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743616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Group 2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-5.560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0.867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0.104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0.740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7782071"/>
                      </a:ext>
                    </a:extLst>
                  </a:tr>
                  <a:tr h="409105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Group 3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-5.955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0.935</a:t>
                          </a:r>
                          <a:endParaRPr lang="en-US" sz="18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0.020</a:t>
                          </a:r>
                          <a:endParaRPr lang="en-US" sz="18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0.820</a:t>
                          </a:r>
                          <a:endParaRPr lang="en-US" sz="18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D2235">
                            <a:alpha val="1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697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597801-A51C-48AD-8307-A27EB41A5310}"/>
                  </a:ext>
                </a:extLst>
              </p:cNvPr>
              <p:cNvSpPr/>
              <p:nvPr/>
            </p:nvSpPr>
            <p:spPr>
              <a:xfrm>
                <a:off x="534256" y="1659383"/>
                <a:ext cx="90412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𝑝𝑒𝑟𝑠𝑜𝑛</m:t>
                          </m:r>
                          <m:r>
                            <m:rPr>
                              <m:lit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h𝑜𝑢𝑟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𝑎𝑑𝑗𝑢𝑠𝑡𝑒𝑑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</m:e>
                          </m:d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  <m:r>
                            <m:rPr>
                              <m:lit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𝑑𝑖𝑓𝑓𝑒𝑟𝑒𝑛𝑐𝑒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C597801-A51C-48AD-8307-A27EB41A5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6" y="1659383"/>
                <a:ext cx="9041260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92018AB-F32E-48AE-9434-BD5910F4390D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798E35-2A40-4F5C-88A8-C6FAC919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24442E1D-CB60-4FC2-B744-F8BABF45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DFDCF7E7-2675-405B-BDD8-CD34AD98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7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59840-8DF7-4817-A009-B5D053DB3038}"/>
              </a:ext>
            </a:extLst>
          </p:cNvPr>
          <p:cNvSpPr/>
          <p:nvPr/>
        </p:nvSpPr>
        <p:spPr>
          <a:xfrm>
            <a:off x="693682" y="536028"/>
            <a:ext cx="5822731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21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Uses historical distribution as reflected by past projects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Cost quartiles employed for job title distributions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Timeline distribution employed historical trend and person-hour distributions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Varying duration of similar project types warranted the need to normalize distribution over varying lengths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5AFD15-13DB-4C78-BDED-12C63033837D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9EA851-E095-4965-9945-17195CB8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B563D731-A39C-424A-90D4-F3D1400C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8183738F-95F8-48A8-874F-91AC6763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463B28-7082-4063-B219-A0CAA3F906AF}"/>
              </a:ext>
            </a:extLst>
          </p:cNvPr>
          <p:cNvSpPr/>
          <p:nvPr/>
        </p:nvSpPr>
        <p:spPr>
          <a:xfrm>
            <a:off x="693682" y="536028"/>
            <a:ext cx="6195633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 Title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0144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Similar project types across various cost quartiles have similar distribution of inspectors types for their projects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3FEB36-FC57-40CC-BD39-8C83260FC5D5}"/>
              </a:ext>
            </a:extLst>
          </p:cNvPr>
          <p:cNvSpPr/>
          <p:nvPr/>
        </p:nvSpPr>
        <p:spPr>
          <a:xfrm>
            <a:off x="299797" y="4394444"/>
            <a:ext cx="2086252" cy="585927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Project type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0F613E-0315-4C04-A96F-5ABE1DEE22B0}"/>
              </a:ext>
            </a:extLst>
          </p:cNvPr>
          <p:cNvSpPr/>
          <p:nvPr/>
        </p:nvSpPr>
        <p:spPr>
          <a:xfrm>
            <a:off x="2773822" y="3561815"/>
            <a:ext cx="2118524" cy="517376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Quartile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CF8D5-0815-498E-9256-F96372BD41EC}"/>
              </a:ext>
            </a:extLst>
          </p:cNvPr>
          <p:cNvSpPr/>
          <p:nvPr/>
        </p:nvSpPr>
        <p:spPr>
          <a:xfrm>
            <a:off x="2771423" y="4276585"/>
            <a:ext cx="2086252" cy="517376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Quartile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1875E3-BC7C-485E-939E-F234A82B675B}"/>
              </a:ext>
            </a:extLst>
          </p:cNvPr>
          <p:cNvSpPr/>
          <p:nvPr/>
        </p:nvSpPr>
        <p:spPr>
          <a:xfrm>
            <a:off x="2771423" y="4980371"/>
            <a:ext cx="2086252" cy="517376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Quartile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360401-A60D-4527-B92D-5F6FEDF7B90A}"/>
              </a:ext>
            </a:extLst>
          </p:cNvPr>
          <p:cNvSpPr/>
          <p:nvPr/>
        </p:nvSpPr>
        <p:spPr>
          <a:xfrm>
            <a:off x="2771423" y="5664933"/>
            <a:ext cx="2086252" cy="517376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Quartile 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3C6AB-1D91-47DC-BC18-0A657AD72D3B}"/>
              </a:ext>
            </a:extLst>
          </p:cNvPr>
          <p:cNvSpPr/>
          <p:nvPr/>
        </p:nvSpPr>
        <p:spPr>
          <a:xfrm>
            <a:off x="5561774" y="2795345"/>
            <a:ext cx="2912844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Constr. Inspector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65A254-751A-4E2C-821E-E21DBD8394BA}"/>
              </a:ext>
            </a:extLst>
          </p:cNvPr>
          <p:cNvSpPr/>
          <p:nvPr/>
        </p:nvSpPr>
        <p:spPr>
          <a:xfrm>
            <a:off x="5563811" y="3513410"/>
            <a:ext cx="2910808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Engineer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ECF974-D90E-4879-91A4-9984DA2502E1}"/>
              </a:ext>
            </a:extLst>
          </p:cNvPr>
          <p:cNvSpPr/>
          <p:nvPr/>
        </p:nvSpPr>
        <p:spPr>
          <a:xfrm>
            <a:off x="5573018" y="4260422"/>
            <a:ext cx="2901600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Construction Aide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26D154-CB5D-4E87-8712-CA01352FFE5D}"/>
              </a:ext>
            </a:extLst>
          </p:cNvPr>
          <p:cNvSpPr/>
          <p:nvPr/>
        </p:nvSpPr>
        <p:spPr>
          <a:xfrm>
            <a:off x="5561775" y="4975909"/>
            <a:ext cx="2910808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Advanced Engineer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1B2356-ACF8-4286-81B0-693B634A15C9}"/>
              </a:ext>
            </a:extLst>
          </p:cNvPr>
          <p:cNvCxnSpPr>
            <a:cxnSpLocks/>
          </p:cNvCxnSpPr>
          <p:nvPr/>
        </p:nvCxnSpPr>
        <p:spPr>
          <a:xfrm>
            <a:off x="2558687" y="3820503"/>
            <a:ext cx="0" cy="2124179"/>
          </a:xfrm>
          <a:prstGeom prst="line">
            <a:avLst/>
          </a:prstGeom>
          <a:ln w="19050"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6FDE6D-387E-4ADA-AE11-96DF784ACDC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51259" y="3820503"/>
            <a:ext cx="222563" cy="0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47D0F1-95AF-48E7-B357-D8E8237C99FC}"/>
              </a:ext>
            </a:extLst>
          </p:cNvPr>
          <p:cNvCxnSpPr>
            <a:cxnSpLocks/>
          </p:cNvCxnSpPr>
          <p:nvPr/>
        </p:nvCxnSpPr>
        <p:spPr>
          <a:xfrm>
            <a:off x="2565301" y="4534810"/>
            <a:ext cx="182548" cy="0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2C44AE-A7AD-4AD4-A535-E3EB33E60693}"/>
              </a:ext>
            </a:extLst>
          </p:cNvPr>
          <p:cNvCxnSpPr/>
          <p:nvPr/>
        </p:nvCxnSpPr>
        <p:spPr>
          <a:xfrm>
            <a:off x="2553371" y="5227038"/>
            <a:ext cx="194478" cy="0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756405-3386-4450-B517-946ED1BDD3DF}"/>
              </a:ext>
            </a:extLst>
          </p:cNvPr>
          <p:cNvCxnSpPr/>
          <p:nvPr/>
        </p:nvCxnSpPr>
        <p:spPr>
          <a:xfrm>
            <a:off x="2549978" y="5935973"/>
            <a:ext cx="194478" cy="0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BB5AF6-05B7-42CC-842C-E13BC10264C7}"/>
              </a:ext>
            </a:extLst>
          </p:cNvPr>
          <p:cNvCxnSpPr>
            <a:cxnSpLocks/>
          </p:cNvCxnSpPr>
          <p:nvPr/>
        </p:nvCxnSpPr>
        <p:spPr>
          <a:xfrm flipV="1">
            <a:off x="2357463" y="4717967"/>
            <a:ext cx="201224" cy="1"/>
          </a:xfrm>
          <a:prstGeom prst="line">
            <a:avLst/>
          </a:prstGeom>
          <a:ln w="19050"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396666-10CC-4F6C-A3F7-56056FB10439}"/>
              </a:ext>
            </a:extLst>
          </p:cNvPr>
          <p:cNvCxnSpPr>
            <a:cxnSpLocks/>
          </p:cNvCxnSpPr>
          <p:nvPr/>
        </p:nvCxnSpPr>
        <p:spPr>
          <a:xfrm flipH="1">
            <a:off x="5353845" y="3138926"/>
            <a:ext cx="6778" cy="2178314"/>
          </a:xfrm>
          <a:prstGeom prst="line">
            <a:avLst/>
          </a:prstGeom>
          <a:ln w="19050"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34AE53-C44B-427C-B746-71B9510703EB}"/>
              </a:ext>
            </a:extLst>
          </p:cNvPr>
          <p:cNvCxnSpPr/>
          <p:nvPr/>
        </p:nvCxnSpPr>
        <p:spPr>
          <a:xfrm>
            <a:off x="5351955" y="3147594"/>
            <a:ext cx="194478" cy="0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C9C745-2BE4-42B8-AA34-14CFD0926569}"/>
              </a:ext>
            </a:extLst>
          </p:cNvPr>
          <p:cNvCxnSpPr>
            <a:cxnSpLocks/>
          </p:cNvCxnSpPr>
          <p:nvPr/>
        </p:nvCxnSpPr>
        <p:spPr>
          <a:xfrm>
            <a:off x="5347537" y="3837996"/>
            <a:ext cx="222905" cy="1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826F9B5-B8BC-4B6E-B45D-D617629C3EA1}"/>
              </a:ext>
            </a:extLst>
          </p:cNvPr>
          <p:cNvCxnSpPr>
            <a:cxnSpLocks/>
          </p:cNvCxnSpPr>
          <p:nvPr/>
        </p:nvCxnSpPr>
        <p:spPr>
          <a:xfrm>
            <a:off x="5353177" y="4601090"/>
            <a:ext cx="222905" cy="1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90864C-E1DB-4C42-9925-64F4CF59F755}"/>
              </a:ext>
            </a:extLst>
          </p:cNvPr>
          <p:cNvCxnSpPr>
            <a:cxnSpLocks/>
          </p:cNvCxnSpPr>
          <p:nvPr/>
        </p:nvCxnSpPr>
        <p:spPr>
          <a:xfrm>
            <a:off x="5348842" y="5309427"/>
            <a:ext cx="222905" cy="1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FDCE938-9E2C-4AAD-BEE1-8D8C7E6C65C4}"/>
              </a:ext>
            </a:extLst>
          </p:cNvPr>
          <p:cNvCxnSpPr>
            <a:stCxn id="7" idx="3"/>
          </p:cNvCxnSpPr>
          <p:nvPr/>
        </p:nvCxnSpPr>
        <p:spPr>
          <a:xfrm flipV="1">
            <a:off x="4857675" y="4534810"/>
            <a:ext cx="489862" cy="463"/>
          </a:xfrm>
          <a:prstGeom prst="line">
            <a:avLst/>
          </a:prstGeom>
          <a:ln w="19050"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AE10CF8-BCDB-4400-A57B-DA51E951903D}"/>
              </a:ext>
            </a:extLst>
          </p:cNvPr>
          <p:cNvSpPr/>
          <p:nvPr/>
        </p:nvSpPr>
        <p:spPr>
          <a:xfrm>
            <a:off x="8959412" y="3820503"/>
            <a:ext cx="2912844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Constr. Inspector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A261B85-0E31-47A9-992F-3C397B7EF00C}"/>
              </a:ext>
            </a:extLst>
          </p:cNvPr>
          <p:cNvSpPr/>
          <p:nvPr/>
        </p:nvSpPr>
        <p:spPr>
          <a:xfrm>
            <a:off x="8961449" y="4538568"/>
            <a:ext cx="2910808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Engineer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E1F0092-FE92-4B16-A447-F3DC2AFF4FD4}"/>
              </a:ext>
            </a:extLst>
          </p:cNvPr>
          <p:cNvSpPr/>
          <p:nvPr/>
        </p:nvSpPr>
        <p:spPr>
          <a:xfrm>
            <a:off x="8970656" y="5285580"/>
            <a:ext cx="2901600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Construction Aide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F3409B6-C051-447E-B292-74E8F096A1FF}"/>
              </a:ext>
            </a:extLst>
          </p:cNvPr>
          <p:cNvSpPr/>
          <p:nvPr/>
        </p:nvSpPr>
        <p:spPr>
          <a:xfrm>
            <a:off x="8959413" y="6001067"/>
            <a:ext cx="2910808" cy="605275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Advanced Engineer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340FF78-D48E-4294-AD7B-E3F5ABA5FCDD}"/>
              </a:ext>
            </a:extLst>
          </p:cNvPr>
          <p:cNvCxnSpPr>
            <a:cxnSpLocks/>
          </p:cNvCxnSpPr>
          <p:nvPr/>
        </p:nvCxnSpPr>
        <p:spPr>
          <a:xfrm flipH="1">
            <a:off x="8751483" y="4164084"/>
            <a:ext cx="6778" cy="2178314"/>
          </a:xfrm>
          <a:prstGeom prst="line">
            <a:avLst/>
          </a:prstGeom>
          <a:ln w="19050"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01E3A7C-BA7B-4F5D-A42A-1C127A5E6543}"/>
              </a:ext>
            </a:extLst>
          </p:cNvPr>
          <p:cNvCxnSpPr/>
          <p:nvPr/>
        </p:nvCxnSpPr>
        <p:spPr>
          <a:xfrm>
            <a:off x="8749593" y="4172752"/>
            <a:ext cx="194478" cy="0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014757E-F86A-4774-8A38-D6EA1E241E74}"/>
              </a:ext>
            </a:extLst>
          </p:cNvPr>
          <p:cNvCxnSpPr>
            <a:cxnSpLocks/>
          </p:cNvCxnSpPr>
          <p:nvPr/>
        </p:nvCxnSpPr>
        <p:spPr>
          <a:xfrm>
            <a:off x="8745175" y="4863154"/>
            <a:ext cx="222905" cy="1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B545E2-F302-4923-82E7-854F5CC18E1E}"/>
              </a:ext>
            </a:extLst>
          </p:cNvPr>
          <p:cNvCxnSpPr>
            <a:cxnSpLocks/>
          </p:cNvCxnSpPr>
          <p:nvPr/>
        </p:nvCxnSpPr>
        <p:spPr>
          <a:xfrm>
            <a:off x="8750815" y="5626248"/>
            <a:ext cx="222905" cy="1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04CDE20-25DD-43C9-8405-994A44C692F0}"/>
              </a:ext>
            </a:extLst>
          </p:cNvPr>
          <p:cNvCxnSpPr>
            <a:cxnSpLocks/>
          </p:cNvCxnSpPr>
          <p:nvPr/>
        </p:nvCxnSpPr>
        <p:spPr>
          <a:xfrm>
            <a:off x="8746480" y="6334585"/>
            <a:ext cx="222905" cy="1"/>
          </a:xfrm>
          <a:prstGeom prst="straightConnector1">
            <a:avLst/>
          </a:prstGeom>
          <a:ln w="19050">
            <a:solidFill>
              <a:srgbClr val="9D2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8AD4A6A-1D3C-4893-A642-6DCD91A2D87D}"/>
              </a:ext>
            </a:extLst>
          </p:cNvPr>
          <p:cNvCxnSpPr>
            <a:cxnSpLocks/>
          </p:cNvCxnSpPr>
          <p:nvPr/>
        </p:nvCxnSpPr>
        <p:spPr>
          <a:xfrm flipV="1">
            <a:off x="4846991" y="5935973"/>
            <a:ext cx="3907881" cy="1"/>
          </a:xfrm>
          <a:prstGeom prst="line">
            <a:avLst/>
          </a:prstGeom>
          <a:ln w="19050">
            <a:solidFill>
              <a:srgbClr val="9D2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2C4BA55-77BE-4B41-BF98-DFB49C732756}"/>
              </a:ext>
            </a:extLst>
          </p:cNvPr>
          <p:cNvSpPr/>
          <p:nvPr/>
        </p:nvSpPr>
        <p:spPr>
          <a:xfrm>
            <a:off x="11166027" y="297195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BDF1EE3-882F-4294-9D8D-F81FC7A9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987" y="455069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248F1798-A1F6-4C24-B047-826B8942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76" y="254435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ome - Arkansas Department of Transportation">
            <a:extLst>
              <a:ext uri="{FF2B5EF4-FFF2-40B4-BE49-F238E27FC236}">
                <a16:creationId xmlns:a16="http://schemas.microsoft.com/office/drawing/2014/main" id="{600A035E-081B-4BE5-B399-0514D6B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390" y="455902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8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A01733-9196-4D2A-A6B2-62F9DB798AD1}"/>
              </a:ext>
            </a:extLst>
          </p:cNvPr>
          <p:cNvSpPr/>
          <p:nvPr/>
        </p:nvSpPr>
        <p:spPr>
          <a:xfrm>
            <a:off x="693682" y="536028"/>
            <a:ext cx="7335502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0D9CD-EDFF-6307-8DC3-AA577B59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 Distribution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C82A9-1E9B-2663-B60A-1883307A6D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20519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Project durations vary across the project types and need to be normalized for a consistent period.</a:t>
                </a: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Based on the assumption that all projects go through similar stages of work, they are normalized in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number of stages as below: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C82A9-1E9B-2663-B60A-1883307A6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205199"/>
              </a:xfrm>
              <a:blipFill>
                <a:blip r:embed="rId2"/>
                <a:stretch>
                  <a:fillRect l="-1043" t="-4696" b="-4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21091A-138C-2F2E-E045-67ED2AD1394A}"/>
              </a:ext>
            </a:extLst>
          </p:cNvPr>
          <p:cNvSpPr txBox="1"/>
          <p:nvPr/>
        </p:nvSpPr>
        <p:spPr>
          <a:xfrm>
            <a:off x="9787812" y="6323598"/>
            <a:ext cx="2248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A.P.C. Chan et al. (2005)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0965BF-501B-6DF3-4E2C-53541992BEAA}"/>
                  </a:ext>
                </a:extLst>
              </p:cNvPr>
              <p:cNvSpPr txBox="1"/>
              <p:nvPr/>
            </p:nvSpPr>
            <p:spPr>
              <a:xfrm>
                <a:off x="3014020" y="3908552"/>
                <a:ext cx="4824654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0965BF-501B-6DF3-4E2C-53541992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020" y="3908552"/>
                <a:ext cx="4824654" cy="779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CA123-8042-98C1-D696-C4B0DFBB4BCE}"/>
                  </a:ext>
                </a:extLst>
              </p:cNvPr>
              <p:cNvSpPr txBox="1"/>
              <p:nvPr/>
            </p:nvSpPr>
            <p:spPr>
              <a:xfrm>
                <a:off x="3284871" y="4894853"/>
                <a:ext cx="254031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6CA123-8042-98C1-D696-C4B0DFBB4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71" y="4894853"/>
                <a:ext cx="2540311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AB9889-9508-6DBD-6185-593A8A00E9AA}"/>
                  </a:ext>
                </a:extLst>
              </p:cNvPr>
              <p:cNvSpPr txBox="1"/>
              <p:nvPr/>
            </p:nvSpPr>
            <p:spPr>
              <a:xfrm>
                <a:off x="6366820" y="5067528"/>
                <a:ext cx="1317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AB9889-9508-6DBD-6185-593A8A00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820" y="5067528"/>
                <a:ext cx="1317668" cy="276999"/>
              </a:xfrm>
              <a:prstGeom prst="rect">
                <a:avLst/>
              </a:prstGeom>
              <a:blipFill>
                <a:blip r:embed="rId5"/>
                <a:stretch>
                  <a:fillRect l="-32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B3463A-D6D1-DEE0-76E1-7C1EBF7F1812}"/>
                  </a:ext>
                </a:extLst>
              </p:cNvPr>
              <p:cNvSpPr txBox="1"/>
              <p:nvPr/>
            </p:nvSpPr>
            <p:spPr>
              <a:xfrm>
                <a:off x="979946" y="5631589"/>
                <a:ext cx="50274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Number of stages</a:t>
                </a:r>
              </a:p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= Xth stage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</a:t>
                </a:r>
                <a:r>
                  <a:rPr lang="en-US" sz="1600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number of hours in t</a:t>
                </a:r>
                <a:r>
                  <a:rPr lang="en-US" sz="16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</a:t>
                </a: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month</a:t>
                </a:r>
              </a:p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= number of months (for current project)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B3463A-D6D1-DEE0-76E1-7C1EBF7F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46" y="5631589"/>
                <a:ext cx="5027449" cy="1077218"/>
              </a:xfrm>
              <a:prstGeom prst="rect">
                <a:avLst/>
              </a:prstGeom>
              <a:blipFill>
                <a:blip r:embed="rId6"/>
                <a:stretch>
                  <a:fillRect l="-758" t="-1163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150C8A-4CED-92DF-C1C5-D062A9FD15B5}"/>
              </a:ext>
            </a:extLst>
          </p:cNvPr>
          <p:cNvSpPr txBox="1"/>
          <p:nvPr/>
        </p:nvSpPr>
        <p:spPr>
          <a:xfrm>
            <a:off x="5170763" y="5631466"/>
            <a:ext cx="502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16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S0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= 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41F457-D465-43ED-BF68-4F71BD51581E}"/>
              </a:ext>
            </a:extLst>
          </p:cNvPr>
          <p:cNvSpPr/>
          <p:nvPr/>
        </p:nvSpPr>
        <p:spPr>
          <a:xfrm>
            <a:off x="11151477" y="5447021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9C5182-8F30-4343-8EB3-60C4F9F0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9437" y="5604895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92B84E26-5C0B-480C-9EE4-4C515934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me - Arkansas Department of Transportation">
            <a:extLst>
              <a:ext uri="{FF2B5EF4-FFF2-40B4-BE49-F238E27FC236}">
                <a16:creationId xmlns:a16="http://schemas.microsoft.com/office/drawing/2014/main" id="{CB5D1B2D-441C-4EB2-8C2B-3E84B5DB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4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F15499-D7BA-4715-8E25-CAE211E309C0}"/>
              </a:ext>
            </a:extLst>
          </p:cNvPr>
          <p:cNvSpPr/>
          <p:nvPr/>
        </p:nvSpPr>
        <p:spPr>
          <a:xfrm>
            <a:off x="693682" y="536028"/>
            <a:ext cx="6270789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Forecasting tool was built into a webapp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webapp could be accessed from any modern web browser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Tool installed in ARDOT’s server with security authentication requirement for end users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01B08A-39C1-4574-9CB9-E67F93AD693E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1884C6-2DC7-4FE3-A288-24413211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8775A6BF-B1AB-453C-A542-843AB828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7A7CFE51-E11C-4586-909D-17BB668F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7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F15499-D7BA-4715-8E25-CAE211E309C0}"/>
              </a:ext>
            </a:extLst>
          </p:cNvPr>
          <p:cNvSpPr/>
          <p:nvPr/>
        </p:nvSpPr>
        <p:spPr>
          <a:xfrm>
            <a:off x="693682" y="536028"/>
            <a:ext cx="6270789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422" y="2008920"/>
            <a:ext cx="3661881" cy="1603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Forecasting tool was built into a webapp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01B08A-39C1-4574-9CB9-E67F93AD693E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1884C6-2DC7-4FE3-A288-24413211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556E8B-D1AB-4874-91CB-46421AA7BED5}"/>
              </a:ext>
            </a:extLst>
          </p:cNvPr>
          <p:cNvSpPr txBox="1">
            <a:spLocks/>
          </p:cNvSpPr>
          <p:nvPr/>
        </p:nvSpPr>
        <p:spPr>
          <a:xfrm>
            <a:off x="7459894" y="1947172"/>
            <a:ext cx="4917041" cy="211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webapp could be accessed from any modern web browser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6803C3-D888-47B5-BB0E-E35D3A33516D}"/>
              </a:ext>
            </a:extLst>
          </p:cNvPr>
          <p:cNvSpPr txBox="1">
            <a:spLocks/>
          </p:cNvSpPr>
          <p:nvPr/>
        </p:nvSpPr>
        <p:spPr>
          <a:xfrm>
            <a:off x="3006046" y="4232390"/>
            <a:ext cx="6782658" cy="211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Tool installed in ARDOT’s server with security authentication requirement for end users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CE894-ECCB-4BAF-A609-2A6BEBCE0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3" y="2131873"/>
            <a:ext cx="1359689" cy="1230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493FC9-B627-4BC2-B363-03C2293E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6" y="1610394"/>
            <a:ext cx="2400425" cy="2400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A1D96B-AAE8-40E5-B560-A3AA2F424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31" y="4330770"/>
            <a:ext cx="1991202" cy="1991202"/>
          </a:xfrm>
          <a:prstGeom prst="rect">
            <a:avLst/>
          </a:prstGeom>
        </p:spPr>
      </p:pic>
      <p:pic>
        <p:nvPicPr>
          <p:cNvPr id="13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D6BC9F49-170A-4E2C-9A52-9495082E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 - Arkansas Department of Transportation">
            <a:extLst>
              <a:ext uri="{FF2B5EF4-FFF2-40B4-BE49-F238E27FC236}">
                <a16:creationId xmlns:a16="http://schemas.microsoft.com/office/drawing/2014/main" id="{3EA60630-2151-4FA9-B152-BDA28DFF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444480-D918-4CC2-BF5F-384923294A6E}"/>
              </a:ext>
            </a:extLst>
          </p:cNvPr>
          <p:cNvSpPr/>
          <p:nvPr/>
        </p:nvSpPr>
        <p:spPr>
          <a:xfrm>
            <a:off x="693682" y="536028"/>
            <a:ext cx="6245737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1E8A4-E575-4CFE-938D-BA677BF50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0" y="2024006"/>
            <a:ext cx="11690560" cy="33913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CDB63-5F91-47DA-A31A-B3C3D54B79EC}"/>
              </a:ext>
            </a:extLst>
          </p:cNvPr>
          <p:cNvSpPr txBox="1"/>
          <p:nvPr/>
        </p:nvSpPr>
        <p:spPr>
          <a:xfrm>
            <a:off x="2840854" y="5628443"/>
            <a:ext cx="707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Software architecture diagram for forecasting tool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BF3400-128A-4FC1-9287-A3C18793CB9B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511A-FE7F-4169-8883-032FE00F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BCF733E8-062D-4716-80CF-809AD212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6405556C-3CFA-4D56-B4E8-12EABCC0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2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6CEDDC-9F48-4544-886C-5A4582E47EDC}"/>
              </a:ext>
            </a:extLst>
          </p:cNvPr>
          <p:cNvSpPr/>
          <p:nvPr/>
        </p:nvSpPr>
        <p:spPr>
          <a:xfrm>
            <a:off x="693682" y="536028"/>
            <a:ext cx="6533836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1E8A4-E575-4CFE-938D-BA677BF50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4" r="71693"/>
          <a:stretch/>
        </p:blipFill>
        <p:spPr>
          <a:xfrm>
            <a:off x="3170807" y="1847823"/>
            <a:ext cx="5850385" cy="4173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CDB63-5F91-47DA-A31A-B3C3D54B79EC}"/>
              </a:ext>
            </a:extLst>
          </p:cNvPr>
          <p:cNvSpPr txBox="1"/>
          <p:nvPr/>
        </p:nvSpPr>
        <p:spPr>
          <a:xfrm>
            <a:off x="2806823" y="6178858"/>
            <a:ext cx="657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Initializing the tool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32D5F9-0D0F-4291-9D48-A6ECADF0EA83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724E-A788-41C2-BDCF-9C1E5FA7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D4A40B03-D685-4760-93FB-D72BCD02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643CC0EF-CA6B-4948-9685-B8F58108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2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19E6EA-9631-482F-8ED6-D4EEC7C876CC}"/>
              </a:ext>
            </a:extLst>
          </p:cNvPr>
          <p:cNvSpPr/>
          <p:nvPr/>
        </p:nvSpPr>
        <p:spPr>
          <a:xfrm>
            <a:off x="6223247" y="1760264"/>
            <a:ext cx="5385047" cy="4144251"/>
          </a:xfrm>
          <a:prstGeom prst="roundRect">
            <a:avLst>
              <a:gd name="adj" fmla="val 894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D3B9E2-3448-4747-916E-3AB922722144}"/>
              </a:ext>
            </a:extLst>
          </p:cNvPr>
          <p:cNvSpPr/>
          <p:nvPr/>
        </p:nvSpPr>
        <p:spPr>
          <a:xfrm>
            <a:off x="628745" y="1825624"/>
            <a:ext cx="5385047" cy="4144251"/>
          </a:xfrm>
          <a:prstGeom prst="roundRect">
            <a:avLst>
              <a:gd name="adj" fmla="val 894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E8611B-E9B0-4C42-9A47-9A662B22504F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646751-CB51-4417-95EF-F7BA6ABDF756}"/>
              </a:ext>
            </a:extLst>
          </p:cNvPr>
          <p:cNvSpPr/>
          <p:nvPr/>
        </p:nvSpPr>
        <p:spPr>
          <a:xfrm>
            <a:off x="693683" y="536028"/>
            <a:ext cx="5255172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B676D-0831-4511-959E-385ECD83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E8778-9244-4875-849B-2D3F42BD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5047" cy="4351338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Existing Forecasting Software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Past Works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Forecasting Models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852338-7220-4FC1-9768-1FD13B1C13D0}"/>
              </a:ext>
            </a:extLst>
          </p:cNvPr>
          <p:cNvSpPr txBox="1">
            <a:spLocks/>
          </p:cNvSpPr>
          <p:nvPr/>
        </p:nvSpPr>
        <p:spPr>
          <a:xfrm>
            <a:off x="6599438" y="1825625"/>
            <a:ext cx="53850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Distribution Models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Software Architecture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Automation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Software Interface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Progress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E1AC-0990-48E7-8E15-5548B78C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67BD69C1-C3EC-450F-9886-ADD64957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A9576CF3-5B81-4820-A5C2-3A7396A0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8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7664E6-47B3-48B4-AD2B-4ED007CF2E60}"/>
              </a:ext>
            </a:extLst>
          </p:cNvPr>
          <p:cNvSpPr/>
          <p:nvPr/>
        </p:nvSpPr>
        <p:spPr>
          <a:xfrm>
            <a:off x="693682" y="536028"/>
            <a:ext cx="6533836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1E8A4-E575-4CFE-938D-BA677BF50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 t="13815" r="39845" b="37387"/>
          <a:stretch/>
        </p:blipFill>
        <p:spPr>
          <a:xfrm>
            <a:off x="1899821" y="1877119"/>
            <a:ext cx="8655119" cy="3777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CDB63-5F91-47DA-A31A-B3C3D54B79EC}"/>
              </a:ext>
            </a:extLst>
          </p:cNvPr>
          <p:cNvSpPr txBox="1"/>
          <p:nvPr/>
        </p:nvSpPr>
        <p:spPr>
          <a:xfrm>
            <a:off x="2806823" y="5939161"/>
            <a:ext cx="6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Selecting appropriate model for estimate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5F15CE-0288-4A14-B5BD-0F92CC15607E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FDF7-B33B-452F-8CDF-2E109397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3C6F5E99-F48F-41A7-9BB5-E967F931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82DC1DB2-F4E9-4707-8488-42F72C44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02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6E5DE7-6905-4B47-9BDA-B2D9B1637B7C}"/>
              </a:ext>
            </a:extLst>
          </p:cNvPr>
          <p:cNvSpPr/>
          <p:nvPr/>
        </p:nvSpPr>
        <p:spPr>
          <a:xfrm>
            <a:off x="693682" y="536028"/>
            <a:ext cx="6533836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Software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1E8A4-E575-4CFE-938D-BA677BF50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9" t="11351" r="9000" b="53676"/>
          <a:stretch/>
        </p:blipFill>
        <p:spPr>
          <a:xfrm>
            <a:off x="1122285" y="2528486"/>
            <a:ext cx="9947430" cy="2640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CDB63-5F91-47DA-A31A-B3C3D54B79EC}"/>
              </a:ext>
            </a:extLst>
          </p:cNvPr>
          <p:cNvSpPr txBox="1"/>
          <p:nvPr/>
        </p:nvSpPr>
        <p:spPr>
          <a:xfrm>
            <a:off x="2806823" y="5500169"/>
            <a:ext cx="6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Distribution models for job type and timeline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64A0C6-1AAB-4D53-9CAE-60773AE99100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D2A18-4D0F-4B93-8CC7-8B14F71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CA4D9876-ADA7-456C-B06E-AFA24BE7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8492A969-7341-4540-AD25-EE4F0B45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4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177A1D-D177-45E9-AD06-311B9A6DDF02}"/>
              </a:ext>
            </a:extLst>
          </p:cNvPr>
          <p:cNvSpPr/>
          <p:nvPr/>
        </p:nvSpPr>
        <p:spPr>
          <a:xfrm>
            <a:off x="693682" y="536028"/>
            <a:ext cx="3527589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Seamless integration into ARDOT’s existing databases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Automatic update of model coefficients using most recent data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2BB0EB4-1C23-446B-8E6C-5C5891C83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31677" r="35319"/>
          <a:stretch/>
        </p:blipFill>
        <p:spPr>
          <a:xfrm>
            <a:off x="1704513" y="3104493"/>
            <a:ext cx="8291744" cy="329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F8067A-50ED-4248-9471-FB64896380E4}"/>
              </a:ext>
            </a:extLst>
          </p:cNvPr>
          <p:cNvSpPr/>
          <p:nvPr/>
        </p:nvSpPr>
        <p:spPr>
          <a:xfrm>
            <a:off x="5184559" y="4589755"/>
            <a:ext cx="4811698" cy="18137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E17EC4-4321-400A-BF03-F10E742A5EC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996257" y="5496624"/>
            <a:ext cx="363984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098740-1428-4F6B-B605-FAE5315F49C7}"/>
              </a:ext>
            </a:extLst>
          </p:cNvPr>
          <p:cNvSpPr txBox="1"/>
          <p:nvPr/>
        </p:nvSpPr>
        <p:spPr>
          <a:xfrm>
            <a:off x="10288110" y="5034959"/>
            <a:ext cx="156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Automated Model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Coeff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Updates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3EA95-85EA-4F06-A85D-85B8FF499953}"/>
              </a:ext>
            </a:extLst>
          </p:cNvPr>
          <p:cNvSpPr/>
          <p:nvPr/>
        </p:nvSpPr>
        <p:spPr>
          <a:xfrm>
            <a:off x="2929631" y="3366855"/>
            <a:ext cx="1171853" cy="5722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E12D8-DEAB-476F-94B7-F13643D0EF9B}"/>
              </a:ext>
            </a:extLst>
          </p:cNvPr>
          <p:cNvSpPr txBox="1"/>
          <p:nvPr/>
        </p:nvSpPr>
        <p:spPr>
          <a:xfrm>
            <a:off x="393577" y="3852857"/>
            <a:ext cx="192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Project details from ARDOTs’ Database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7FB3729-F5C0-45F6-83FC-BC7C1AFB71C8}"/>
              </a:ext>
            </a:extLst>
          </p:cNvPr>
          <p:cNvCxnSpPr>
            <a:stCxn id="10" idx="1"/>
          </p:cNvCxnSpPr>
          <p:nvPr/>
        </p:nvCxnSpPr>
        <p:spPr>
          <a:xfrm rot="10800000" flipV="1">
            <a:off x="2195743" y="3653003"/>
            <a:ext cx="733888" cy="732566"/>
          </a:xfrm>
          <a:prstGeom prst="bentConnector3">
            <a:avLst>
              <a:gd name="adj1" fmla="val 33065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B5E61F-0697-478E-B5A7-3131E28B6CE7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E97F28-6522-4A2B-9EA7-4252D7E7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00EF84BA-66AB-4FB0-82FC-1941628D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ome - Arkansas Department of Transportation">
            <a:extLst>
              <a:ext uri="{FF2B5EF4-FFF2-40B4-BE49-F238E27FC236}">
                <a16:creationId xmlns:a16="http://schemas.microsoft.com/office/drawing/2014/main" id="{53EA7971-8CFA-45DE-A889-E016A11A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9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EA137-92A7-458C-A35F-459423FBAF16}"/>
              </a:ext>
            </a:extLst>
          </p:cNvPr>
          <p:cNvSpPr/>
          <p:nvPr/>
        </p:nvSpPr>
        <p:spPr>
          <a:xfrm>
            <a:off x="693682" y="536028"/>
            <a:ext cx="4379359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Visualization of the user interface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Microsoft user authentication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13418-BADB-4306-AB01-D73EA01EA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6" y="2849732"/>
            <a:ext cx="6930823" cy="332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0B9EBA-F074-4BFC-AC8D-1513C4E264ED}"/>
              </a:ext>
            </a:extLst>
          </p:cNvPr>
          <p:cNvSpPr txBox="1"/>
          <p:nvPr/>
        </p:nvSpPr>
        <p:spPr>
          <a:xfrm>
            <a:off x="3542927" y="6270810"/>
            <a:ext cx="44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Login interface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584D4E-5CDF-4242-BD71-959EB7702CF9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28C132-79EA-4EE3-BB07-5A221D50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CC950AF5-D7B4-465D-970C-526E0D69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EC7340B7-EDCA-427E-A629-AFEFB007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5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98FCCC-84B8-430F-894A-48C7FE8A9859}"/>
              </a:ext>
            </a:extLst>
          </p:cNvPr>
          <p:cNvSpPr/>
          <p:nvPr/>
        </p:nvSpPr>
        <p:spPr>
          <a:xfrm>
            <a:off x="693682" y="536028"/>
            <a:ext cx="4091260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User Interface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867201-468A-4A9B-BF73-AB1B9B745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48" y="1633971"/>
            <a:ext cx="9758749" cy="467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07A57-55D8-4766-B774-66822851CC9E}"/>
              </a:ext>
            </a:extLst>
          </p:cNvPr>
          <p:cNvSpPr txBox="1"/>
          <p:nvPr/>
        </p:nvSpPr>
        <p:spPr>
          <a:xfrm>
            <a:off x="4066710" y="6372351"/>
            <a:ext cx="44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Project Listings for RE offices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4F2B05-721A-4276-BE0B-CD51A108D551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04F74A-9577-4ACB-A99D-104794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D78C08ED-B0D3-492B-822E-5B351D41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DBDBAF35-C8FC-491D-BA04-833AE03C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9B21E8-D8AA-4204-BE25-7D43A5BBC563}"/>
              </a:ext>
            </a:extLst>
          </p:cNvPr>
          <p:cNvSpPr/>
          <p:nvPr/>
        </p:nvSpPr>
        <p:spPr>
          <a:xfrm>
            <a:off x="693681" y="536028"/>
            <a:ext cx="4329255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User Interface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867201-468A-4A9B-BF73-AB1B9B745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98" y="1633971"/>
            <a:ext cx="9704848" cy="467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07A57-55D8-4766-B774-66822851CC9E}"/>
              </a:ext>
            </a:extLst>
          </p:cNvPr>
          <p:cNvSpPr txBox="1"/>
          <p:nvPr/>
        </p:nvSpPr>
        <p:spPr>
          <a:xfrm>
            <a:off x="2166151" y="6372351"/>
            <a:ext cx="806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Adding new project for RE office from database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E67E09-A4F6-4493-930A-C6D8483FA5BE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EEB237-42AB-4852-885D-B508F1F0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724CC43A-1FE0-4FA0-AE90-EE95968A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BCAE9383-8273-4198-93A9-95AD3251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31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9270F1-3F50-417B-AE7A-4AE3EB2B38C5}"/>
              </a:ext>
            </a:extLst>
          </p:cNvPr>
          <p:cNvSpPr/>
          <p:nvPr/>
        </p:nvSpPr>
        <p:spPr>
          <a:xfrm>
            <a:off x="693682" y="536028"/>
            <a:ext cx="4216521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User Interface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867201-468A-4A9B-BF73-AB1B9B745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98" y="1636333"/>
            <a:ext cx="9704848" cy="4666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07A57-55D8-4766-B774-66822851CC9E}"/>
              </a:ext>
            </a:extLst>
          </p:cNvPr>
          <p:cNvSpPr txBox="1"/>
          <p:nvPr/>
        </p:nvSpPr>
        <p:spPr>
          <a:xfrm>
            <a:off x="2735802" y="6302419"/>
            <a:ext cx="672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Visualizing results for RE office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CE8955-D5A6-4412-8EF6-213453F60B68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7FA05-CBFD-4AB2-94CA-FE28A3B5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F79A5AAA-5CAF-4B9C-9919-8407EBCC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 - Arkansas Department of Transportation">
            <a:extLst>
              <a:ext uri="{FF2B5EF4-FFF2-40B4-BE49-F238E27FC236}">
                <a16:creationId xmlns:a16="http://schemas.microsoft.com/office/drawing/2014/main" id="{5FCCEE03-8E8A-4A73-98BD-0372EDAE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72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01E8E3-F928-41EE-BC28-B212E3D5269C}"/>
              </a:ext>
            </a:extLst>
          </p:cNvPr>
          <p:cNvSpPr/>
          <p:nvPr/>
        </p:nvSpPr>
        <p:spPr>
          <a:xfrm>
            <a:off x="693682" y="536028"/>
            <a:ext cx="4291677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Adapting the current tool to match ARDOTs’ project database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Bug fixes and modifications to improve user experience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Technical documentation and development of user guide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B30191-F578-450C-9C7C-AD8A9A89482C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A2ADFD-8E87-4007-9C8F-4C41C6B7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B273D46F-66B5-43AD-9B1A-8114D838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31B07A00-910E-47D6-A746-A3B8C0A7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8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01E8E3-F928-41EE-BC28-B212E3D5269C}"/>
              </a:ext>
            </a:extLst>
          </p:cNvPr>
          <p:cNvSpPr/>
          <p:nvPr/>
        </p:nvSpPr>
        <p:spPr>
          <a:xfrm>
            <a:off x="693682" y="536028"/>
            <a:ext cx="5769262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Cast partners: Clayton Sexton and Erin Mullin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DOT subcommittee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Dr. Sarah Hernandez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B30191-F578-450C-9C7C-AD8A9A89482C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A2ADFD-8E87-4007-9C8F-4C41C6B7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292" y="6127750"/>
            <a:ext cx="746234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B273D46F-66B5-43AD-9B1A-8114D838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31B07A00-910E-47D6-A746-A3B8C0A7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13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AC1AA4-CE4E-4F5B-A44F-0FF004DE8836}"/>
              </a:ext>
            </a:extLst>
          </p:cNvPr>
          <p:cNvSpPr/>
          <p:nvPr/>
        </p:nvSpPr>
        <p:spPr>
          <a:xfrm>
            <a:off x="3273360" y="267471"/>
            <a:ext cx="4991751" cy="4991751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058" y="1172367"/>
            <a:ext cx="4672154" cy="151745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EEE4EE-40C5-46B9-A055-D682DCBCAABF}"/>
              </a:ext>
            </a:extLst>
          </p:cNvPr>
          <p:cNvSpPr txBox="1">
            <a:spLocks/>
          </p:cNvSpPr>
          <p:nvPr/>
        </p:nvSpPr>
        <p:spPr>
          <a:xfrm>
            <a:off x="4273348" y="2221385"/>
            <a:ext cx="3151573" cy="175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 &amp; 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330A13-6EC8-465B-820D-88571DC4C151}"/>
              </a:ext>
            </a:extLst>
          </p:cNvPr>
          <p:cNvSpPr/>
          <p:nvPr/>
        </p:nvSpPr>
        <p:spPr>
          <a:xfrm>
            <a:off x="3362138" y="5601810"/>
            <a:ext cx="4823074" cy="790112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Email: skmitra@uark.edu</a:t>
            </a:r>
          </a:p>
        </p:txBody>
      </p:sp>
    </p:spTree>
    <p:extLst>
      <p:ext uri="{BB962C8B-B14F-4D97-AF65-F5344CB8AC3E}">
        <p14:creationId xmlns:p14="http://schemas.microsoft.com/office/powerpoint/2010/main" val="35256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E09C4-4DBE-4B4D-8863-99CAD6F68B10}"/>
              </a:ext>
            </a:extLst>
          </p:cNvPr>
          <p:cNvSpPr/>
          <p:nvPr/>
        </p:nvSpPr>
        <p:spPr>
          <a:xfrm>
            <a:off x="693683" y="536028"/>
            <a:ext cx="5255172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74D3D-A4CB-4EFD-8CC5-8FCB60EC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0F14-D5F9-4467-8472-ED375AA8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146" y="2006346"/>
            <a:ext cx="4116572" cy="20765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Less staff are required to manage increasing highway mileage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15D5F7-8A29-40AE-9123-F638CE207C0A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F6FAD5-282E-48B5-8D6B-1F4B79A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7430C-A4DE-4D96-8070-8686E3AC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8" y="1954613"/>
            <a:ext cx="1438212" cy="14382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13D15A-99E5-4CF1-99E8-3D0FCED14B26}"/>
              </a:ext>
            </a:extLst>
          </p:cNvPr>
          <p:cNvSpPr txBox="1">
            <a:spLocks/>
          </p:cNvSpPr>
          <p:nvPr/>
        </p:nvSpPr>
        <p:spPr>
          <a:xfrm>
            <a:off x="1574351" y="3929172"/>
            <a:ext cx="3872909" cy="182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Talents are being attracted into other industries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336ADC-DE40-415F-82FC-3E139B24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3" y="4046801"/>
            <a:ext cx="903767" cy="9037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616CBFF-894A-4180-8209-8641BFC2FB6A}"/>
              </a:ext>
            </a:extLst>
          </p:cNvPr>
          <p:cNvSpPr/>
          <p:nvPr/>
        </p:nvSpPr>
        <p:spPr>
          <a:xfrm>
            <a:off x="530023" y="4075412"/>
            <a:ext cx="1022687" cy="1022687"/>
          </a:xfrm>
          <a:prstGeom prst="ellipse">
            <a:avLst/>
          </a:prstGeom>
          <a:noFill/>
          <a:ln w="28575">
            <a:solidFill>
              <a:srgbClr val="9D2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91E24B-FEA0-42C7-9A79-C582D094A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96" y="1552432"/>
            <a:ext cx="2431683" cy="243168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8FBB41-4775-4A4C-8C0B-AF3C1DF3E41C}"/>
              </a:ext>
            </a:extLst>
          </p:cNvPr>
          <p:cNvSpPr txBox="1">
            <a:spLocks/>
          </p:cNvSpPr>
          <p:nvPr/>
        </p:nvSpPr>
        <p:spPr>
          <a:xfrm>
            <a:off x="7038025" y="2010018"/>
            <a:ext cx="4116572" cy="207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Need for proper future planning to save cost from emergency hiring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897AE6-C5D4-41F5-BB49-91FEA89C6010}"/>
              </a:ext>
            </a:extLst>
          </p:cNvPr>
          <p:cNvSpPr txBox="1">
            <a:spLocks/>
          </p:cNvSpPr>
          <p:nvPr/>
        </p:nvSpPr>
        <p:spPr>
          <a:xfrm>
            <a:off x="7014387" y="3778616"/>
            <a:ext cx="4465948" cy="2076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Quality is preserved with adequate workforce overseeing projects across RE offices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F8298-DE91-4D70-9F5B-88F85DE88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78" y="3978131"/>
            <a:ext cx="1555640" cy="1555640"/>
          </a:xfrm>
          <a:prstGeom prst="rect">
            <a:avLst/>
          </a:prstGeom>
        </p:spPr>
      </p:pic>
      <p:pic>
        <p:nvPicPr>
          <p:cNvPr id="1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07AEEA99-1147-4108-A135-23FB83B8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ome - Arkansas Department of Transportation">
            <a:extLst>
              <a:ext uri="{FF2B5EF4-FFF2-40B4-BE49-F238E27FC236}">
                <a16:creationId xmlns:a16="http://schemas.microsoft.com/office/drawing/2014/main" id="{66A8DC89-1057-4382-A7DF-A776D54A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4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14F59E-1196-4FCC-A31F-0B89F8A60C56}"/>
              </a:ext>
            </a:extLst>
          </p:cNvPr>
          <p:cNvSpPr/>
          <p:nvPr/>
        </p:nvSpPr>
        <p:spPr>
          <a:xfrm>
            <a:off x="693683" y="536028"/>
            <a:ext cx="7693572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3A253-A7A1-4CB4-B527-3F1E9760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Existing Forecasting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9050-6BAA-4339-9075-21365B5A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674" y="1991403"/>
            <a:ext cx="4297326" cy="12259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Outdated system first introduced in 1970s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6BB1D6-BB47-4617-9327-A27AB7D3938F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97E437-34B9-4F3F-A236-C876DAF8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6679F-A1F6-4669-ABE6-E2C26C5C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31" y="1286013"/>
            <a:ext cx="2484478" cy="2484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774E20-2165-407E-A165-AD54636F6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7" y="3727681"/>
            <a:ext cx="1638934" cy="134448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7DC555-FA1B-4C77-9AD2-B5AA20058489}"/>
              </a:ext>
            </a:extLst>
          </p:cNvPr>
          <p:cNvSpPr txBox="1">
            <a:spLocks/>
          </p:cNvSpPr>
          <p:nvPr/>
        </p:nvSpPr>
        <p:spPr>
          <a:xfrm>
            <a:off x="1784754" y="3640679"/>
            <a:ext cx="4297326" cy="151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Formulas need constant update and are out of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CF81A4-A090-4907-BA69-2829AFDE4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032"/>
            <a:ext cx="1600691" cy="139843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7B7FF2-E9EC-430C-B653-8882A3DB750A}"/>
              </a:ext>
            </a:extLst>
          </p:cNvPr>
          <p:cNvSpPr txBox="1">
            <a:spLocks/>
          </p:cNvSpPr>
          <p:nvPr/>
        </p:nvSpPr>
        <p:spPr>
          <a:xfrm>
            <a:off x="7696691" y="1915291"/>
            <a:ext cx="4297326" cy="122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Forecasts are inaccurate and unreliable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9883FA-70B9-4E0A-865D-3CA9D7715627}"/>
              </a:ext>
            </a:extLst>
          </p:cNvPr>
          <p:cNvSpPr txBox="1">
            <a:spLocks/>
          </p:cNvSpPr>
          <p:nvPr/>
        </p:nvSpPr>
        <p:spPr>
          <a:xfrm>
            <a:off x="7696691" y="3551381"/>
            <a:ext cx="4297326" cy="139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 well integrated with today’s tool, technology, and workflow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57F3AF-763F-442F-8D76-663084797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76" y="3008361"/>
            <a:ext cx="2484478" cy="2484478"/>
          </a:xfrm>
          <a:prstGeom prst="rect">
            <a:avLst/>
          </a:prstGeom>
        </p:spPr>
      </p:pic>
      <p:pic>
        <p:nvPicPr>
          <p:cNvPr id="14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F3F5D6B9-EB39-4ADC-9F95-40CCEA2B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ome - Arkansas Department of Transportation">
            <a:extLst>
              <a:ext uri="{FF2B5EF4-FFF2-40B4-BE49-F238E27FC236}">
                <a16:creationId xmlns:a16="http://schemas.microsoft.com/office/drawing/2014/main" id="{4E40D2B8-A9B1-4F35-BACA-6BF00360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6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25A837-7EBA-4605-94EB-F20B6987BB3C}"/>
              </a:ext>
            </a:extLst>
          </p:cNvPr>
          <p:cNvSpPr/>
          <p:nvPr/>
        </p:nvSpPr>
        <p:spPr>
          <a:xfrm>
            <a:off x="693682" y="536028"/>
            <a:ext cx="5822731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CF68B-0AC9-4615-9258-7AA06D60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State-of-the-practice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E25E-C973-4A1D-8E7F-9A411D5D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E-WoW System for forecasting using data from multiple State Transportation Agencies (STAs) and simple cost ratio based on quartiles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TxDOT forecasts based on simple linear regression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SCDOT adopts simple linear regression using cost and person-hours by project categories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8901C0-F49E-4D3F-BCED-38DE878EBDAD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FE78BE-1EBD-4AAB-A798-7DC1B779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D4133BA6-F761-45B1-BE85-A3F0C03F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827C19C5-194E-47A3-8C22-DDA6A20D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6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2B789F-D721-49DF-99C6-7758DF85C673}"/>
              </a:ext>
            </a:extLst>
          </p:cNvPr>
          <p:cNvSpPr/>
          <p:nvPr/>
        </p:nvSpPr>
        <p:spPr>
          <a:xfrm>
            <a:off x="693683" y="536028"/>
            <a:ext cx="7746124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CF68B-0AC9-4615-9258-7AA06D60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State-of-the-Art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E25E-C973-4A1D-8E7F-9A411D5D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Machine learning Models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Simple and multiple linear regression models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Econometrics timeseries and neural network based such as recurrent neural networks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System Dynamic approach using stock and flow modeling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DE4DCE-4A62-4593-A8AB-657307DEBAC2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DF97DD-D423-4879-8B56-4CAB40EB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0D29852F-E681-4116-B65F-066A9D94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F85CC001-4CED-4C48-AF97-987ADC91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2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A461FB-6605-47C7-B777-40EFCFCE5FF4}"/>
              </a:ext>
            </a:extLst>
          </p:cNvPr>
          <p:cNvSpPr/>
          <p:nvPr/>
        </p:nvSpPr>
        <p:spPr>
          <a:xfrm>
            <a:off x="693682" y="536028"/>
            <a:ext cx="2984939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41E0E-3E5F-4C4D-9DCE-F7D08939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Data received was for the period of </a:t>
            </a:r>
            <a:r>
              <a:rPr lang="en-US" b="1" dirty="0">
                <a:solidFill>
                  <a:srgbClr val="9D2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2012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>
                <a:solidFill>
                  <a:srgbClr val="9D2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Over a million record for employee hours and more than </a:t>
            </a:r>
            <a:r>
              <a:rPr lang="en-US" b="1" dirty="0">
                <a:solidFill>
                  <a:srgbClr val="9D2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project information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Employee data includes key details such as hours, project ids, job title descriptions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Project data includes important variables: project type, ids, cost, status, begin and end dates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79DABA-C35D-4C60-8988-BC9F6E32110F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97A5F7-8854-480D-87E0-1D25189D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B022838F-4E59-4A54-8318-A3E19595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Arkansas Department of Transportation">
            <a:extLst>
              <a:ext uri="{FF2B5EF4-FFF2-40B4-BE49-F238E27FC236}">
                <a16:creationId xmlns:a16="http://schemas.microsoft.com/office/drawing/2014/main" id="{476DFD12-6BAE-46A7-9DFD-900C2874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4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7C984B-2C04-68E1-7D45-6F14BF7140F9}"/>
              </a:ext>
            </a:extLst>
          </p:cNvPr>
          <p:cNvSpPr/>
          <p:nvPr/>
        </p:nvSpPr>
        <p:spPr>
          <a:xfrm>
            <a:off x="3575957" y="3550804"/>
            <a:ext cx="4297680" cy="1213220"/>
          </a:xfrm>
          <a:prstGeom prst="roundRect">
            <a:avLst>
              <a:gd name="adj" fmla="val 12111"/>
            </a:avLst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A6DCE5-F372-90A5-8B3B-2289838CC285}"/>
              </a:ext>
            </a:extLst>
          </p:cNvPr>
          <p:cNvSpPr/>
          <p:nvPr/>
        </p:nvSpPr>
        <p:spPr>
          <a:xfrm>
            <a:off x="765742" y="1088913"/>
            <a:ext cx="6261203" cy="496288"/>
          </a:xfrm>
          <a:prstGeom prst="roundRect">
            <a:avLst>
              <a:gd name="adj" fmla="val 46602"/>
            </a:avLst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9389D-4478-76E2-3BFF-C5C7C20F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30"/>
            <a:ext cx="5475514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941B96-5DE3-5D1F-1F0C-9D6DCF1B7545}"/>
              </a:ext>
            </a:extLst>
          </p:cNvPr>
          <p:cNvSpPr txBox="1">
            <a:spLocks/>
          </p:cNvSpPr>
          <p:nvPr/>
        </p:nvSpPr>
        <p:spPr>
          <a:xfrm>
            <a:off x="886883" y="1139008"/>
            <a:ext cx="6140062" cy="63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Predictor Data for Workforce Estimation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118112-DA14-BF42-8445-05BBF0EF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775" y="3899346"/>
            <a:ext cx="3479806" cy="5161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Person-hours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8B3DB57-789D-4C2F-7D75-C0F30AE35AA2}"/>
              </a:ext>
            </a:extLst>
          </p:cNvPr>
          <p:cNvSpPr/>
          <p:nvPr/>
        </p:nvSpPr>
        <p:spPr>
          <a:xfrm>
            <a:off x="545441" y="3899346"/>
            <a:ext cx="1935479" cy="612647"/>
          </a:xfrm>
          <a:prstGeom prst="roundRect">
            <a:avLst>
              <a:gd name="adj" fmla="val 12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EFD46A-2135-9104-0D24-E3189AC02461}"/>
              </a:ext>
            </a:extLst>
          </p:cNvPr>
          <p:cNvSpPr txBox="1">
            <a:spLocks/>
          </p:cNvSpPr>
          <p:nvPr/>
        </p:nvSpPr>
        <p:spPr>
          <a:xfrm>
            <a:off x="965072" y="3941292"/>
            <a:ext cx="1060704" cy="378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58B3E9-7A3D-9AF3-F521-3C31AE1B14A7}"/>
              </a:ext>
            </a:extLst>
          </p:cNvPr>
          <p:cNvSpPr/>
          <p:nvPr/>
        </p:nvSpPr>
        <p:spPr>
          <a:xfrm>
            <a:off x="4421775" y="2314128"/>
            <a:ext cx="2879490" cy="612647"/>
          </a:xfrm>
          <a:prstGeom prst="roundRect">
            <a:avLst>
              <a:gd name="adj" fmla="val 12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3B25513-F776-00CD-5C4F-F4A0D41BDB72}"/>
              </a:ext>
            </a:extLst>
          </p:cNvPr>
          <p:cNvSpPr txBox="1">
            <a:spLocks/>
          </p:cNvSpPr>
          <p:nvPr/>
        </p:nvSpPr>
        <p:spPr>
          <a:xfrm>
            <a:off x="4696095" y="2337300"/>
            <a:ext cx="2330850" cy="378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Type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AEE90E-73BE-7C55-D675-CC20F1C111AB}"/>
              </a:ext>
            </a:extLst>
          </p:cNvPr>
          <p:cNvSpPr/>
          <p:nvPr/>
        </p:nvSpPr>
        <p:spPr>
          <a:xfrm>
            <a:off x="9225209" y="3874455"/>
            <a:ext cx="2130641" cy="612647"/>
          </a:xfrm>
          <a:prstGeom prst="roundRect">
            <a:avLst>
              <a:gd name="adj" fmla="val 12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17C721-9B1A-19EC-E955-65CA247291E6}"/>
              </a:ext>
            </a:extLst>
          </p:cNvPr>
          <p:cNvSpPr txBox="1">
            <a:spLocks/>
          </p:cNvSpPr>
          <p:nvPr/>
        </p:nvSpPr>
        <p:spPr>
          <a:xfrm>
            <a:off x="9536596" y="3925980"/>
            <a:ext cx="1507865" cy="378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Year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730C5D-0062-97B9-972D-A3C3744491CA}"/>
              </a:ext>
            </a:extLst>
          </p:cNvPr>
          <p:cNvCxnSpPr>
            <a:cxnSpLocks/>
          </p:cNvCxnSpPr>
          <p:nvPr/>
        </p:nvCxnSpPr>
        <p:spPr>
          <a:xfrm>
            <a:off x="2480920" y="4205670"/>
            <a:ext cx="1102605" cy="0"/>
          </a:xfrm>
          <a:prstGeom prst="straightConnector1">
            <a:avLst/>
          </a:prstGeom>
          <a:ln w="19050">
            <a:solidFill>
              <a:srgbClr val="9D2235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CBB74-8CA3-F77F-DB64-9419562046F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861520" y="2926775"/>
            <a:ext cx="0" cy="624028"/>
          </a:xfrm>
          <a:prstGeom prst="straightConnector1">
            <a:avLst/>
          </a:prstGeom>
          <a:ln w="19050">
            <a:solidFill>
              <a:srgbClr val="9D2235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51A77D3-98AD-B828-0D26-9903E477AEE3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7901581" y="4157414"/>
            <a:ext cx="1313440" cy="0"/>
          </a:xfrm>
          <a:prstGeom prst="straightConnector1">
            <a:avLst/>
          </a:prstGeom>
          <a:ln w="19050">
            <a:solidFill>
              <a:srgbClr val="9D2235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3C03695-23F5-49C0-92FB-7020FA950BC1}"/>
              </a:ext>
            </a:extLst>
          </p:cNvPr>
          <p:cNvSpPr/>
          <p:nvPr/>
        </p:nvSpPr>
        <p:spPr>
          <a:xfrm>
            <a:off x="11230060" y="6066309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109C5AF-3B46-4154-AC50-C27E760C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9538" y="6224183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93F15B6F-1B7B-4B14-8E16-8A0CB045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ome - Arkansas Department of Transportation">
            <a:extLst>
              <a:ext uri="{FF2B5EF4-FFF2-40B4-BE49-F238E27FC236}">
                <a16:creationId xmlns:a16="http://schemas.microsoft.com/office/drawing/2014/main" id="{5B5822FA-F1DB-429B-9A47-703EA2D5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2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9B47E7-4062-494E-9E15-CCD68A9A2AC1}"/>
              </a:ext>
            </a:extLst>
          </p:cNvPr>
          <p:cNvSpPr/>
          <p:nvPr/>
        </p:nvSpPr>
        <p:spPr>
          <a:xfrm>
            <a:off x="693682" y="536028"/>
            <a:ext cx="2905748" cy="945931"/>
          </a:xfrm>
          <a:prstGeom prst="round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FC015-848B-4564-8B2A-627C5F2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1483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17203D-3AFD-4302-87A3-383505362473}"/>
              </a:ext>
            </a:extLst>
          </p:cNvPr>
          <p:cNvGrpSpPr/>
          <p:nvPr/>
        </p:nvGrpSpPr>
        <p:grpSpPr>
          <a:xfrm>
            <a:off x="312889" y="2050742"/>
            <a:ext cx="6157405" cy="5236002"/>
            <a:chOff x="357282" y="1651430"/>
            <a:chExt cx="6638382" cy="58179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A425FB-4E61-4FDE-9D30-A4B031962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261"/>
            <a:stretch/>
          </p:blipFill>
          <p:spPr>
            <a:xfrm>
              <a:off x="357282" y="1651430"/>
              <a:ext cx="6638382" cy="29051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782D97-6178-4EE1-86F7-6C509979E812}"/>
                </a:ext>
              </a:extLst>
            </p:cNvPr>
            <p:cNvSpPr txBox="1"/>
            <p:nvPr/>
          </p:nvSpPr>
          <p:spPr>
            <a:xfrm rot="16200000">
              <a:off x="128795" y="5331190"/>
              <a:ext cx="1934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Resurfacing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DCF72-DE71-4F84-A0D0-CE485609FA5D}"/>
                </a:ext>
              </a:extLst>
            </p:cNvPr>
            <p:cNvSpPr txBox="1"/>
            <p:nvPr/>
          </p:nvSpPr>
          <p:spPr>
            <a:xfrm rot="16200000">
              <a:off x="461540" y="5486188"/>
              <a:ext cx="2288544" cy="46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Struct. &amp; App.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2195-F9DA-46F8-A7DA-05FE38CD3EE0}"/>
                </a:ext>
              </a:extLst>
            </p:cNvPr>
            <p:cNvSpPr txBox="1"/>
            <p:nvPr/>
          </p:nvSpPr>
          <p:spPr>
            <a:xfrm rot="16200000">
              <a:off x="663189" y="5817677"/>
              <a:ext cx="2905165" cy="39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Safety &amp; Traf. Eng.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DBE142-AD6F-4DBF-B738-3CCFE5544CE1}"/>
                </a:ext>
              </a:extLst>
            </p:cNvPr>
            <p:cNvSpPr txBox="1"/>
            <p:nvPr/>
          </p:nvSpPr>
          <p:spPr>
            <a:xfrm rot="16200000">
              <a:off x="1347398" y="5596301"/>
              <a:ext cx="2510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Major Widening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DE9B30-340F-4717-B921-2F443CA7B308}"/>
                </a:ext>
              </a:extLst>
            </p:cNvPr>
            <p:cNvSpPr txBox="1"/>
            <p:nvPr/>
          </p:nvSpPr>
          <p:spPr>
            <a:xfrm rot="16200000">
              <a:off x="1879062" y="5626036"/>
              <a:ext cx="2510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Base &amp; Surf.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B8B07A-C52E-4B19-9A54-8F690A6774A7}"/>
                </a:ext>
              </a:extLst>
            </p:cNvPr>
            <p:cNvSpPr txBox="1"/>
            <p:nvPr/>
          </p:nvSpPr>
          <p:spPr>
            <a:xfrm rot="16200000">
              <a:off x="2970246" y="5501234"/>
              <a:ext cx="2291965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Rehabilitation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5FFCAA-D489-40E7-8FE6-07F33A6D772C}"/>
                </a:ext>
              </a:extLst>
            </p:cNvPr>
            <p:cNvSpPr txBox="1"/>
            <p:nvPr/>
          </p:nvSpPr>
          <p:spPr>
            <a:xfrm rot="16200000">
              <a:off x="3459809" y="5488078"/>
              <a:ext cx="2291966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Sealing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166815-8064-4983-BD3A-AA02683E2182}"/>
                </a:ext>
              </a:extLst>
            </p:cNvPr>
            <p:cNvSpPr txBox="1"/>
            <p:nvPr/>
          </p:nvSpPr>
          <p:spPr>
            <a:xfrm rot="16200000">
              <a:off x="3982516" y="5479789"/>
              <a:ext cx="2308543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Resurf. &amp; Shou.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1C66D7-9CB1-4EE8-9FDC-C67F12DD16E7}"/>
                </a:ext>
              </a:extLst>
            </p:cNvPr>
            <p:cNvSpPr txBox="1"/>
            <p:nvPr/>
          </p:nvSpPr>
          <p:spPr>
            <a:xfrm rot="16200000">
              <a:off x="4519188" y="5494657"/>
              <a:ext cx="2278808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Passing Lanes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93F8B0-96FD-4ED3-86C7-9305A0B0A724}"/>
                </a:ext>
              </a:extLst>
            </p:cNvPr>
            <p:cNvSpPr txBox="1"/>
            <p:nvPr/>
          </p:nvSpPr>
          <p:spPr>
            <a:xfrm rot="16200000">
              <a:off x="5703379" y="4792734"/>
              <a:ext cx="901277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Base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53E505-E6C9-4FFD-92CC-7304390075A2}"/>
                </a:ext>
              </a:extLst>
            </p:cNvPr>
            <p:cNvSpPr txBox="1"/>
            <p:nvPr/>
          </p:nvSpPr>
          <p:spPr>
            <a:xfrm rot="16200000">
              <a:off x="5497676" y="5496366"/>
              <a:ext cx="2275389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New Location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ECDE4D-BBA6-4959-822C-2A14F22D0837}"/>
                </a:ext>
              </a:extLst>
            </p:cNvPr>
            <p:cNvSpPr txBox="1"/>
            <p:nvPr/>
          </p:nvSpPr>
          <p:spPr>
            <a:xfrm rot="16200000">
              <a:off x="2474823" y="5501234"/>
              <a:ext cx="2291965" cy="431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Reconstruction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6B2E59-866D-4A43-A5A8-B2DAD3CBA8DF}"/>
              </a:ext>
            </a:extLst>
          </p:cNvPr>
          <p:cNvGrpSpPr/>
          <p:nvPr/>
        </p:nvGrpSpPr>
        <p:grpSpPr>
          <a:xfrm>
            <a:off x="6834333" y="1953088"/>
            <a:ext cx="4895162" cy="3686498"/>
            <a:chOff x="7563796" y="2114348"/>
            <a:chExt cx="4306432" cy="32431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558DBB-726E-4A5E-9FDC-5893CE8BA3BA}"/>
                </a:ext>
              </a:extLst>
            </p:cNvPr>
            <p:cNvSpPr txBox="1"/>
            <p:nvPr/>
          </p:nvSpPr>
          <p:spPr>
            <a:xfrm>
              <a:off x="9239848" y="4957369"/>
              <a:ext cx="1528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Log (Cost)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E5FE1C-8C14-4AF0-8A26-0C38FAA02D2B}"/>
                </a:ext>
              </a:extLst>
            </p:cNvPr>
            <p:cNvSpPr txBox="1"/>
            <p:nvPr/>
          </p:nvSpPr>
          <p:spPr>
            <a:xfrm rot="16200000">
              <a:off x="6461882" y="3252746"/>
              <a:ext cx="2543570" cy="33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Log (Person-hours)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2D5296-FF83-496F-8374-D3BB1095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7147" y="2114348"/>
              <a:ext cx="3913081" cy="2905167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F6EDA13-3C2E-4A95-B726-DCC91E09AE7E}"/>
              </a:ext>
            </a:extLst>
          </p:cNvPr>
          <p:cNvSpPr/>
          <p:nvPr/>
        </p:nvSpPr>
        <p:spPr>
          <a:xfrm>
            <a:off x="11004332" y="5969876"/>
            <a:ext cx="746234" cy="746234"/>
          </a:xfrm>
          <a:prstGeom prst="ellipse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1828DAD-445D-4320-B015-D8A7FBD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810" y="6127750"/>
            <a:ext cx="359979" cy="365125"/>
          </a:xfrm>
        </p:spPr>
        <p:txBody>
          <a:bodyPr/>
          <a:lstStyle/>
          <a:p>
            <a:fld id="{11138EA9-AA90-4FCC-9813-3503314BF177}" type="slidenum">
              <a:rPr lang="en-US" sz="3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4" descr="Logos &amp; Wordmarks | Brand and Style Guidelines | University ...">
            <a:extLst>
              <a:ext uri="{FF2B5EF4-FFF2-40B4-BE49-F238E27FC236}">
                <a16:creationId xmlns:a16="http://schemas.microsoft.com/office/drawing/2014/main" id="{D28ACF86-8B06-4C82-9974-2EE6510C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61" y="245400"/>
            <a:ext cx="1156285" cy="87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ome - Arkansas Department of Transportation">
            <a:extLst>
              <a:ext uri="{FF2B5EF4-FFF2-40B4-BE49-F238E27FC236}">
                <a16:creationId xmlns:a16="http://schemas.microsoft.com/office/drawing/2014/main" id="{C140234A-4196-4956-AF5A-8EC7359B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75" y="446867"/>
            <a:ext cx="1257123" cy="4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9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6" ma:contentTypeDescription="Create a new document." ma:contentTypeScope="" ma:versionID="d61156dc2c749f136ccd900245415db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e2e499a0ef47956f1f689053a8dc7c6a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</documentManagement>
</p:properties>
</file>

<file path=customXml/itemProps1.xml><?xml version="1.0" encoding="utf-8"?>
<ds:datastoreItem xmlns:ds="http://schemas.openxmlformats.org/officeDocument/2006/customXml" ds:itemID="{588C7BAC-CB13-4AAB-A4E8-388DEC0C20B3}"/>
</file>

<file path=customXml/itemProps2.xml><?xml version="1.0" encoding="utf-8"?>
<ds:datastoreItem xmlns:ds="http://schemas.openxmlformats.org/officeDocument/2006/customXml" ds:itemID="{2B3A9204-33B3-4139-92DE-2C9C6B646A1C}"/>
</file>

<file path=customXml/itemProps3.xml><?xml version="1.0" encoding="utf-8"?>
<ds:datastoreItem xmlns:ds="http://schemas.openxmlformats.org/officeDocument/2006/customXml" ds:itemID="{B8330E11-FEA9-492D-B913-54962F852705}"/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965</Words>
  <Application>Microsoft Office PowerPoint</Application>
  <PresentationFormat>Widescreen</PresentationFormat>
  <Paragraphs>247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TRC2101: Update of the ARDOT Workforce Forecasting System</vt:lpstr>
      <vt:lpstr>Content Outline</vt:lpstr>
      <vt:lpstr>Background</vt:lpstr>
      <vt:lpstr>Existing Forecasting System</vt:lpstr>
      <vt:lpstr>State-of-the-practice</vt:lpstr>
      <vt:lpstr>State-of-the-Art Techniques</vt:lpstr>
      <vt:lpstr>Data</vt:lpstr>
      <vt:lpstr>Data</vt:lpstr>
      <vt:lpstr>Data</vt:lpstr>
      <vt:lpstr>Preprocessing</vt:lpstr>
      <vt:lpstr>Forecasting</vt:lpstr>
      <vt:lpstr>Forecasting Model</vt:lpstr>
      <vt:lpstr>Distribution Models</vt:lpstr>
      <vt:lpstr>Job Title Distribution</vt:lpstr>
      <vt:lpstr>Time Distribution Model</vt:lpstr>
      <vt:lpstr>Software Tool</vt:lpstr>
      <vt:lpstr>Software Tool</vt:lpstr>
      <vt:lpstr>Software Architecture</vt:lpstr>
      <vt:lpstr>Software Architecture</vt:lpstr>
      <vt:lpstr>Software Architecture</vt:lpstr>
      <vt:lpstr>Software Architecture</vt:lpstr>
      <vt:lpstr>Automation</vt:lpstr>
      <vt:lpstr>User Interface</vt:lpstr>
      <vt:lpstr>User Interface</vt:lpstr>
      <vt:lpstr>User Interface</vt:lpstr>
      <vt:lpstr>User Interface</vt:lpstr>
      <vt:lpstr>Progress</vt:lpstr>
      <vt:lpstr>Acknowledgements</vt:lpstr>
      <vt:lpstr>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ARDOT Workforce Forecasting System Update (CURSOR)</dc:title>
  <dc:creator>Adedolapo Ogungbire</dc:creator>
  <cp:lastModifiedBy>Adedolapo Ogungbire</cp:lastModifiedBy>
  <cp:revision>213</cp:revision>
  <dcterms:created xsi:type="dcterms:W3CDTF">2024-05-13T22:55:55Z</dcterms:created>
  <dcterms:modified xsi:type="dcterms:W3CDTF">2024-05-17T16:53:14Z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</Properties>
</file>