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459" r:id="rId5"/>
    <p:sldId id="408" r:id="rId6"/>
    <p:sldId id="530" r:id="rId7"/>
    <p:sldId id="409" r:id="rId8"/>
    <p:sldId id="410" r:id="rId9"/>
    <p:sldId id="429" r:id="rId10"/>
    <p:sldId id="424" r:id="rId11"/>
    <p:sldId id="531" r:id="rId12"/>
    <p:sldId id="556" r:id="rId13"/>
    <p:sldId id="411" r:id="rId14"/>
    <p:sldId id="557" r:id="rId15"/>
    <p:sldId id="431" r:id="rId16"/>
    <p:sldId id="532" r:id="rId17"/>
    <p:sldId id="412" r:id="rId18"/>
    <p:sldId id="416" r:id="rId19"/>
    <p:sldId id="426" r:id="rId20"/>
    <p:sldId id="560" r:id="rId21"/>
    <p:sldId id="417" r:id="rId22"/>
    <p:sldId id="418" r:id="rId23"/>
    <p:sldId id="420" r:id="rId24"/>
    <p:sldId id="533" r:id="rId25"/>
    <p:sldId id="413" r:id="rId26"/>
    <p:sldId id="561" r:id="rId27"/>
    <p:sldId id="549" r:id="rId28"/>
    <p:sldId id="548" r:id="rId29"/>
    <p:sldId id="544" r:id="rId30"/>
    <p:sldId id="545" r:id="rId31"/>
    <p:sldId id="547" r:id="rId32"/>
    <p:sldId id="550" r:id="rId33"/>
    <p:sldId id="551" r:id="rId34"/>
    <p:sldId id="552" r:id="rId35"/>
    <p:sldId id="558" r:id="rId36"/>
    <p:sldId id="559" r:id="rId37"/>
    <p:sldId id="543" r:id="rId38"/>
    <p:sldId id="553" r:id="rId39"/>
    <p:sldId id="430" r:id="rId40"/>
    <p:sldId id="562" r:id="rId41"/>
    <p:sldId id="554" r:id="rId42"/>
    <p:sldId id="555" r:id="rId43"/>
  </p:sldIdLst>
  <p:sldSz cx="24384000" cy="13716000"/>
  <p:notesSz cx="9144000" cy="6858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68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782F40"/>
    <a:srgbClr val="666666"/>
    <a:srgbClr val="333333"/>
    <a:srgbClr val="A497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6357" autoAdjust="0"/>
  </p:normalViewPr>
  <p:slideViewPr>
    <p:cSldViewPr snapToGrid="0" snapToObjects="1" showGuides="1">
      <p:cViewPr varScale="1">
        <p:scale>
          <a:sx n="53" d="100"/>
          <a:sy n="53" d="100"/>
        </p:scale>
        <p:origin x="282" y="78"/>
      </p:cViewPr>
      <p:guideLst>
        <p:guide orient="horz" pos="4368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490264-F79C-B34F-BACA-FD241AF22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2E7D5-534F-8E49-8984-AC165C4206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3D5EE-8DBB-494D-89A8-B864C413F85E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06CAF-426D-9F4B-AE69-C96740B1EF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DC700-3F7E-DD4C-9C34-5634965A10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D52C2-C71B-1242-A545-DF7C1448E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47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3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79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6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80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63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AD09C-15A9-EDEA-B1F8-AE8F73E33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A1910-7FB0-E9E1-2474-F98D64AE2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B1BD5-F6E1-E276-B899-14E020230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44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0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A7BFB-4233-7AA4-F9B6-B4C213D9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233D13-3F5D-6457-FCA0-1361548AB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6F6E5-3E91-5C66-05B3-33CC757BE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80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A7BFB-4233-7AA4-F9B6-B4C213D9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233D13-3F5D-6457-FCA0-1361548AB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6F6E5-3E91-5C66-05B3-33CC757BE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87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60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3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67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83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0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37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12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43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07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56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640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73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6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21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790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03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27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661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95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95CE-57B3-E11F-5973-B2942A2B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CCB4F-D643-EB0B-B3BF-E75C549CE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26FBA-4392-F35A-1FC9-40CD2DF50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30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95CE-57B3-E11F-5973-B2942A2B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CCB4F-D643-EB0B-B3BF-E75C549CE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26FBA-4392-F35A-1FC9-40CD2DF50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61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95CE-57B3-E11F-5973-B2942A2B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CCB4F-D643-EB0B-B3BF-E75C549CE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26FBA-4392-F35A-1FC9-40CD2DF50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440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95CE-57B3-E11F-5973-B2942A2B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CCB4F-D643-EB0B-B3BF-E75C549CE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26FBA-4392-F35A-1FC9-40CD2DF50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254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3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90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27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71D79-51C7-708A-473B-4022A8E93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3755E-9C39-E02D-4419-318C48355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5DE35-0DA6-B1DA-6A3B-7F0E2C3DA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6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838AF-B6FD-5D52-219E-4943EFF2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56824-EECE-CF46-1E0E-D4B1D1066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F83C9-2719-98ED-21A2-4496CD4F9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10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2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2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1-Column w/ Pic_V1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10F72-37C3-1B4D-8D86-72A0CC0FAEAB}"/>
              </a:ext>
            </a:extLst>
          </p:cNvPr>
          <p:cNvCxnSpPr>
            <a:cxnSpLocks/>
          </p:cNvCxnSpPr>
          <p:nvPr userDrawn="1"/>
        </p:nvCxnSpPr>
        <p:spPr>
          <a:xfrm>
            <a:off x="2151062" y="4811837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2383910"/>
            <a:ext cx="10040938" cy="225766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/>
            </a:lvl1pPr>
          </a:lstStyle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51062" y="5167607"/>
            <a:ext cx="10040938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77F6493-F4CD-9740-A74E-084343E006F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2866688" y="2383910"/>
            <a:ext cx="9366250" cy="8338740"/>
          </a:xfrm>
          <a:prstGeom prst="roundRect">
            <a:avLst>
              <a:gd name="adj" fmla="val 9754"/>
            </a:avLst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600" b="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8777837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Title (Charcoal w/ P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67337" y="6556614"/>
            <a:ext cx="4165601" cy="345158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Rectangle"/>
          <p:cNvSpPr/>
          <p:nvPr/>
        </p:nvSpPr>
        <p:spPr>
          <a:xfrm>
            <a:off x="-54818" y="-6946"/>
            <a:ext cx="24493636" cy="1188120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sp>
        <p:nvSpPr>
          <p:cNvPr id="59" name="Image"/>
          <p:cNvSpPr>
            <a:spLocks noGrp="1"/>
          </p:cNvSpPr>
          <p:nvPr>
            <p:ph type="pic" idx="13"/>
          </p:nvPr>
        </p:nvSpPr>
        <p:spPr>
          <a:xfrm>
            <a:off x="-64245" y="0"/>
            <a:ext cx="24493636" cy="11881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32210" y="3150811"/>
            <a:ext cx="20100727" cy="5068114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80000"/>
              </a:lnSpc>
              <a:defRPr sz="10000" spc="-100" baseline="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1062" y="8766919"/>
            <a:ext cx="8876705" cy="2355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0" indent="22860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0" indent="45720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0" indent="68580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0" indent="91440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062" y="12429963"/>
            <a:ext cx="3065662" cy="546737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AE2D3B-DD5F-054E-915C-51F8A2574A5E}"/>
              </a:ext>
            </a:extLst>
          </p:cNvPr>
          <p:cNvCxnSpPr>
            <a:cxnSpLocks/>
          </p:cNvCxnSpPr>
          <p:nvPr userDrawn="1"/>
        </p:nvCxnSpPr>
        <p:spPr>
          <a:xfrm>
            <a:off x="2151062" y="2546068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</p:spTree>
    <p:extLst>
      <p:ext uri="{BB962C8B-B14F-4D97-AF65-F5344CB8AC3E}">
        <p14:creationId xmlns:p14="http://schemas.microsoft.com/office/powerpoint/2010/main" val="216227525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94029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(Dk Gray w/ P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/>
          <a:srcRect t="62226"/>
          <a:stretch>
            <a:fillRect/>
          </a:stretch>
        </p:blipFill>
        <p:spPr>
          <a:xfrm>
            <a:off x="18067337" y="6556614"/>
            <a:ext cx="4165601" cy="345158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Rectangle"/>
          <p:cNvSpPr/>
          <p:nvPr/>
        </p:nvSpPr>
        <p:spPr>
          <a:xfrm>
            <a:off x="-54818" y="-6946"/>
            <a:ext cx="24493636" cy="11881201"/>
          </a:xfrm>
          <a:prstGeom prst="rect">
            <a:avLst/>
          </a:prstGeom>
          <a:solidFill>
            <a:schemeClr val="accent6">
              <a:hueOff val="-377894"/>
              <a:satOff val="-40860"/>
              <a:lumOff val="-1731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/>
          </a:p>
        </p:txBody>
      </p:sp>
      <p:sp>
        <p:nvSpPr>
          <p:cNvPr id="164" name="Image"/>
          <p:cNvSpPr>
            <a:spLocks noGrp="1"/>
          </p:cNvSpPr>
          <p:nvPr>
            <p:ph type="pic" idx="13"/>
          </p:nvPr>
        </p:nvSpPr>
        <p:spPr>
          <a:xfrm>
            <a:off x="0" y="8839"/>
            <a:ext cx="24431053" cy="117515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2132211" y="3150810"/>
            <a:ext cx="14702136" cy="506811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80000"/>
              </a:lnSpc>
              <a:defRPr sz="10000" spc="-5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1062" y="8766919"/>
            <a:ext cx="14702136" cy="2355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0" indent="228600">
              <a:spcBef>
                <a:spcPts val="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0" indent="457200">
              <a:spcBef>
                <a:spcPts val="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0" indent="685800">
              <a:spcBef>
                <a:spcPts val="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0" indent="914400">
              <a:spcBef>
                <a:spcPts val="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2D9508-56F1-9E48-B986-E16D555D91A4}"/>
              </a:ext>
            </a:extLst>
          </p:cNvPr>
          <p:cNvCxnSpPr>
            <a:cxnSpLocks/>
          </p:cNvCxnSpPr>
          <p:nvPr userDrawn="1"/>
        </p:nvCxnSpPr>
        <p:spPr>
          <a:xfrm>
            <a:off x="2151062" y="8254141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CD5B59-E7E9-634A-8712-F6F9F8E11183}"/>
              </a:ext>
            </a:extLst>
          </p:cNvPr>
          <p:cNvCxnSpPr>
            <a:cxnSpLocks/>
          </p:cNvCxnSpPr>
          <p:nvPr userDrawn="1"/>
        </p:nvCxnSpPr>
        <p:spPr>
          <a:xfrm>
            <a:off x="2151062" y="2546068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13" name="2019 Owners Meeting">
            <a:extLst>
              <a:ext uri="{FF2B5EF4-FFF2-40B4-BE49-F238E27FC236}">
                <a16:creationId xmlns:a16="http://schemas.microsoft.com/office/drawing/2014/main" id="{4C0992BF-38BB-2A48-B21B-251E2C3198E6}"/>
              </a:ext>
            </a:extLst>
          </p:cNvPr>
          <p:cNvSpPr txBox="1"/>
          <p:nvPr userDrawn="1"/>
        </p:nvSpPr>
        <p:spPr>
          <a:xfrm>
            <a:off x="15472523" y="12433924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>
              <a:defRPr sz="3400" b="1" spc="-170">
                <a:solidFill>
                  <a:srgbClr val="333333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Transportation</a:t>
            </a:r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ABE1F1C2-E687-C85D-4DA6-12F794D36D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1062" y="12429963"/>
            <a:ext cx="3065662" cy="5467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709106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(1-Column w/ Pic_V1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10F72-37C3-1B4D-8D86-72A0CC0FAEAB}"/>
              </a:ext>
            </a:extLst>
          </p:cNvPr>
          <p:cNvCxnSpPr>
            <a:cxnSpLocks/>
          </p:cNvCxnSpPr>
          <p:nvPr userDrawn="1"/>
        </p:nvCxnSpPr>
        <p:spPr>
          <a:xfrm>
            <a:off x="2151062" y="4811837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2383910"/>
            <a:ext cx="10040938" cy="225766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555504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0" indent="228600">
              <a:spcBef>
                <a:spcPts val="0"/>
              </a:spcBef>
              <a:buSzTx/>
              <a:buNone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0" indent="457200">
              <a:spcBef>
                <a:spcPts val="0"/>
              </a:spcBef>
              <a:buSzTx/>
              <a:buNone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0" indent="685800">
              <a:spcBef>
                <a:spcPts val="0"/>
              </a:spcBef>
              <a:buSzTx/>
              <a:buNone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0" indent="914400">
              <a:spcBef>
                <a:spcPts val="0"/>
              </a:spcBef>
              <a:buSzTx/>
              <a:buNone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75">
                <a:solidFill>
                  <a:srgbClr val="53585F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820B928-822A-734C-9D11-CA23725E364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2866688" y="2383910"/>
            <a:ext cx="9196387" cy="8338740"/>
          </a:xfrm>
        </p:spPr>
        <p:txBody>
          <a:bodyPr anchor="t" anchorCtr="0">
            <a:noAutofit/>
          </a:bodyPr>
          <a:lstStyle>
            <a:lvl1pPr marL="0" indent="0">
              <a:buNone/>
              <a:defRPr sz="3600" b="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Insert picture here.</a:t>
            </a:r>
          </a:p>
        </p:txBody>
      </p:sp>
      <p:sp>
        <p:nvSpPr>
          <p:cNvPr id="13" name="2019 Owners Meeting">
            <a:extLst>
              <a:ext uri="{FF2B5EF4-FFF2-40B4-BE49-F238E27FC236}">
                <a16:creationId xmlns:a16="http://schemas.microsoft.com/office/drawing/2014/main" id="{788B34A2-6180-024A-A250-0B64A6602620}"/>
              </a:ext>
            </a:extLst>
          </p:cNvPr>
          <p:cNvSpPr txBox="1"/>
          <p:nvPr userDrawn="1"/>
        </p:nvSpPr>
        <p:spPr>
          <a:xfrm>
            <a:off x="15472523" y="12433924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Aviation </a:t>
            </a:r>
          </a:p>
        </p:txBody>
      </p:sp>
    </p:spTree>
    <p:extLst>
      <p:ext uri="{BB962C8B-B14F-4D97-AF65-F5344CB8AC3E}">
        <p14:creationId xmlns:p14="http://schemas.microsoft.com/office/powerpoint/2010/main" val="113039797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7" r:id="rId3"/>
    <p:sldLayoutId id="2147483678" r:id="rId4"/>
    <p:sldLayoutId id="2147483679" r:id="rId5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accent1">
              <a:hueOff val="-13313820"/>
              <a:satOff val="-60438"/>
              <a:lumOff val="1971"/>
            </a:schemeClr>
          </a:solidFill>
          <a:uFillTx/>
          <a:latin typeface="+mj-lt"/>
          <a:ea typeface="+mj-ea"/>
          <a:cs typeface="+mj-cs"/>
          <a:sym typeface="Open Sans Light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accent1">
              <a:hueOff val="-13313820"/>
              <a:satOff val="-60438"/>
              <a:lumOff val="1971"/>
            </a:schemeClr>
          </a:solidFill>
          <a:uFillTx/>
          <a:latin typeface="+mj-lt"/>
          <a:ea typeface="+mj-ea"/>
          <a:cs typeface="+mj-cs"/>
          <a:sym typeface="Open Sans Light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accent1">
              <a:hueOff val="-13313820"/>
              <a:satOff val="-60438"/>
              <a:lumOff val="1971"/>
            </a:schemeClr>
          </a:solidFill>
          <a:uFillTx/>
          <a:latin typeface="+mj-lt"/>
          <a:ea typeface="+mj-ea"/>
          <a:cs typeface="+mj-cs"/>
          <a:sym typeface="Open Sans Light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accent1">
              <a:hueOff val="-13313820"/>
              <a:satOff val="-60438"/>
              <a:lumOff val="1971"/>
            </a:schemeClr>
          </a:solidFill>
          <a:uFillTx/>
          <a:latin typeface="+mj-lt"/>
          <a:ea typeface="+mj-ea"/>
          <a:cs typeface="+mj-cs"/>
          <a:sym typeface="Open Sans Light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accent1">
              <a:hueOff val="-13313820"/>
              <a:satOff val="-60438"/>
              <a:lumOff val="1971"/>
            </a:schemeClr>
          </a:solidFill>
          <a:uFillTx/>
          <a:latin typeface="+mj-lt"/>
          <a:ea typeface="+mj-ea"/>
          <a:cs typeface="+mj-cs"/>
          <a:sym typeface="Open Sans Light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accent1">
              <a:hueOff val="-13313820"/>
              <a:satOff val="-60438"/>
              <a:lumOff val="1971"/>
            </a:schemeClr>
          </a:solidFill>
          <a:uFillTx/>
          <a:latin typeface="+mj-lt"/>
          <a:ea typeface="+mj-ea"/>
          <a:cs typeface="+mj-cs"/>
          <a:sym typeface="Open Sans Light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accent1">
              <a:hueOff val="-13313820"/>
              <a:satOff val="-60438"/>
              <a:lumOff val="1971"/>
            </a:schemeClr>
          </a:solidFill>
          <a:uFillTx/>
          <a:latin typeface="+mj-lt"/>
          <a:ea typeface="+mj-ea"/>
          <a:cs typeface="+mj-cs"/>
          <a:sym typeface="Open Sans Light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accent1">
              <a:hueOff val="-13313820"/>
              <a:satOff val="-60438"/>
              <a:lumOff val="1971"/>
            </a:schemeClr>
          </a:solidFill>
          <a:uFillTx/>
          <a:latin typeface="+mj-lt"/>
          <a:ea typeface="+mj-ea"/>
          <a:cs typeface="+mj-cs"/>
          <a:sym typeface="Open Sans Light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chemeClr val="accent1">
              <a:hueOff val="-13313820"/>
              <a:satOff val="-60438"/>
              <a:lumOff val="1971"/>
            </a:schemeClr>
          </a:solidFill>
          <a:uFillTx/>
          <a:latin typeface="+mj-lt"/>
          <a:ea typeface="+mj-ea"/>
          <a:cs typeface="+mj-cs"/>
          <a:sym typeface="Open Sans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Open Sans Light"/>
        </a:defRPr>
      </a:lvl1pPr>
      <a:lvl2pPr marL="127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Open Sans Light"/>
        </a:defRPr>
      </a:lvl2pPr>
      <a:lvl3pPr marL="190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Open Sans Light"/>
        </a:defRPr>
      </a:lvl3pPr>
      <a:lvl4pPr marL="254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Open Sans Light"/>
        </a:defRPr>
      </a:lvl4pPr>
      <a:lvl5pPr marL="317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Open Sans Light"/>
        </a:defRPr>
      </a:lvl5pPr>
      <a:lvl6pPr marL="381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Open Sans Light"/>
        </a:defRPr>
      </a:lvl6pPr>
      <a:lvl7pPr marL="444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Open Sans Light"/>
        </a:defRPr>
      </a:lvl7pPr>
      <a:lvl8pPr marL="508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Open Sans Light"/>
        </a:defRPr>
      </a:lvl8pPr>
      <a:lvl9pPr marL="571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+mj-ea"/>
          <a:cs typeface="+mj-cs"/>
          <a:sym typeface="Open Sans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864FC-8742-914D-A7A4-AAC4F03B6F8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A</a:t>
            </a:r>
            <a:r>
              <a:rPr lang="en-US" sz="2400" dirty="0">
                <a:latin typeface="Roboto Black" panose="02000000000000000000" pitchFamily="2" charset="0"/>
                <a:ea typeface="Roboto Black" panose="02000000000000000000" pitchFamily="2" charset="0"/>
              </a:rPr>
              <a:t>R</a:t>
            </a:r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DOT Transportation Research Conference</a:t>
            </a:r>
          </a:p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May 22, 2024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D4F102B-472B-D761-C9BF-C6374321BA8B}"/>
              </a:ext>
            </a:extLst>
          </p:cNvPr>
          <p:cNvSpPr txBox="1">
            <a:spLocks/>
          </p:cNvSpPr>
          <p:nvPr/>
        </p:nvSpPr>
        <p:spPr>
          <a:xfrm>
            <a:off x="13908650" y="8803495"/>
            <a:ext cx="8876705" cy="235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0" marR="0" indent="228600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Nicci Tiner, PE, PTOE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2070F7-FE8B-5D48-A02F-218ACD0FF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210" y="3150811"/>
            <a:ext cx="20100727" cy="5068114"/>
          </a:xfrm>
        </p:spPr>
        <p:txBody>
          <a:bodyPr/>
          <a:lstStyle/>
          <a:p>
            <a:r>
              <a:rPr lang="en-US" b="1" dirty="0">
                <a:latin typeface="Roboto Black" panose="02000000000000000000" pitchFamily="2" charset="0"/>
                <a:ea typeface="Roboto Black" panose="02000000000000000000" pitchFamily="2" charset="0"/>
              </a:rPr>
              <a:t>2024 Solar Eclipse</a:t>
            </a:r>
            <a:br>
              <a:rPr lang="en-US" b="1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b="1" dirty="0">
                <a:latin typeface="Roboto Black" panose="02000000000000000000" pitchFamily="2" charset="0"/>
                <a:ea typeface="Roboto Black" panose="02000000000000000000" pitchFamily="2" charset="0"/>
              </a:rPr>
              <a:t>Traffic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3170428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3457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Traffic Demand Reduction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1341418" cy="6841513"/>
          </a:xfrm>
        </p:spPr>
        <p:txBody>
          <a:bodyPr lIns="54864">
            <a:normAutofit/>
          </a:bodyPr>
          <a:lstStyle/>
          <a:p>
            <a:r>
              <a:rPr lang="en-US" sz="40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Stay a While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Festivals and activities across the state promoted tourist to stay afterwards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Closings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100 school districts were closed</a:t>
            </a:r>
          </a:p>
          <a:p>
            <a:endParaRPr lang="en-US" sz="4000" dirty="0">
              <a:solidFill>
                <a:srgbClr val="333333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A5F0D70-DA20-395A-621D-E3B3EF032FB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" b="1927"/>
          <a:stretch/>
        </p:blipFill>
        <p:spPr>
          <a:xfrm>
            <a:off x="13716000" y="2286000"/>
            <a:ext cx="10345738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18234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3457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Traffic Demand Reduction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1341418" cy="6841513"/>
          </a:xfrm>
        </p:spPr>
        <p:txBody>
          <a:bodyPr lIns="54864">
            <a:normAutofit/>
          </a:bodyPr>
          <a:lstStyle/>
          <a:p>
            <a:r>
              <a:rPr lang="en-US" sz="40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Stay a While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Festivals and activities across the state promoted tourist to stay afterwards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Closings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100 school districts were closed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from Home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 employees worked from home</a:t>
            </a:r>
          </a:p>
          <a:p>
            <a:endParaRPr lang="en-US" sz="4000" dirty="0">
              <a:solidFill>
                <a:srgbClr val="333333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A5F0D70-DA20-395A-621D-E3B3EF032FB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b="8554"/>
          <a:stretch/>
        </p:blipFill>
        <p:spPr>
          <a:xfrm>
            <a:off x="13716000" y="2286000"/>
            <a:ext cx="10345738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011823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3457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Traffic Demand Reduction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1341418" cy="6841513"/>
          </a:xfrm>
        </p:spPr>
        <p:txBody>
          <a:bodyPr lIns="54864">
            <a:normAutofit/>
          </a:bodyPr>
          <a:lstStyle/>
          <a:p>
            <a:r>
              <a:rPr lang="en-US" sz="40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Oversized Loads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32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 limited permits for oversized loads the day of the event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Truck Holiday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Truckers were encouraged to adjust travel schedules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shows that truck traffic was down approximately 50% on April 8, 2024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A5F0D70-DA20-395A-621D-E3B3EF032FB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r="10554"/>
          <a:stretch/>
        </p:blipFill>
        <p:spPr>
          <a:xfrm>
            <a:off x="13716000" y="2286000"/>
            <a:ext cx="10345738" cy="9144000"/>
          </a:xfrm>
          <a:ln w="25400">
            <a:solidFill>
              <a:schemeClr val="tx1"/>
            </a:solidFill>
          </a:ln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77601A7-EF51-B486-9718-EBCB7129BEBF}"/>
              </a:ext>
            </a:extLst>
          </p:cNvPr>
          <p:cNvSpPr/>
          <p:nvPr/>
        </p:nvSpPr>
        <p:spPr>
          <a:xfrm>
            <a:off x="17702784" y="9749429"/>
            <a:ext cx="3255264" cy="1203166"/>
          </a:xfrm>
          <a:prstGeom prst="wedgeRoundRectCallout">
            <a:avLst>
              <a:gd name="adj1" fmla="val 51167"/>
              <a:gd name="adj2" fmla="val -240764"/>
              <a:gd name="adj3" fmla="val 16667"/>
            </a:avLst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1010443" sx="100179" sy="100179" algn="tl" rotWithShape="0">
              <a:prstClr val="black">
                <a:alpha val="8176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32% Trucks (Typ.)</a:t>
            </a:r>
          </a:p>
        </p:txBody>
      </p:sp>
    </p:spTree>
    <p:extLst>
      <p:ext uri="{BB962C8B-B14F-4D97-AF65-F5344CB8AC3E}">
        <p14:creationId xmlns:p14="http://schemas.microsoft.com/office/powerpoint/2010/main" val="32129761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784816-1237-4319-BD09-25C8A9CB5C53}"/>
              </a:ext>
            </a:extLst>
          </p:cNvPr>
          <p:cNvSpPr txBox="1">
            <a:spLocks/>
          </p:cNvSpPr>
          <p:nvPr/>
        </p:nvSpPr>
        <p:spPr>
          <a:xfrm>
            <a:off x="2025723" y="2926037"/>
            <a:ext cx="20828001" cy="400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 dirty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Traffic Flow Enhancements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380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3D20E-313D-05A2-A18E-87D3AF22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5BB4E-17B2-6BE7-B585-404129C3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14887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Reduce Construction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EB43C-9FDD-5B30-2265-9B5A2A5CE8E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2337098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construction activity and in particular lane closures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 provision prohibited main lane closures from Friday, April 5 through Tuesday, April 9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Unfortunately, the lane closure on the I-55 River Bridge in Memphis was under TDOT jurisdiction. The EB lane closure was still in place.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5539DFE2-3646-8509-4AB8-ACFDE8F6E500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755" r="8763" b="60400"/>
          <a:stretch/>
        </p:blipFill>
        <p:spPr>
          <a:xfrm>
            <a:off x="14874239" y="333737"/>
            <a:ext cx="9153871" cy="5081741"/>
          </a:xfrm>
          <a:ln w="25400">
            <a:solidFill>
              <a:schemeClr val="tx1"/>
            </a:solidFill>
          </a:ln>
        </p:spPr>
      </p:pic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310A8AD-552E-A913-E935-0CD397F2B2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" b="9900"/>
          <a:stretch/>
        </p:blipFill>
        <p:spPr>
          <a:xfrm>
            <a:off x="14874239" y="5843018"/>
            <a:ext cx="9153872" cy="5725390"/>
          </a:xfrm>
          <a:prstGeom prst="roundRect">
            <a:avLst>
              <a:gd name="adj" fmla="val 9754"/>
            </a:avLst>
          </a:prstGeom>
          <a:ln w="254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73763627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Response Positioning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715626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Performed a systemwide review of bottleneck points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Prioritized routes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Created a dashboard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32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 District employees had editing access to this dashboard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EBF7DE5-C5A4-9371-609A-B32E8575E8A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2" r="1781"/>
          <a:stretch/>
        </p:blipFill>
        <p:spPr>
          <a:xfrm>
            <a:off x="13030200" y="2286000"/>
            <a:ext cx="10903153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345463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5637C-4D68-ECC0-4A0C-9F9968180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E4C5-56D0-BBAF-DA97-BC87CE17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14887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Response Positioning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5BA88-91A5-8BA4-9DD0-7E87A5903A6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Strategically station law enforcement, A</a:t>
            </a:r>
            <a:r>
              <a:rPr lang="en-US" sz="3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 field crews, and towing services at intersections where colored routes cross, and intersections leading to state parks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8B84E752-5261-BC4C-C939-94583875B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6"/>
          <a:stretch/>
        </p:blipFill>
        <p:spPr>
          <a:xfrm>
            <a:off x="12601622" y="1564640"/>
            <a:ext cx="11361238" cy="8940800"/>
          </a:xfrm>
          <a:prstGeom prst="roundRect">
            <a:avLst>
              <a:gd name="adj" fmla="val 9754"/>
            </a:avLst>
          </a:prstGeom>
          <a:ln w="254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6445841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5637C-4D68-ECC0-4A0C-9F9968180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E4C5-56D0-BBAF-DA97-BC87CE17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14887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Response Positioning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5BA88-91A5-8BA4-9DD0-7E87A5903A6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2732809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Located at various locations such as interchanges, signalized intersections on the purple, red, and some orange routes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8B84E752-5261-BC4C-C939-94583875B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r="8941"/>
          <a:stretch/>
        </p:blipFill>
        <p:spPr>
          <a:xfrm>
            <a:off x="12601622" y="1564640"/>
            <a:ext cx="11361238" cy="8940800"/>
          </a:xfrm>
          <a:prstGeom prst="roundRect">
            <a:avLst>
              <a:gd name="adj" fmla="val 9754"/>
            </a:avLst>
          </a:prstGeom>
          <a:ln w="254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3254967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0249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Spot Mitigation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I-55 at I-555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1630026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Prepared for potential lane closure on SB I-55 to allow SB I-555 entrance ramp to become free flowing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Outside lane becomes an exit only lane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F3030BE-F2BC-696A-EC68-979AB3F9403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" b="4205"/>
          <a:stretch/>
        </p:blipFill>
        <p:spPr>
          <a:xfrm>
            <a:off x="14269720" y="2286000"/>
            <a:ext cx="9628721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751378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894365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Spot Mitigation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I-40 at I-49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686397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 signing prior to the Alma exit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Drone coverage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 trucks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32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 and police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personel</a:t>
            </a: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0227074-D9BB-4AB9-7076-A24C27D82F1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1804"/>
          <a:stretch/>
        </p:blipFill>
        <p:spPr>
          <a:xfrm>
            <a:off x="13436601" y="2286000"/>
            <a:ext cx="10468411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89761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872325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1630026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April 8, 2024, the Moon passed between the Sun and the Earth, creating a 117.9-mile-wide shadow.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preparation for this event, Garver prepared a Traffic Management Plan for A</a:t>
            </a:r>
            <a:r>
              <a:rPr lang="en-US" sz="32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4380B3-74A1-52C9-EFB6-99775E4300F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/>
          <a:srcRect l="36399" t="33383" r="36444" b="21368"/>
          <a:stretch/>
        </p:blipFill>
        <p:spPr>
          <a:xfrm>
            <a:off x="13716000" y="2286000"/>
            <a:ext cx="10094961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194654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0249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Spot Mitigation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I-30 at Hwy 70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3" y="5167607"/>
            <a:ext cx="10040938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Prepared for potential lane closure on NB I-30 to allow Hwy 70 entrance ramp to become free flowing.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Outside lane becomes an exit only lane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923B0D-EDB4-288B-01A7-D864C35D8163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2206"/>
          <a:stretch/>
        </p:blipFill>
        <p:spPr>
          <a:xfrm>
            <a:off x="13416280" y="2286000"/>
            <a:ext cx="10439505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472419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784816-1237-4319-BD09-25C8A9CB5C53}"/>
              </a:ext>
            </a:extLst>
          </p:cNvPr>
          <p:cNvSpPr txBox="1">
            <a:spLocks/>
          </p:cNvSpPr>
          <p:nvPr/>
        </p:nvSpPr>
        <p:spPr>
          <a:xfrm>
            <a:off x="2025723" y="2926037"/>
            <a:ext cx="20828001" cy="400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 dirty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Eclipse Day – April 8, 2024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72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Traffic Management Center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1630026" cy="6605293"/>
          </a:xfrm>
        </p:spPr>
        <p:txBody>
          <a:bodyPr lIns="54864">
            <a:normAutofit lnSpcReduction="10000"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TMC collected live information from: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Cameras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On-the-ground personnel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sources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TMC disseminated information: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Flagging crews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Enforcement personnel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Emergency responders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 descr="A room with many monitors and monitors&#10;&#10;Description automatically generated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r="80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89671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Hot Spots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Statewide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eclipse traffic at approximately 3:15 PM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19579"/>
          <a:stretch/>
        </p:blipFill>
        <p:spPr>
          <a:xfrm>
            <a:off x="12866688" y="2383910"/>
            <a:ext cx="9366250" cy="833874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BA92F87-9890-FEF8-2418-059B0B46ACCF}"/>
              </a:ext>
            </a:extLst>
          </p:cNvPr>
          <p:cNvSpPr/>
          <p:nvPr/>
        </p:nvSpPr>
        <p:spPr>
          <a:xfrm>
            <a:off x="20116800" y="4956048"/>
            <a:ext cx="2790826" cy="2743200"/>
          </a:xfrm>
          <a:prstGeom prst="ellipse">
            <a:avLst/>
          </a:prstGeom>
          <a:noFill/>
          <a:ln w="762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AAB3B4-78DF-134B-326A-AEB55D025E15}"/>
              </a:ext>
            </a:extLst>
          </p:cNvPr>
          <p:cNvSpPr/>
          <p:nvPr/>
        </p:nvSpPr>
        <p:spPr>
          <a:xfrm>
            <a:off x="13019088" y="5785104"/>
            <a:ext cx="3464496" cy="1645920"/>
          </a:xfrm>
          <a:prstGeom prst="ellipse">
            <a:avLst/>
          </a:prstGeom>
          <a:noFill/>
          <a:ln w="762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80557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Hot Spots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I-555 prior to I-55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eclipse traffic at approximately 3:30 PM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 day traffic at this location is 14,000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vpd</a:t>
            </a: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8, 2024, traffic was 28,500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vpd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(more than double)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1" r="2993"/>
          <a:stretch/>
        </p:blipFill>
        <p:spPr>
          <a:xfrm>
            <a:off x="12866688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281257723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Hot Spots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I-555 at I-55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eclipse traffic at approximately 3:25 PM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 day traffic south of the entrance ramp is 31,000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vpd</a:t>
            </a: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8, 2024, traffic was 40,500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vpd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(30% increase)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4"/>
          <a:stretch/>
        </p:blipFill>
        <p:spPr>
          <a:xfrm>
            <a:off x="12866688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29170495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Hot Spots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I-40 at I-55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Congestion began not long after the eclipse was over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Primarily traffic coming from Jonesboro via I-55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5" r="25277" b="1535"/>
          <a:stretch/>
        </p:blipFill>
        <p:spPr>
          <a:xfrm>
            <a:off x="12866688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400253383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Hot Spots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I-40 at I-55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congestion continued through the evening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images are from around 8:10 PM on April 8, 2024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" b="190"/>
          <a:stretch/>
        </p:blipFill>
        <p:spPr>
          <a:xfrm>
            <a:off x="12866688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178090791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Hot Spots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I-40 near Russellville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eclipse traffic at approximately 2:20 PM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r="19574"/>
          <a:stretch/>
        </p:blipFill>
        <p:spPr>
          <a:xfrm>
            <a:off x="12866688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248651834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Hot Spots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I-40 near Russellville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eclipse traffic at approximately 3:20 PM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8" t="-6" r="688" b="6"/>
          <a:stretch/>
        </p:blipFill>
        <p:spPr>
          <a:xfrm>
            <a:off x="12866688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20638698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784816-1237-4319-BD09-25C8A9CB5C53}"/>
              </a:ext>
            </a:extLst>
          </p:cNvPr>
          <p:cNvSpPr txBox="1">
            <a:spLocks/>
          </p:cNvSpPr>
          <p:nvPr/>
        </p:nvSpPr>
        <p:spPr>
          <a:xfrm>
            <a:off x="2025723" y="2926037"/>
            <a:ext cx="20828001" cy="400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 dirty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Data Compilation &amp; Traffic Forecasting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9600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Hot Spots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I-40 at I-440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eclipse traffic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5" t="-6" r="12903" b="6"/>
          <a:stretch/>
        </p:blipFill>
        <p:spPr>
          <a:xfrm>
            <a:off x="12866688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107296084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Hot Spots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I-40 at I-440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eclipse traffic at approximately 3:25 PM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r="36826" b="6"/>
          <a:stretch/>
        </p:blipFill>
        <p:spPr>
          <a:xfrm>
            <a:off x="12866688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9186237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Not So Hot Spot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Hwy 70 at I-30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906570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Eclipse Traffic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 day traffic on I-30 between Reynold’s Road and I-430 is 115,000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vpd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19,000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vpd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Hwy 70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8, 2024, traffic at that location was 76,000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vpd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(35% decrease) on I-30 and 15,000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vpd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(15% decrease) on Hwy 70</a:t>
            </a:r>
          </a:p>
          <a:p>
            <a:pPr marL="457200" lvl="1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2" t="-6" r="12362" b="6"/>
          <a:stretch/>
        </p:blipFill>
        <p:spPr>
          <a:xfrm>
            <a:off x="14073696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376749160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715626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Not So Hot Spot</a:t>
            </a:r>
            <a:b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</a:br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Hwy 70 at I-30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605293"/>
          </a:xfrm>
        </p:spPr>
        <p:txBody>
          <a:bodyPr lIns="54864">
            <a:normAutofit/>
          </a:bodyPr>
          <a:lstStyle/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 eclipse traffic at approximately 3:00 PM</a:t>
            </a:r>
          </a:p>
          <a:p>
            <a:pPr lvl="1"/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8CA682-D192-D879-6475-87F45A3DC04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r="23559"/>
          <a:stretch/>
        </p:blipFill>
        <p:spPr>
          <a:xfrm>
            <a:off x="12866688" y="2383910"/>
            <a:ext cx="9366250" cy="8338740"/>
          </a:xfrm>
        </p:spPr>
      </p:pic>
    </p:spTree>
    <p:extLst>
      <p:ext uri="{BB962C8B-B14F-4D97-AF65-F5344CB8AC3E}">
        <p14:creationId xmlns:p14="http://schemas.microsoft.com/office/powerpoint/2010/main" val="85875036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784816-1237-4319-BD09-25C8A9CB5C53}"/>
              </a:ext>
            </a:extLst>
          </p:cNvPr>
          <p:cNvSpPr txBox="1">
            <a:spLocks/>
          </p:cNvSpPr>
          <p:nvPr/>
        </p:nvSpPr>
        <p:spPr>
          <a:xfrm>
            <a:off x="2025723" y="2926037"/>
            <a:ext cx="20828001" cy="400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 dirty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After-Action Plan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882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6B580-A903-4A2D-B2A3-DD925D34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999F-2C46-0A81-C8A4-EC8842BB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0249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After-Action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A2F13-01BC-9188-12BB-0966F0F8ED5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9736138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Currently working on the After-Action Plan</a:t>
            </a:r>
            <a:endParaRPr lang="en-US" sz="4000" dirty="0">
              <a:solidFill>
                <a:srgbClr val="333333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C539D37-2733-AADD-FDA0-D37EF2810D7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19262" r="20165" b="24268"/>
          <a:stretch/>
        </p:blipFill>
        <p:spPr>
          <a:xfrm>
            <a:off x="13208002" y="2962656"/>
            <a:ext cx="10726731" cy="7790688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939403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6B580-A903-4A2D-B2A3-DD925D34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999F-2C46-0A81-C8A4-EC8842BB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0249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After-Action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A2F13-01BC-9188-12BB-0966F0F8ED5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9736138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collection during the Eclipse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ATR Stations Counts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 </a:t>
            </a:r>
            <a:r>
              <a:rPr lang="en-US" sz="4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Miovision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Counts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 Tube Counts</a:t>
            </a:r>
          </a:p>
          <a:p>
            <a:pPr marL="0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C539D37-2733-AADD-FDA0-D37EF2810D7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4" t="15627" r="12710"/>
          <a:stretch/>
        </p:blipFill>
        <p:spPr>
          <a:xfrm>
            <a:off x="14909796" y="2833101"/>
            <a:ext cx="9024938" cy="7920243"/>
          </a:xfrm>
          <a:ln w="254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D74F2-0DE8-AAC9-D926-E9AF6DA9F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7" t="20046" r="88809" b="67064"/>
          <a:stretch/>
        </p:blipFill>
        <p:spPr>
          <a:xfrm>
            <a:off x="21503606" y="8752114"/>
            <a:ext cx="2111138" cy="178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4811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6B580-A903-4A2D-B2A3-DD925D34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999F-2C46-0A81-C8A4-EC8842BB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0249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After-Action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A2F13-01BC-9188-12BB-0966F0F8ED5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9736138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Tabulated the traffic data taken during the eclipse</a:t>
            </a:r>
            <a:endParaRPr lang="en-US" sz="4000" dirty="0">
              <a:solidFill>
                <a:srgbClr val="333333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C539D37-2733-AADD-FDA0-D37EF2810D7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" b="335"/>
          <a:stretch/>
        </p:blipFill>
        <p:spPr>
          <a:xfrm>
            <a:off x="12192000" y="2578608"/>
            <a:ext cx="11600688" cy="9034272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29960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6B580-A903-4A2D-B2A3-DD925D34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999F-2C46-0A81-C8A4-EC8842BB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0249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After-Action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A2F13-01BC-9188-12BB-0966F0F8ED5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9736138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Plotted segments where data was collected</a:t>
            </a:r>
            <a:endParaRPr lang="en-US" sz="4000" dirty="0">
              <a:solidFill>
                <a:srgbClr val="333333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C539D37-2733-AADD-FDA0-D37EF2810D7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 b="-774"/>
          <a:stretch/>
        </p:blipFill>
        <p:spPr>
          <a:xfrm>
            <a:off x="13208002" y="2578608"/>
            <a:ext cx="10726731" cy="9034272"/>
          </a:xfrm>
          <a:ln w="254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6AF2ED-874E-81E5-7B98-C6A0692A6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" t="26185" r="88866" b="55723"/>
          <a:stretch/>
        </p:blipFill>
        <p:spPr>
          <a:xfrm>
            <a:off x="21360790" y="8394192"/>
            <a:ext cx="2281335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627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784816-1237-4319-BD09-25C8A9CB5C53}"/>
              </a:ext>
            </a:extLst>
          </p:cNvPr>
          <p:cNvSpPr txBox="1">
            <a:spLocks/>
          </p:cNvSpPr>
          <p:nvPr/>
        </p:nvSpPr>
        <p:spPr>
          <a:xfrm>
            <a:off x="2025723" y="2926037"/>
            <a:ext cx="20828001" cy="400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 dirty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Questions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292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872325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Data Compilation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040938" cy="6841513"/>
          </a:xfrm>
        </p:spPr>
        <p:txBody>
          <a:bodyPr lIns="54864">
            <a:normAutofit lnSpcReduction="10000"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from the Arkansas State Parks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Booking data for hotels, campgrounds, and RV parks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After-Action Plans from the 2017 Eclipse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Miscellaneous websites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1E571A-B6A1-9E5B-F1CB-C3F3D6E020BC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/>
          <a:srcRect l="42782" t="14300" r="27251" b="14058"/>
          <a:stretch/>
        </p:blipFill>
        <p:spPr>
          <a:xfrm>
            <a:off x="17006570" y="1295400"/>
            <a:ext cx="7060163" cy="9144000"/>
          </a:xfrm>
          <a:ln w="25400">
            <a:solidFill>
              <a:schemeClr val="tx1"/>
            </a:solidFill>
          </a:ln>
        </p:spPr>
      </p:pic>
      <p:pic>
        <p:nvPicPr>
          <p:cNvPr id="7" name="Picture Placeholder 9" descr="A map of the united states&#10;&#10;Description automatically generated">
            <a:extLst>
              <a:ext uri="{FF2B5EF4-FFF2-40B4-BE49-F238E27FC236}">
                <a16:creationId xmlns:a16="http://schemas.microsoft.com/office/drawing/2014/main" id="{074D22D3-16DB-9FE7-B52F-D285E41C9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r="18377"/>
          <a:stretch>
            <a:fillRect/>
          </a:stretch>
        </p:blipFill>
        <p:spPr>
          <a:xfrm>
            <a:off x="11160261" y="502857"/>
            <a:ext cx="5239546" cy="4664750"/>
          </a:xfrm>
          <a:prstGeom prst="roundRect">
            <a:avLst>
              <a:gd name="adj" fmla="val 9754"/>
            </a:avLst>
          </a:prstGeom>
          <a:ln w="254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B877D5D7-6F67-DBAF-2736-695D170F5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90" t="17957" r="29610" b="16184"/>
          <a:stretch/>
        </p:blipFill>
        <p:spPr>
          <a:xfrm>
            <a:off x="12590928" y="5938536"/>
            <a:ext cx="3848100" cy="5491464"/>
          </a:xfrm>
          <a:prstGeom prst="roundRect">
            <a:avLst>
              <a:gd name="adj" fmla="val 9754"/>
            </a:avLst>
          </a:prstGeom>
          <a:ln w="254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606332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872325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Traffic Forecasting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784840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to 1.5 million visitors expected to visit and 500,000 Arkansans travelling also.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Assumed 2.86 passengers per vehicle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Reviewed the 2017 Eclipse to develop travel patterns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arrive day of the event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80% leave immediately afterwards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5125BE4-EBDD-20FE-E8B4-4061985DA636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r="7651"/>
          <a:stretch/>
        </p:blipFill>
        <p:spPr>
          <a:xfrm>
            <a:off x="13258800" y="2286000"/>
            <a:ext cx="10784840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86755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4C752-8834-30B6-F1D7-8C79D4360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19D08-ACB3-705F-EE3B-596AE8F0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872325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Travel Demand Modelling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BCF8D-E16E-1409-315A-75D3703470A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1564938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Alliance Transportation Group (ATG) partnered with us on this project.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the available information, ATG modified the Statewide Travel Demand Model  (TDM).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the TDM results, the Team (A</a:t>
            </a:r>
            <a:r>
              <a:rPr lang="en-US" sz="3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DOT, ATG, and Garver) identified hot spots and corridors needing mitigation.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426AA1-CC98-A354-0588-77E9180C2502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0" t="-4411" r="-3081" b="-6333"/>
          <a:stretch/>
        </p:blipFill>
        <p:spPr>
          <a:xfrm>
            <a:off x="14002870" y="2286000"/>
            <a:ext cx="9603592" cy="8494955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59421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077AB-3E78-9B9D-F48E-95147F78E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7CCB8-EBBC-D689-35CD-130548924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9872325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Travel Demand Model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BAB18-7F87-3941-DD03-282A98BED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0326688" cy="6841513"/>
          </a:xfrm>
        </p:spPr>
        <p:txBody>
          <a:bodyPr lIns="54864">
            <a:normAutofit/>
          </a:bodyPr>
          <a:lstStyle/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Extreme (</a:t>
            </a:r>
            <a:r>
              <a:rPr lang="en-US" sz="4000" b="1" dirty="0">
                <a:solidFill>
                  <a:srgbClr val="CC00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Purple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= bottleneck points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 high (</a:t>
            </a:r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= well above capacity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(</a:t>
            </a:r>
            <a:r>
              <a:rPr lang="en-US" sz="4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Orange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= above capacity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Significant (</a:t>
            </a:r>
            <a:r>
              <a:rPr lang="en-US" sz="40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</a:t>
            </a:r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= approach or modestly exceed capacity</a:t>
            </a: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40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Placeholder 6" descr="A map of the highway&#10;&#10;Description automatically generated">
            <a:extLst>
              <a:ext uri="{FF2B5EF4-FFF2-40B4-BE49-F238E27FC236}">
                <a16:creationId xmlns:a16="http://schemas.microsoft.com/office/drawing/2014/main" id="{89920946-40B7-BB24-8563-C97D52F8B01E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r="4888"/>
          <a:stretch>
            <a:fillRect/>
          </a:stretch>
        </p:blipFill>
        <p:spPr>
          <a:xfrm>
            <a:off x="13716000" y="2286000"/>
            <a:ext cx="10270740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58071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784816-1237-4319-BD09-25C8A9CB5C53}"/>
              </a:ext>
            </a:extLst>
          </p:cNvPr>
          <p:cNvSpPr txBox="1">
            <a:spLocks/>
          </p:cNvSpPr>
          <p:nvPr/>
        </p:nvSpPr>
        <p:spPr>
          <a:xfrm>
            <a:off x="2025723" y="2926037"/>
            <a:ext cx="20828001" cy="400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 dirty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127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Traffic Demand Reduction Strategies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751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B143-7462-BD4B-A2EE-D92A9401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2383910"/>
            <a:ext cx="10345738" cy="2257667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</a:rPr>
              <a:t>Traffic Demand Reduction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8DD-2AD2-6F43-83AA-FAA57D6253A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5167607"/>
            <a:ext cx="11341418" cy="6841513"/>
          </a:xfrm>
        </p:spPr>
        <p:txBody>
          <a:bodyPr lIns="54864">
            <a:normAutofit/>
          </a:bodyPr>
          <a:lstStyle/>
          <a:p>
            <a:r>
              <a:rPr lang="en-US" sz="4000" b="1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Stay a While</a:t>
            </a:r>
          </a:p>
          <a:p>
            <a:pPr lvl="1"/>
            <a:r>
              <a:rPr lang="en-US" sz="4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Festivals and activities across the state promoted tourist to stay afterwards</a:t>
            </a:r>
          </a:p>
          <a:p>
            <a:endParaRPr lang="en-US" sz="4000" dirty="0">
              <a:solidFill>
                <a:srgbClr val="333333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A5F0D70-DA20-395A-621D-E3B3EF032FB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-1071" r="2001" b="1071"/>
          <a:stretch/>
        </p:blipFill>
        <p:spPr>
          <a:xfrm>
            <a:off x="13716000" y="2286000"/>
            <a:ext cx="10345738" cy="9144000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123820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 Light"/>
        <a:ea typeface="Open Sans Light"/>
        <a:cs typeface="Open Sans Light"/>
      </a:majorFont>
      <a:minorFont>
        <a:latin typeface="Open Sans Extrabold"/>
        <a:ea typeface="Open Sans Extrabold"/>
        <a:cs typeface="Open Sans Extra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 Light"/>
        <a:ea typeface="Open Sans Light"/>
        <a:cs typeface="Open Sans Light"/>
      </a:majorFont>
      <a:minorFont>
        <a:latin typeface="Open Sans Extrabold"/>
        <a:ea typeface="Open Sans Extrabold"/>
        <a:cs typeface="Open Sans Extra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6" ma:contentTypeDescription="Create a new document." ma:contentTypeScope="" ma:versionID="d61156dc2c749f136ccd900245415db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e2e499a0ef47956f1f689053a8dc7c6a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bfabbae-75c3-4cd1-9a45-a28906e6cac7">
      <UserInfo>
        <DisplayName>Cerrato, Sasha D.</DisplayName>
        <AccountId>25</AccountId>
        <AccountType/>
      </UserInfo>
    </SharedWithUsers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Props1.xml><?xml version="1.0" encoding="utf-8"?>
<ds:datastoreItem xmlns:ds="http://schemas.openxmlformats.org/officeDocument/2006/customXml" ds:itemID="{EC6902AC-33D7-4C0D-A498-8FE85DE9A32A}"/>
</file>

<file path=customXml/itemProps2.xml><?xml version="1.0" encoding="utf-8"?>
<ds:datastoreItem xmlns:ds="http://schemas.openxmlformats.org/officeDocument/2006/customXml" ds:itemID="{7B9C1374-17EE-40BB-B7F3-C4E47016B7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E0EA63-9A5A-424F-94BB-67E02A144C91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222a471-feaf-4b24-86de-293cca486b1d"/>
    <ds:schemaRef ds:uri="http://www.w3.org/XML/1998/namespace"/>
    <ds:schemaRef ds:uri="http://schemas.microsoft.com/office/2006/documentManagement/types"/>
    <ds:schemaRef ds:uri="http://purl.org/dc/elements/1.1/"/>
    <ds:schemaRef ds:uri="8a3d1fb5-32b6-4ac5-a0b0-58572272333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15084</TotalTime>
  <Words>899</Words>
  <Application>Microsoft Office PowerPoint</Application>
  <PresentationFormat>Custom</PresentationFormat>
  <Paragraphs>165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Courier New</vt:lpstr>
      <vt:lpstr>Helvetica Light</vt:lpstr>
      <vt:lpstr>Helvetica Neue</vt:lpstr>
      <vt:lpstr>Open Sans</vt:lpstr>
      <vt:lpstr>Open Sans Light</vt:lpstr>
      <vt:lpstr>Roboto</vt:lpstr>
      <vt:lpstr>Roboto Black</vt:lpstr>
      <vt:lpstr>System Font Regular</vt:lpstr>
      <vt:lpstr>Wingdings</vt:lpstr>
      <vt:lpstr>White</vt:lpstr>
      <vt:lpstr>2024 Solar Eclipse Traffic Management Plan</vt:lpstr>
      <vt:lpstr>Introduction</vt:lpstr>
      <vt:lpstr>PowerPoint Presentation</vt:lpstr>
      <vt:lpstr>Data Compilation</vt:lpstr>
      <vt:lpstr>Traffic Forecasting</vt:lpstr>
      <vt:lpstr>Travel Demand Modelling</vt:lpstr>
      <vt:lpstr>Travel Demand Model Results</vt:lpstr>
      <vt:lpstr>PowerPoint Presentation</vt:lpstr>
      <vt:lpstr>Traffic Demand Reduction Strategies</vt:lpstr>
      <vt:lpstr>Traffic Demand Reduction Strategies</vt:lpstr>
      <vt:lpstr>Traffic Demand Reduction Strategies</vt:lpstr>
      <vt:lpstr>Traffic Demand Reduction Strategies</vt:lpstr>
      <vt:lpstr>PowerPoint Presentation</vt:lpstr>
      <vt:lpstr>Reduce Construction Activity</vt:lpstr>
      <vt:lpstr>Response Positioning</vt:lpstr>
      <vt:lpstr>Response Positioning</vt:lpstr>
      <vt:lpstr>Response Positioning</vt:lpstr>
      <vt:lpstr>Spot Mitigation I-55 at I-555</vt:lpstr>
      <vt:lpstr>Spot Mitigation I-40 at I-49</vt:lpstr>
      <vt:lpstr>Spot Mitigation I-30 at Hwy 70</vt:lpstr>
      <vt:lpstr>PowerPoint Presentation</vt:lpstr>
      <vt:lpstr>Traffic Management Center</vt:lpstr>
      <vt:lpstr>Hot Spots Statewide</vt:lpstr>
      <vt:lpstr>Hot Spots I-555 prior to I-55</vt:lpstr>
      <vt:lpstr>Hot Spots I-555 at I-55</vt:lpstr>
      <vt:lpstr>Hot Spots I-40 at I-55</vt:lpstr>
      <vt:lpstr>Hot Spots I-40 at I-55</vt:lpstr>
      <vt:lpstr>Hot Spots I-40 near Russellville</vt:lpstr>
      <vt:lpstr>Hot Spots I-40 near Russellville</vt:lpstr>
      <vt:lpstr>Hot Spots I-40 at I-440</vt:lpstr>
      <vt:lpstr>Hot Spots I-40 at I-440</vt:lpstr>
      <vt:lpstr>Not So Hot Spot Hwy 70 at I-30</vt:lpstr>
      <vt:lpstr>Not So Hot Spot Hwy 70 at I-30</vt:lpstr>
      <vt:lpstr>PowerPoint Presentation</vt:lpstr>
      <vt:lpstr>After-Action Plan</vt:lpstr>
      <vt:lpstr>After-Action Plan</vt:lpstr>
      <vt:lpstr>After-Action Plan</vt:lpstr>
      <vt:lpstr>After-Action 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Belong  Here.</dc:title>
  <dc:creator>Culver, Jordan C.</dc:creator>
  <cp:lastModifiedBy>Tiner, Nicci, D</cp:lastModifiedBy>
  <cp:revision>189</cp:revision>
  <cp:lastPrinted>2019-07-11T14:44:30Z</cp:lastPrinted>
  <dcterms:modified xsi:type="dcterms:W3CDTF">2024-05-15T14:52:10Z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  <property fmtid="{D5CDD505-2E9C-101B-9397-08002B2CF9AE}" pid="3" name="MediaServiceImageTags">
    <vt:lpwstr/>
  </property>
</Properties>
</file>