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8" r:id="rId4"/>
    <p:sldMasterId id="2147483675" r:id="rId5"/>
    <p:sldMasterId id="2147483677" r:id="rId6"/>
    <p:sldMasterId id="2147483679" r:id="rId7"/>
    <p:sldMasterId id="2147483690" r:id="rId8"/>
  </p:sldMasterIdLst>
  <p:notesMasterIdLst>
    <p:notesMasterId r:id="rId41"/>
  </p:notesMasterIdLst>
  <p:handoutMasterIdLst>
    <p:handoutMasterId r:id="rId42"/>
  </p:handoutMasterIdLst>
  <p:sldIdLst>
    <p:sldId id="404" r:id="rId9"/>
    <p:sldId id="430" r:id="rId10"/>
    <p:sldId id="432" r:id="rId11"/>
    <p:sldId id="431" r:id="rId12"/>
    <p:sldId id="434" r:id="rId13"/>
    <p:sldId id="435" r:id="rId14"/>
    <p:sldId id="436" r:id="rId15"/>
    <p:sldId id="433" r:id="rId16"/>
    <p:sldId id="280" r:id="rId17"/>
    <p:sldId id="281" r:id="rId18"/>
    <p:sldId id="301" r:id="rId19"/>
    <p:sldId id="289" r:id="rId20"/>
    <p:sldId id="437" r:id="rId21"/>
    <p:sldId id="288" r:id="rId22"/>
    <p:sldId id="293" r:id="rId23"/>
    <p:sldId id="295" r:id="rId24"/>
    <p:sldId id="294" r:id="rId25"/>
    <p:sldId id="303" r:id="rId26"/>
    <p:sldId id="298" r:id="rId27"/>
    <p:sldId id="296" r:id="rId28"/>
    <p:sldId id="297" r:id="rId29"/>
    <p:sldId id="426" r:id="rId30"/>
    <p:sldId id="427" r:id="rId31"/>
    <p:sldId id="428" r:id="rId32"/>
    <p:sldId id="304" r:id="rId33"/>
    <p:sldId id="429" r:id="rId34"/>
    <p:sldId id="438" r:id="rId35"/>
    <p:sldId id="348" r:id="rId36"/>
    <p:sldId id="350" r:id="rId37"/>
    <p:sldId id="349" r:id="rId38"/>
    <p:sldId id="351" r:id="rId39"/>
    <p:sldId id="439" r:id="rId40"/>
  </p:sldIdLst>
  <p:sldSz cx="9144000" cy="5143500" type="screen16x9"/>
  <p:notesSz cx="9309100" cy="70231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Franklin Gothic Book" panose="020B0503020102020204" pitchFamily="34" charset="0"/>
      <p:regular r:id="rId49"/>
      <p:italic r:id="rId50"/>
    </p:embeddedFont>
    <p:embeddedFont>
      <p:font typeface="Franklin Gothic Demi" panose="020B0703020102020204" pitchFamily="34" charset="0"/>
      <p:regular r:id="rId51"/>
      <p:bold r:id="rId52"/>
      <p:italic r:id="rId53"/>
      <p:boldItalic r:id="rId54"/>
    </p:embeddedFont>
    <p:embeddedFont>
      <p:font typeface="Franklin Gothic Medium" panose="020B0603020102020204" pitchFamily="34" charset="0"/>
      <p:regular r:id="rId55"/>
      <p:italic r:id="rId56"/>
    </p:embeddedFont>
    <p:embeddedFont>
      <p:font typeface="Helvetica" panose="020B0604020202020204" pitchFamily="34" charset="0"/>
      <p:regular r:id="rId57"/>
      <p:bold r:id="rId58"/>
      <p:italic r:id="rId59"/>
      <p:boldItalic r:id="rId60"/>
    </p:embeddedFont>
    <p:embeddedFont>
      <p:font typeface="Roboto Light" panose="02000000000000000000" pitchFamily="2" charset="0"/>
      <p:regular r:id="rId61"/>
      <p:italic r:id="rId62"/>
    </p:embeddedFont>
  </p:embeddedFontLst>
  <p:custDataLst>
    <p:tags r:id="rId6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BD06C74-2BBA-4FD0-AE7C-6FB59453A244}">
          <p14:sldIdLst>
            <p14:sldId id="404"/>
            <p14:sldId id="430"/>
            <p14:sldId id="432"/>
            <p14:sldId id="431"/>
            <p14:sldId id="434"/>
            <p14:sldId id="435"/>
            <p14:sldId id="436"/>
            <p14:sldId id="433"/>
            <p14:sldId id="280"/>
            <p14:sldId id="281"/>
            <p14:sldId id="301"/>
            <p14:sldId id="289"/>
            <p14:sldId id="437"/>
            <p14:sldId id="288"/>
            <p14:sldId id="293"/>
            <p14:sldId id="295"/>
            <p14:sldId id="294"/>
            <p14:sldId id="303"/>
            <p14:sldId id="298"/>
            <p14:sldId id="296"/>
            <p14:sldId id="297"/>
            <p14:sldId id="426"/>
            <p14:sldId id="427"/>
            <p14:sldId id="428"/>
            <p14:sldId id="304"/>
            <p14:sldId id="429"/>
            <p14:sldId id="438"/>
            <p14:sldId id="348"/>
            <p14:sldId id="350"/>
            <p14:sldId id="349"/>
            <p14:sldId id="351"/>
            <p14:sldId id="4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77">
          <p15:clr>
            <a:srgbClr val="A4A3A4"/>
          </p15:clr>
        </p15:guide>
        <p15:guide id="2" orient="horz" pos="2176">
          <p15:clr>
            <a:srgbClr val="A4A3A4"/>
          </p15:clr>
        </p15:guide>
        <p15:guide id="3" pos="1901">
          <p15:clr>
            <a:srgbClr val="A4A3A4"/>
          </p15:clr>
        </p15:guide>
        <p15:guide id="4" pos="38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12" userDrawn="1">
          <p15:clr>
            <a:srgbClr val="A4A3A4"/>
          </p15:clr>
        </p15:guide>
        <p15:guide id="2" pos="293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7B29"/>
    <a:srgbClr val="E87B0E"/>
    <a:srgbClr val="E8860E"/>
    <a:srgbClr val="243A70"/>
    <a:srgbClr val="B11E37"/>
    <a:srgbClr val="3EC7F4"/>
    <a:srgbClr val="0D49CD"/>
    <a:srgbClr val="F68B1F"/>
    <a:srgbClr val="2164F6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576" y="90"/>
      </p:cViewPr>
      <p:guideLst>
        <p:guide orient="horz" pos="1077"/>
        <p:guide orient="horz" pos="2176"/>
        <p:guide pos="1901"/>
        <p:guide pos="38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212"/>
        <p:guide pos="29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ags" Target="tags/tag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34787" cy="351276"/>
          </a:xfrm>
          <a:prstGeom prst="rect">
            <a:avLst/>
          </a:prstGeom>
        </p:spPr>
        <p:txBody>
          <a:bodyPr vert="horz" lIns="91915" tIns="45958" rIns="91915" bIns="4595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2207" y="1"/>
            <a:ext cx="4034787" cy="351276"/>
          </a:xfrm>
          <a:prstGeom prst="rect">
            <a:avLst/>
          </a:prstGeom>
        </p:spPr>
        <p:txBody>
          <a:bodyPr vert="horz" lIns="91915" tIns="45958" rIns="91915" bIns="45958" rtlCol="0"/>
          <a:lstStyle>
            <a:lvl1pPr algn="r">
              <a:defRPr sz="1200"/>
            </a:lvl1pPr>
          </a:lstStyle>
          <a:p>
            <a:fld id="{FF8E6447-1AF7-45FC-B6F3-B45DEEC38ECA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70618"/>
            <a:ext cx="4034787" cy="351276"/>
          </a:xfrm>
          <a:prstGeom prst="rect">
            <a:avLst/>
          </a:prstGeom>
        </p:spPr>
        <p:txBody>
          <a:bodyPr vert="horz" lIns="91915" tIns="45958" rIns="91915" bIns="4595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2207" y="6670618"/>
            <a:ext cx="4034787" cy="351276"/>
          </a:xfrm>
          <a:prstGeom prst="rect">
            <a:avLst/>
          </a:prstGeom>
        </p:spPr>
        <p:txBody>
          <a:bodyPr vert="horz" lIns="91915" tIns="45958" rIns="91915" bIns="45958" rtlCol="0" anchor="b"/>
          <a:lstStyle>
            <a:lvl1pPr algn="r">
              <a:defRPr sz="1200"/>
            </a:lvl1pPr>
          </a:lstStyle>
          <a:p>
            <a:fld id="{B9B2EB33-711F-41CA-8F73-C56B715F8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56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33943" cy="351155"/>
          </a:xfrm>
          <a:prstGeom prst="rect">
            <a:avLst/>
          </a:prstGeom>
        </p:spPr>
        <p:txBody>
          <a:bodyPr vert="horz" lIns="93662" tIns="46831" rIns="93662" bIns="468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4" y="0"/>
            <a:ext cx="4033943" cy="351155"/>
          </a:xfrm>
          <a:prstGeom prst="rect">
            <a:avLst/>
          </a:prstGeom>
        </p:spPr>
        <p:txBody>
          <a:bodyPr vert="horz" lIns="93662" tIns="46831" rIns="93662" bIns="46831" rtlCol="0"/>
          <a:lstStyle>
            <a:lvl1pPr algn="r">
              <a:defRPr sz="1200"/>
            </a:lvl1pPr>
          </a:lstStyle>
          <a:p>
            <a:fld id="{7A790463-911A-4750-AD2E-671879DD54F4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527050"/>
            <a:ext cx="4683125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62" tIns="46831" rIns="93662" bIns="468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1" y="3335973"/>
            <a:ext cx="7447280" cy="3160395"/>
          </a:xfrm>
          <a:prstGeom prst="rect">
            <a:avLst/>
          </a:prstGeom>
        </p:spPr>
        <p:txBody>
          <a:bodyPr vert="horz" lIns="93662" tIns="46831" rIns="93662" bIns="468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70727"/>
            <a:ext cx="4033943" cy="351155"/>
          </a:xfrm>
          <a:prstGeom prst="rect">
            <a:avLst/>
          </a:prstGeom>
        </p:spPr>
        <p:txBody>
          <a:bodyPr vert="horz" lIns="93662" tIns="46831" rIns="93662" bIns="468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4" y="6670727"/>
            <a:ext cx="4033943" cy="351155"/>
          </a:xfrm>
          <a:prstGeom prst="rect">
            <a:avLst/>
          </a:prstGeom>
        </p:spPr>
        <p:txBody>
          <a:bodyPr vert="horz" lIns="93662" tIns="46831" rIns="93662" bIns="46831" rtlCol="0" anchor="b"/>
          <a:lstStyle>
            <a:lvl1pPr algn="r">
              <a:defRPr sz="1200"/>
            </a:lvl1pPr>
          </a:lstStyle>
          <a:p>
            <a:fld id="{09541898-D043-4569-A9A6-59B778BECE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4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">
                  <p:embed/>
                </p:oleObj>
              </mc:Choice>
              <mc:Fallback>
                <p:oleObj name="think-cell Slide" r:id="rId5" imgW="0" imgH="0" progId="">
                  <p:embed/>
                  <p:pic>
                    <p:nvPicPr>
                      <p:cNvPr id="7" name="Object 6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1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512063" y="1484671"/>
            <a:ext cx="5692091" cy="235524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>
                  <a:solidFill>
                    <a:schemeClr val="accent2"/>
                  </a:solidFill>
                </a:uFill>
                <a:latin typeface="Franklin Gothic Medium" panose="020B0603020102020204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512064" y="3955235"/>
            <a:ext cx="5692090" cy="4331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>
              <a:buNone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04441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AED45-B26E-6A4D-BECD-A76739491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15" y="273844"/>
            <a:ext cx="7196986" cy="543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85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44DA29-67F9-024C-A525-F9B499927E3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6813" y="1033397"/>
            <a:ext cx="4115585" cy="34853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E3B0F63-8081-8A4B-850F-ABFF2171DB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81604" y="1033398"/>
            <a:ext cx="4121064" cy="3485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C72542-53A6-7E4B-8ED1-186754AF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90918E"/>
                </a:solidFill>
              </a:defRPr>
            </a:lvl1pPr>
          </a:lstStyle>
          <a:p>
            <a:fld id="{F7E1A54F-6344-A247-9B9D-D6F9EAD9F47C}" type="slidenum">
              <a:rPr lang="en-US" smtClean="0"/>
              <a:pPr/>
              <a:t>‹#›</a:t>
            </a:fld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880347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Subhea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AED45-B26E-6A4D-BECD-A76739491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15" y="273844"/>
            <a:ext cx="7196986" cy="543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85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44DA29-67F9-024C-A525-F9B499927E3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6813" y="1503123"/>
            <a:ext cx="4115585" cy="301564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C24AB12-DF72-DC4A-9FE7-C947FC87E6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813" y="1033397"/>
            <a:ext cx="4115585" cy="3882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0">
                <a:solidFill>
                  <a:srgbClr val="138DFF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3ABEAC5-8D9D-A247-BCB4-31B479DCD4EC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676123" y="1033398"/>
            <a:ext cx="4121064" cy="3485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E2267AD-9BCE-A442-A8B7-AEA6C8E42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90918E"/>
                </a:solidFill>
              </a:defRPr>
            </a:lvl1pPr>
          </a:lstStyle>
          <a:p>
            <a:fld id="{F7E1A54F-6344-A247-9B9D-D6F9EAD9F47C}" type="slidenum">
              <a:rPr lang="en-US" smtClean="0"/>
              <a:pPr/>
              <a:t>‹#›</a:t>
            </a:fld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380638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1B44D7-D027-7249-A9CB-3E8A752CFD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472" y="1545862"/>
            <a:ext cx="8437959" cy="511538"/>
          </a:xfrm>
          <a:prstGeom prst="rect">
            <a:avLst/>
          </a:prstGeom>
        </p:spPr>
        <p:txBody>
          <a:bodyPr/>
          <a:lstStyle>
            <a:lvl1pPr algn="ctr">
              <a:buNone/>
              <a:defRPr sz="3600">
                <a:solidFill>
                  <a:srgbClr val="138DFF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ECF4CAF-422B-7245-995D-5930A77C71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6472" y="2238358"/>
            <a:ext cx="8437959" cy="1369139"/>
          </a:xfrm>
          <a:prstGeom prst="rect">
            <a:avLst/>
          </a:prstGeom>
        </p:spPr>
        <p:txBody>
          <a:bodyPr/>
          <a:lstStyle>
            <a:lvl1pPr algn="ctr">
              <a:buNone/>
              <a:defRPr sz="2100">
                <a:solidFill>
                  <a:srgbClr val="002855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B78A3-4990-074F-88A7-164E4155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90918E"/>
                </a:solidFill>
              </a:defRPr>
            </a:lvl1pPr>
          </a:lstStyle>
          <a:p>
            <a:fld id="{F7E1A54F-6344-A247-9B9D-D6F9EAD9F47C}" type="slidenum">
              <a:rPr lang="en-US" smtClean="0"/>
              <a:pPr/>
              <a:t>‹#›</a:t>
            </a:fld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480681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338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">
                  <p:embed/>
                </p:oleObj>
              </mc:Choice>
              <mc:Fallback>
                <p:oleObj name="think-cell Slide" r:id="rId5" imgW="0" imgH="0" progId="">
                  <p:embed/>
                  <p:pic>
                    <p:nvPicPr>
                      <p:cNvPr id="7" name="Object 6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1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512063" y="1484671"/>
            <a:ext cx="5692091" cy="235524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>
                  <a:solidFill>
                    <a:schemeClr val="accent2"/>
                  </a:solidFill>
                </a:uFill>
                <a:latin typeface="Franklin Gothic Medium" panose="020B0603020102020204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512064" y="3955235"/>
            <a:ext cx="5692090" cy="4331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>
              <a:buNone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62800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D9959-4F8F-4C45-9A60-E2C811994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F25F49-C676-4C6F-A9AC-8A7D1FB2A2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43125-C3B1-4EAF-A8D8-3DD581800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4717-9177-45D0-9A10-8FB2C7FEFCC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D57CA-D860-478F-B9F3-B6DD7A40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3011A-4A5B-41BC-93A7-CA636E9B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3A526-630B-4C8C-BF4E-72327B15C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47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19611-92E3-4D67-889B-D3C6BC2F3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C5890-1E67-46E7-BF23-3FB3FFCBA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F1603-B731-472B-A2C3-A3E8D4176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4717-9177-45D0-9A10-8FB2C7FEFCC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77FB6-AE5E-4B14-B654-49281B78B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5BADE-AB04-43D1-B057-FB14C4FDC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3A526-630B-4C8C-BF4E-72327B15C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01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7CCD8-D029-4BFE-9177-BA23F1FDA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F34EF-70E6-48C3-9B31-B493D4860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24FA-C665-4AF2-9AC2-FBF9783CD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4717-9177-45D0-9A10-8FB2C7FEFCC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C3EEC-3D68-454E-A88F-F5D56BE03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614DF-854A-4846-83C5-BE08622FD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3A526-630B-4C8C-BF4E-72327B15C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47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EA44E-15C4-4C13-95D3-7FF04DF5D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61F52-E149-483D-8F46-34A1835375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92C92-FDE4-45E2-988B-37B2C7B8B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EBDDF-7E77-4111-AC0D-A15DD9F3B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4717-9177-45D0-9A10-8FB2C7FEFCC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736C4-A449-4F5D-833A-70209B248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199AA-5174-4F1E-B44D-2CA75A8D9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3A526-630B-4C8C-BF4E-72327B15C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36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33C7B-0BE7-462D-AB08-F62B203A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8E351-2FA1-4A90-B983-D19435CCF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3C29FE-44A9-4243-967E-BAA432125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7BE232-4961-40EE-87EF-B6C2A33E8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E110E3-963B-4EFB-BACA-FF750BA134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6DAE11-C1DD-45CE-8A39-A6EAA7A90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4717-9177-45D0-9A10-8FB2C7FEFCC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41556-9413-4557-A5A6-34B280FE3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970EB6-90A3-4A94-9B68-FABD68FA6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3A526-630B-4C8C-BF4E-72327B15C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1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3678" y="792314"/>
            <a:ext cx="8648700" cy="3886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4AB157E-4714-487A-B123-B9939CE5AEBA}"/>
              </a:ext>
            </a:extLst>
          </p:cNvPr>
          <p:cNvSpPr>
            <a:spLocks noGrp="1"/>
          </p:cNvSpPr>
          <p:nvPr>
            <p:ph type="subTitle" idx="10" hasCustomPrompt="1"/>
            <p:custDataLst>
              <p:tags r:id="rId1"/>
            </p:custDataLst>
          </p:nvPr>
        </p:nvSpPr>
        <p:spPr>
          <a:xfrm>
            <a:off x="253678" y="201168"/>
            <a:ext cx="8357616" cy="40233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Autofit/>
          </a:bodyPr>
          <a:lstStyle>
            <a:lvl1pPr marL="0" indent="0" algn="l">
              <a:buNone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b="0">
                <a:solidFill>
                  <a:schemeClr val="accent1"/>
                </a:solidFill>
                <a:latin typeface="Franklin Gothic Demi" panose="020B0703020102020204" pitchFamily="34" charset="0"/>
                <a:cs typeface="Helvetica" panose="020B0604020202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7073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7FFBD-0DE4-48E9-A7A3-EE652850C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6B11E4-31CC-47DA-A73D-6F1EC86A1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4717-9177-45D0-9A10-8FB2C7FEFCC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0B8DF-CB01-47EF-A71D-15D29D3FF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D1933E-F1AF-4A45-A832-1666D3EBC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3A526-630B-4C8C-BF4E-72327B15C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61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481B8A-0759-4FBC-B03E-B49279770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4717-9177-45D0-9A10-8FB2C7FEFCC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D7A42-D34E-4D52-A93E-ED77F9116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5CF38-A78B-484C-9941-637E61645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3A526-630B-4C8C-BF4E-72327B15C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51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05EED-925C-420A-8F33-F98AC71B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ED9AB-43B8-4C15-89B0-36340F66B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8D467-E7A6-4597-9179-D7884D715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72515-3A1E-4AFE-B36A-10BDB60DC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4717-9177-45D0-9A10-8FB2C7FEFCC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EA5DF-5BD2-44AC-85C9-6323F8BF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7FF2E2-D09A-4569-9D64-F05D0DA33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3A526-630B-4C8C-BF4E-72327B15C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7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00BCE-7149-4A2C-8621-309E69C0E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9DA83C-642F-465C-B235-5F86BCC0A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C3827-FF36-45BC-AA27-2A313F4D7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875FF-18EA-4BC1-BF88-BFF4DFA0B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4717-9177-45D0-9A10-8FB2C7FEFCC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C25B7-F906-487D-9342-6AE326016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20377-3913-4152-93F7-DBDE1E10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3A526-630B-4C8C-BF4E-72327B15C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83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55F7B-C40D-414A-98B2-1EB3A53AA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9F80F0-35AE-48BB-B24C-8CA8DC59B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9B3EA-3186-4525-863A-FB0CCB92C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4717-9177-45D0-9A10-8FB2C7FEFCC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A9EB2-660C-499A-B39C-B886C123B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C9617-CB96-46B7-9722-53E49C12A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3A526-630B-4C8C-BF4E-72327B15C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6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B870B3-FC46-4975-B603-7283275E0C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79B177-C64A-4C88-A774-6447197F2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47F2D-C21C-4AA2-A976-4F518E0DC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4717-9177-45D0-9A10-8FB2C7FEFCC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66A56-C182-4065-A7C1-B028FF5D9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6F4AB-F1F3-434A-BE22-A81ADDD9A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3A526-630B-4C8C-BF4E-72327B15C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7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0" imgH="0" progId="">
                  <p:embed/>
                </p:oleObj>
              </mc:Choice>
              <mc:Fallback>
                <p:oleObj name="think-cell Slide" r:id="rId3" imgW="0" imgH="0" progId="">
                  <p:embed/>
                  <p:pic>
                    <p:nvPicPr>
                      <p:cNvPr id="7" name="Object 6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1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4259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0" imgH="0" progId="">
                  <p:embed/>
                </p:oleObj>
              </mc:Choice>
              <mc:Fallback>
                <p:oleObj name="think-cell Slide" r:id="rId3" imgW="0" imgH="0" progId="">
                  <p:embed/>
                  <p:pic>
                    <p:nvPicPr>
                      <p:cNvPr id="7" name="Object 6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1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9695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F91B888-8584-4948-A2EF-1F30C9CD7A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024" y="759733"/>
            <a:ext cx="8437959" cy="534938"/>
          </a:xfrm>
          <a:prstGeom prst="rect">
            <a:avLst/>
          </a:prstGeom>
        </p:spPr>
        <p:txBody>
          <a:bodyPr/>
          <a:lstStyle>
            <a:lvl1pPr algn="l">
              <a:buNone/>
              <a:defRPr sz="3600">
                <a:solidFill>
                  <a:srgbClr val="002855"/>
                </a:solidFill>
                <a:latin typeface="+mj-lt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9B0FC55-73EF-BC4F-9385-B4A541F909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024" y="1491030"/>
            <a:ext cx="8437959" cy="794971"/>
          </a:xfrm>
          <a:prstGeom prst="rect">
            <a:avLst/>
          </a:prstGeom>
        </p:spPr>
        <p:txBody>
          <a:bodyPr/>
          <a:lstStyle>
            <a:lvl1pPr algn="l">
              <a:buNone/>
              <a:defRPr sz="2100">
                <a:solidFill>
                  <a:srgbClr val="002855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4F6ADA26-85E4-A642-B771-7C136533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024" y="2857501"/>
            <a:ext cx="2057400" cy="273844"/>
          </a:xfrm>
          <a:prstGeom prst="rect">
            <a:avLst/>
          </a:prstGeom>
        </p:spPr>
        <p:txBody>
          <a:bodyPr/>
          <a:lstStyle>
            <a:lvl1pPr algn="l">
              <a:defRPr sz="1350">
                <a:solidFill>
                  <a:srgbClr val="90918E"/>
                </a:solidFill>
              </a:defRPr>
            </a:lvl1pPr>
          </a:lstStyle>
          <a:p>
            <a:fld id="{75F13AA8-1FCC-4A4C-8BD0-6410DD7C6412}" type="datetime4">
              <a:rPr lang="en-US" smtClean="0"/>
              <a:pPr/>
              <a:t>May 9,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AED45-B26E-6A4D-BECD-A76739491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15" y="273844"/>
            <a:ext cx="7196986" cy="543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85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0F25E-2455-4B4A-A1B5-671BB5501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814" y="1024003"/>
            <a:ext cx="8437063" cy="3494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1A2F1-09FD-5941-B068-428ACE106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90918E"/>
                </a:solidFill>
              </a:defRPr>
            </a:lvl1pPr>
          </a:lstStyle>
          <a:p>
            <a:fld id="{F7E1A54F-6344-A247-9B9D-D6F9EAD9F47C}" type="slidenum">
              <a:rPr lang="en-US" smtClean="0"/>
              <a:pPr/>
              <a:t>‹#›</a:t>
            </a:fld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235649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wSubhea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AED45-B26E-6A4D-BECD-A76739491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15" y="273844"/>
            <a:ext cx="7196986" cy="543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85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44DA29-67F9-024C-A525-F9B499927E3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6813" y="1503123"/>
            <a:ext cx="8450372" cy="30156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C24AB12-DF72-DC4A-9FE7-C947FC87E6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813" y="1033397"/>
            <a:ext cx="8450372" cy="3882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solidFill>
                  <a:srgbClr val="138DFF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CFC96F2-DC9F-2142-8642-216DC9B8D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90918E"/>
                </a:solidFill>
              </a:defRPr>
            </a:lvl1pPr>
          </a:lstStyle>
          <a:p>
            <a:fld id="{F7E1A54F-6344-A247-9B9D-D6F9EAD9F47C}" type="slidenum">
              <a:rPr lang="en-US" smtClean="0"/>
              <a:pPr/>
              <a:t>‹#›</a:t>
            </a:fld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75546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AED45-B26E-6A4D-BECD-A76739491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15" y="273844"/>
            <a:ext cx="7196986" cy="543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85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44DA29-67F9-024C-A525-F9B499927E3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6813" y="1033397"/>
            <a:ext cx="4115585" cy="34853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8CD3161-C9AC-494C-9396-EAAF98554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1601" y="1033397"/>
            <a:ext cx="4115585" cy="34853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580C15D-ADCC-7D43-AAAA-4D244A5BD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90918E"/>
                </a:solidFill>
              </a:defRPr>
            </a:lvl1pPr>
          </a:lstStyle>
          <a:p>
            <a:fld id="{F7E1A54F-6344-A247-9B9D-D6F9EAD9F47C}" type="slidenum">
              <a:rPr lang="en-US" smtClean="0"/>
              <a:pPr/>
              <a:t>‹#›</a:t>
            </a:fld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0254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Subhea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AED45-B26E-6A4D-BECD-A76739491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15" y="273844"/>
            <a:ext cx="7196986" cy="543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85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44DA29-67F9-024C-A525-F9B499927E3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6813" y="1503123"/>
            <a:ext cx="4115585" cy="301564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8CD3161-C9AC-494C-9396-EAAF98554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1601" y="1503123"/>
            <a:ext cx="4115585" cy="301564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C24AB12-DF72-DC4A-9FE7-C947FC87E6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813" y="1033397"/>
            <a:ext cx="4115585" cy="3882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0">
                <a:solidFill>
                  <a:srgbClr val="138DFF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C80DC6A-A976-D947-B810-DC61FC4DC3C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81601" y="1033397"/>
            <a:ext cx="4115585" cy="3882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0">
                <a:solidFill>
                  <a:srgbClr val="138DFF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9DD914B-CAAE-2A4A-A849-F1D71470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90918E"/>
                </a:solidFill>
              </a:defRPr>
            </a:lvl1pPr>
          </a:lstStyle>
          <a:p>
            <a:fld id="{F7E1A54F-6344-A247-9B9D-D6F9EAD9F47C}" type="slidenum">
              <a:rPr lang="en-US" smtClean="0"/>
              <a:pPr/>
              <a:t>‹#›</a:t>
            </a:fld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251639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theme" Target="../theme/them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/>
            </a:gs>
            <a:gs pos="99000">
              <a:srgbClr val="B11E37">
                <a:lumMod val="6000"/>
                <a:lumOff val="94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10" name="Object 9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1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253678" y="792314"/>
            <a:ext cx="8648700" cy="3886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B5E5C11-6D9D-46B0-BDC2-4469C50B1D2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83211" y="-428316"/>
            <a:ext cx="7074776" cy="63352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E60F7D-9AE8-40A5-95BE-9980109DE640}"/>
              </a:ext>
            </a:extLst>
          </p:cNvPr>
          <p:cNvSpPr/>
          <p:nvPr userDrawn="1"/>
        </p:nvSpPr>
        <p:spPr>
          <a:xfrm>
            <a:off x="0" y="4715184"/>
            <a:ext cx="9144000" cy="438727"/>
          </a:xfrm>
          <a:prstGeom prst="rect">
            <a:avLst/>
          </a:prstGeom>
          <a:solidFill>
            <a:srgbClr val="243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032" y="4715184"/>
            <a:ext cx="4267200" cy="43872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100">
                <a:solidFill>
                  <a:schemeClr val="bg1"/>
                </a:solidFill>
                <a:latin typeface="Franklin Gothic Book" panose="020B0503020102020204" pitchFamily="34" charset="0"/>
              </a:rPr>
              <a:t>97</a:t>
            </a:r>
            <a:r>
              <a:rPr lang="en-US" sz="1100" baseline="30000">
                <a:solidFill>
                  <a:schemeClr val="bg1"/>
                </a:solidFill>
                <a:latin typeface="Franklin Gothic Book" panose="020B0503020102020204" pitchFamily="34" charset="0"/>
              </a:rPr>
              <a:t>th</a:t>
            </a:r>
            <a:r>
              <a:rPr lang="en-US" sz="1100">
                <a:solidFill>
                  <a:schemeClr val="bg1"/>
                </a:solidFill>
                <a:latin typeface="Franklin Gothic Book" panose="020B0503020102020204" pitchFamily="34" charset="0"/>
              </a:rPr>
              <a:t> Annual Transportation Short Course</a:t>
            </a:r>
          </a:p>
        </p:txBody>
      </p:sp>
    </p:spTree>
    <p:extLst>
      <p:ext uri="{BB962C8B-B14F-4D97-AF65-F5344CB8AC3E}">
        <p14:creationId xmlns:p14="http://schemas.microsoft.com/office/powerpoint/2010/main" val="2801414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</p:sldLayoutIdLst>
  <p:hf hdr="0" dt="0"/>
  <p:txStyles>
    <p:titleStyle>
      <a:lvl1pPr marL="0" algn="l" defTabSz="914400" rtl="0" eaLnBrk="1" latinLnBrk="0" hangingPunct="1">
        <a:lnSpc>
          <a:spcPct val="100000"/>
        </a:lnSpc>
        <a:spcBef>
          <a:spcPct val="0"/>
        </a:spcBef>
        <a:buNone/>
        <a:defRPr lang="en-US" sz="2000" b="0" kern="1200" dirty="0" smtClean="0">
          <a:solidFill>
            <a:srgbClr val="0D49CD"/>
          </a:solidFill>
          <a:effectLst/>
          <a:latin typeface="Helvetica" pitchFamily="2" charset="0"/>
          <a:ea typeface="+mn-ea"/>
          <a:cs typeface="Arial" pitchFamily="34" charset="0"/>
        </a:defRPr>
      </a:lvl1pPr>
    </p:titleStyle>
    <p:bodyStyle>
      <a:lvl1pPr marL="230188" indent="-230188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Wingdings" pitchFamily="2" charset="2"/>
        <a:buChar char="§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514350" indent="-230188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Franklin Gothic Book" panose="020B0503020102020204" pitchFamily="34" charset="0"/>
        <a:buChar char="–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742950" indent="-171450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971550" indent="-228600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Franklin Gothic Book" panose="020B0503020102020204" pitchFamily="34" charset="0"/>
        <a:buChar char="–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1143000" indent="-171450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/>
          </p:cNvGraphicFramePr>
          <p:nvPr>
            <p:custDataLst>
              <p:tags r:id="rId3"/>
            </p:custDataLst>
          </p:nvPr>
        </p:nvGraphicFramePr>
        <p:xfrm>
          <a:off x="0" y="0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">
                  <p:embed/>
                </p:oleObj>
              </mc:Choice>
              <mc:Fallback>
                <p:oleObj name="think-cell Slide" r:id="rId5" imgW="0" imgH="0" progId="">
                  <p:embed/>
                  <p:pic>
                    <p:nvPicPr>
                      <p:cNvPr id="10" name="Object 9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1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C809470-7FE2-16CD-AA51-B3CC7FB5D7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7995" y="567340"/>
            <a:ext cx="3881315" cy="162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1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 dt="0"/>
  <p:txStyles>
    <p:titleStyle>
      <a:lvl1pPr marL="0" algn="l" defTabSz="914400" rtl="0" eaLnBrk="1" latinLnBrk="0" hangingPunct="1">
        <a:lnSpc>
          <a:spcPct val="100000"/>
        </a:lnSpc>
        <a:spcBef>
          <a:spcPct val="0"/>
        </a:spcBef>
        <a:buNone/>
        <a:defRPr lang="en-US" sz="2000" b="0" kern="1200" dirty="0" smtClean="0">
          <a:solidFill>
            <a:srgbClr val="0D49CD"/>
          </a:solidFill>
          <a:effectLst/>
          <a:latin typeface="Helvetica" pitchFamily="2" charset="0"/>
          <a:ea typeface="+mn-ea"/>
          <a:cs typeface="Arial" pitchFamily="34" charset="0"/>
        </a:defRPr>
      </a:lvl1pPr>
    </p:titleStyle>
    <p:bodyStyle>
      <a:lvl1pPr marL="230188" indent="-230188" algn="l" defTabSz="914400" rtl="0" eaLnBrk="1" latinLnBrk="0" hangingPunct="1">
        <a:spcBef>
          <a:spcPts val="0"/>
        </a:spcBef>
        <a:spcAft>
          <a:spcPts val="600"/>
        </a:spcAft>
        <a:buClr>
          <a:srgbClr val="205588"/>
        </a:buClr>
        <a:buFont typeface="Wingdings" pitchFamily="2" charset="2"/>
        <a:buChar char="§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230188" algn="l" defTabSz="914400" rtl="0" eaLnBrk="1" latinLnBrk="0" hangingPunct="1">
        <a:spcBef>
          <a:spcPts val="0"/>
        </a:spcBef>
        <a:spcAft>
          <a:spcPts val="600"/>
        </a:spcAft>
        <a:buClr>
          <a:srgbClr val="205588"/>
        </a:buClr>
        <a:buFont typeface="Franklin Gothic Book" panose="020B0503020102020204" pitchFamily="34" charset="0"/>
        <a:buChar char="–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742950" indent="-171450" algn="l" defTabSz="914400" rtl="0" eaLnBrk="1" latinLnBrk="0" hangingPunct="1">
        <a:spcBef>
          <a:spcPts val="0"/>
        </a:spcBef>
        <a:spcAft>
          <a:spcPts val="600"/>
        </a:spcAft>
        <a:buClr>
          <a:srgbClr val="205588"/>
        </a:buClr>
        <a:buFont typeface="Arial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971550" indent="-228600" algn="l" defTabSz="914400" rtl="0" eaLnBrk="1" latinLnBrk="0" hangingPunct="1">
        <a:spcBef>
          <a:spcPts val="0"/>
        </a:spcBef>
        <a:spcAft>
          <a:spcPts val="600"/>
        </a:spcAft>
        <a:buClr>
          <a:srgbClr val="205588"/>
        </a:buClr>
        <a:buFont typeface="Franklin Gothic Book" panose="020B0503020102020204" pitchFamily="34" charset="0"/>
        <a:buChar char="–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143000" indent="-171450" algn="l" defTabSz="914400" rtl="0" eaLnBrk="1" latinLnBrk="0" hangingPunct="1">
        <a:spcBef>
          <a:spcPts val="0"/>
        </a:spcBef>
        <a:spcAft>
          <a:spcPts val="600"/>
        </a:spcAft>
        <a:buClr>
          <a:srgbClr val="205588"/>
        </a:buClr>
        <a:buFont typeface="Arial" pitchFamily="34" charset="0"/>
        <a:buChar char="»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/>
          </p:cNvGraphicFramePr>
          <p:nvPr>
            <p:custDataLst>
              <p:tags r:id="rId3"/>
            </p:custDataLst>
          </p:nvPr>
        </p:nvGraphicFramePr>
        <p:xfrm>
          <a:off x="0" y="0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">
                  <p:embed/>
                </p:oleObj>
              </mc:Choice>
              <mc:Fallback>
                <p:oleObj name="think-cell Slide" r:id="rId5" imgW="0" imgH="0" progId="">
                  <p:embed/>
                  <p:pic>
                    <p:nvPicPr>
                      <p:cNvPr id="10" name="Object 9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1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C809470-7FE2-16CD-AA51-B3CC7FB5D7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7995" y="1418677"/>
            <a:ext cx="4306953" cy="180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50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 dt="0"/>
  <p:txStyles>
    <p:titleStyle>
      <a:lvl1pPr marL="0" algn="l" defTabSz="914400" rtl="0" eaLnBrk="1" latinLnBrk="0" hangingPunct="1">
        <a:lnSpc>
          <a:spcPct val="100000"/>
        </a:lnSpc>
        <a:spcBef>
          <a:spcPct val="0"/>
        </a:spcBef>
        <a:buNone/>
        <a:defRPr lang="en-US" sz="2000" b="0" kern="1200" dirty="0" smtClean="0">
          <a:solidFill>
            <a:srgbClr val="0D49CD"/>
          </a:solidFill>
          <a:effectLst/>
          <a:latin typeface="Helvetica" pitchFamily="2" charset="0"/>
          <a:ea typeface="+mn-ea"/>
          <a:cs typeface="Arial" pitchFamily="34" charset="0"/>
        </a:defRPr>
      </a:lvl1pPr>
    </p:titleStyle>
    <p:bodyStyle>
      <a:lvl1pPr marL="230188" indent="-230188" algn="l" defTabSz="914400" rtl="0" eaLnBrk="1" latinLnBrk="0" hangingPunct="1">
        <a:spcBef>
          <a:spcPts val="0"/>
        </a:spcBef>
        <a:spcAft>
          <a:spcPts val="600"/>
        </a:spcAft>
        <a:buClr>
          <a:srgbClr val="205588"/>
        </a:buClr>
        <a:buFont typeface="Wingdings" pitchFamily="2" charset="2"/>
        <a:buChar char="§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230188" algn="l" defTabSz="914400" rtl="0" eaLnBrk="1" latinLnBrk="0" hangingPunct="1">
        <a:spcBef>
          <a:spcPts val="0"/>
        </a:spcBef>
        <a:spcAft>
          <a:spcPts val="600"/>
        </a:spcAft>
        <a:buClr>
          <a:srgbClr val="205588"/>
        </a:buClr>
        <a:buFont typeface="Franklin Gothic Book" panose="020B0503020102020204" pitchFamily="34" charset="0"/>
        <a:buChar char="–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742950" indent="-171450" algn="l" defTabSz="914400" rtl="0" eaLnBrk="1" latinLnBrk="0" hangingPunct="1">
        <a:spcBef>
          <a:spcPts val="0"/>
        </a:spcBef>
        <a:spcAft>
          <a:spcPts val="600"/>
        </a:spcAft>
        <a:buClr>
          <a:srgbClr val="205588"/>
        </a:buClr>
        <a:buFont typeface="Arial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971550" indent="-228600" algn="l" defTabSz="914400" rtl="0" eaLnBrk="1" latinLnBrk="0" hangingPunct="1">
        <a:spcBef>
          <a:spcPts val="0"/>
        </a:spcBef>
        <a:spcAft>
          <a:spcPts val="600"/>
        </a:spcAft>
        <a:buClr>
          <a:srgbClr val="205588"/>
        </a:buClr>
        <a:buFont typeface="Franklin Gothic Book" panose="020B0503020102020204" pitchFamily="34" charset="0"/>
        <a:buChar char="–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143000" indent="-171450" algn="l" defTabSz="914400" rtl="0" eaLnBrk="1" latinLnBrk="0" hangingPunct="1">
        <a:spcBef>
          <a:spcPts val="0"/>
        </a:spcBef>
        <a:spcAft>
          <a:spcPts val="600"/>
        </a:spcAft>
        <a:buClr>
          <a:srgbClr val="205588"/>
        </a:buClr>
        <a:buFont typeface="Arial" pitchFamily="34" charset="0"/>
        <a:buChar char="»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57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EDDCF-8025-4E9E-83BA-97FCBC5F0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8D9CB-79AB-4D61-9497-0CC9FB6C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DAFA0-CB9A-47B9-914E-75645E1064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F4717-9177-45D0-9A10-8FB2C7FEFCC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152AC-7F9A-4CE2-B15B-D861FA7E7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7887A-73E8-4479-8CD6-1BA18926E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3A526-630B-4C8C-BF4E-72327B15C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6.png"/><Relationship Id="rId7" Type="http://schemas.openxmlformats.org/officeDocument/2006/relationships/image" Target="../media/image6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76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5.png"/><Relationship Id="rId5" Type="http://schemas.openxmlformats.org/officeDocument/2006/relationships/image" Target="../media/image78.pn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0D1D739-EDC4-4BE6-A073-9B157E1F9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CDD35A4-E546-4AF3-A8B9-AC24C5C9F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6858000"/>
              <a:gd name="connsiteX1" fmla="*/ 3852070 w 12192000"/>
              <a:gd name="connsiteY1" fmla="*/ 0 h 6858000"/>
              <a:gd name="connsiteX2" fmla="*/ 3878367 w 12192000"/>
              <a:gd name="connsiteY2" fmla="*/ 23504 h 6858000"/>
              <a:gd name="connsiteX3" fmla="*/ 3885324 w 12192000"/>
              <a:gd name="connsiteY3" fmla="*/ 84795 h 6858000"/>
              <a:gd name="connsiteX4" fmla="*/ 3820400 w 12192000"/>
              <a:gd name="connsiteY4" fmla="*/ 131127 h 6858000"/>
              <a:gd name="connsiteX5" fmla="*/ 3631811 w 12192000"/>
              <a:gd name="connsiteY5" fmla="*/ 219929 h 6858000"/>
              <a:gd name="connsiteX6" fmla="*/ 4327428 w 12192000"/>
              <a:gd name="connsiteY6" fmla="*/ 351201 h 6858000"/>
              <a:gd name="connsiteX7" fmla="*/ 4080099 w 12192000"/>
              <a:gd name="connsiteY7" fmla="*/ 432279 h 6858000"/>
              <a:gd name="connsiteX8" fmla="*/ 3823492 w 12192000"/>
              <a:gd name="connsiteY8" fmla="*/ 490194 h 6858000"/>
              <a:gd name="connsiteX9" fmla="*/ 3545246 w 12192000"/>
              <a:gd name="connsiteY9" fmla="*/ 532664 h 6858000"/>
              <a:gd name="connsiteX10" fmla="*/ 3291732 w 12192000"/>
              <a:gd name="connsiteY10" fmla="*/ 617605 h 6858000"/>
              <a:gd name="connsiteX11" fmla="*/ 3953340 w 12192000"/>
              <a:gd name="connsiteY11" fmla="*/ 652353 h 6858000"/>
              <a:gd name="connsiteX12" fmla="*/ 3610170 w 12192000"/>
              <a:gd name="connsiteY12" fmla="*/ 729572 h 6858000"/>
              <a:gd name="connsiteX13" fmla="*/ 3328832 w 12192000"/>
              <a:gd name="connsiteY13" fmla="*/ 829957 h 6858000"/>
              <a:gd name="connsiteX14" fmla="*/ 3130966 w 12192000"/>
              <a:gd name="connsiteY14" fmla="*/ 876288 h 6858000"/>
              <a:gd name="connsiteX15" fmla="*/ 2920736 w 12192000"/>
              <a:gd name="connsiteY15" fmla="*/ 887872 h 6858000"/>
              <a:gd name="connsiteX16" fmla="*/ 2871269 w 12192000"/>
              <a:gd name="connsiteY16" fmla="*/ 961228 h 6858000"/>
              <a:gd name="connsiteX17" fmla="*/ 2936195 w 12192000"/>
              <a:gd name="connsiteY17" fmla="*/ 1038448 h 6858000"/>
              <a:gd name="connsiteX18" fmla="*/ 3035126 w 12192000"/>
              <a:gd name="connsiteY18" fmla="*/ 1046168 h 6858000"/>
              <a:gd name="connsiteX19" fmla="*/ 3625627 w 12192000"/>
              <a:gd name="connsiteY19" fmla="*/ 1065474 h 6858000"/>
              <a:gd name="connsiteX20" fmla="*/ 1733551 w 12192000"/>
              <a:gd name="connsiteY20" fmla="*/ 1235355 h 6858000"/>
              <a:gd name="connsiteX21" fmla="*/ 1990156 w 12192000"/>
              <a:gd name="connsiteY21" fmla="*/ 1339602 h 6858000"/>
              <a:gd name="connsiteX22" fmla="*/ 2076722 w 12192000"/>
              <a:gd name="connsiteY22" fmla="*/ 1625311 h 6858000"/>
              <a:gd name="connsiteX23" fmla="*/ 2392067 w 12192000"/>
              <a:gd name="connsiteY23" fmla="*/ 1787470 h 6858000"/>
              <a:gd name="connsiteX24" fmla="*/ 2596115 w 12192000"/>
              <a:gd name="connsiteY24" fmla="*/ 1845385 h 6858000"/>
              <a:gd name="connsiteX25" fmla="*/ 3062950 w 12192000"/>
              <a:gd name="connsiteY25" fmla="*/ 1930326 h 6858000"/>
              <a:gd name="connsiteX26" fmla="*/ 3130966 w 12192000"/>
              <a:gd name="connsiteY26" fmla="*/ 2069319 h 6858000"/>
              <a:gd name="connsiteX27" fmla="*/ 3189708 w 12192000"/>
              <a:gd name="connsiteY27" fmla="*/ 2223754 h 6858000"/>
              <a:gd name="connsiteX28" fmla="*/ 3313373 w 12192000"/>
              <a:gd name="connsiteY28" fmla="*/ 2324141 h 6858000"/>
              <a:gd name="connsiteX29" fmla="*/ 2351877 w 12192000"/>
              <a:gd name="connsiteY29" fmla="*/ 2308697 h 6858000"/>
              <a:gd name="connsiteX30" fmla="*/ 3437038 w 12192000"/>
              <a:gd name="connsiteY30" fmla="*/ 2633017 h 6858000"/>
              <a:gd name="connsiteX31" fmla="*/ 3341198 w 12192000"/>
              <a:gd name="connsiteY31" fmla="*/ 2760427 h 6858000"/>
              <a:gd name="connsiteX32" fmla="*/ 3934791 w 12192000"/>
              <a:gd name="connsiteY32" fmla="*/ 2934169 h 6858000"/>
              <a:gd name="connsiteX33" fmla="*/ 3616352 w 12192000"/>
              <a:gd name="connsiteY33" fmla="*/ 2953473 h 6858000"/>
              <a:gd name="connsiteX34" fmla="*/ 5468240 w 12192000"/>
              <a:gd name="connsiteY34" fmla="*/ 3679329 h 6858000"/>
              <a:gd name="connsiteX35" fmla="*/ 8111582 w 12192000"/>
              <a:gd name="connsiteY35" fmla="*/ 4204418 h 6858000"/>
              <a:gd name="connsiteX36" fmla="*/ 9144186 w 12192000"/>
              <a:gd name="connsiteY36" fmla="*/ 4304802 h 6858000"/>
              <a:gd name="connsiteX37" fmla="*/ 10319004 w 12192000"/>
              <a:gd name="connsiteY37" fmla="*/ 4273915 h 6858000"/>
              <a:gd name="connsiteX38" fmla="*/ 12053408 w 12192000"/>
              <a:gd name="connsiteY38" fmla="*/ 3907125 h 6858000"/>
              <a:gd name="connsiteX39" fmla="*/ 12192000 w 12192000"/>
              <a:gd name="connsiteY39" fmla="*/ 3841157 h 6858000"/>
              <a:gd name="connsiteX40" fmla="*/ 12192000 w 12192000"/>
              <a:gd name="connsiteY40" fmla="*/ 6858000 h 6858000"/>
              <a:gd name="connsiteX41" fmla="*/ 0 w 12192000"/>
              <a:gd name="connsiteY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3852070" y="0"/>
                </a:lnTo>
                <a:lnTo>
                  <a:pt x="3878367" y="23504"/>
                </a:lnTo>
                <a:cubicBezTo>
                  <a:pt x="3887642" y="39430"/>
                  <a:pt x="3891507" y="59700"/>
                  <a:pt x="3885324" y="84795"/>
                </a:cubicBezTo>
                <a:cubicBezTo>
                  <a:pt x="3876049" y="123406"/>
                  <a:pt x="3845133" y="123406"/>
                  <a:pt x="3820400" y="131127"/>
                </a:cubicBezTo>
                <a:cubicBezTo>
                  <a:pt x="3764751" y="154292"/>
                  <a:pt x="3696735" y="138849"/>
                  <a:pt x="3631811" y="219929"/>
                </a:cubicBezTo>
                <a:cubicBezTo>
                  <a:pt x="3879141" y="262399"/>
                  <a:pt x="4117198" y="181318"/>
                  <a:pt x="4327428" y="351201"/>
                </a:cubicBezTo>
                <a:cubicBezTo>
                  <a:pt x="4250138" y="436142"/>
                  <a:pt x="4163572" y="416836"/>
                  <a:pt x="4080099" y="432279"/>
                </a:cubicBezTo>
                <a:cubicBezTo>
                  <a:pt x="3993533" y="447725"/>
                  <a:pt x="3910058" y="474751"/>
                  <a:pt x="3823492" y="490194"/>
                </a:cubicBezTo>
                <a:cubicBezTo>
                  <a:pt x="3730743" y="509498"/>
                  <a:pt x="3637993" y="513360"/>
                  <a:pt x="3545246" y="532664"/>
                </a:cubicBezTo>
                <a:cubicBezTo>
                  <a:pt x="3467954" y="548109"/>
                  <a:pt x="3384480" y="521081"/>
                  <a:pt x="3291732" y="617605"/>
                </a:cubicBezTo>
                <a:cubicBezTo>
                  <a:pt x="3520513" y="687103"/>
                  <a:pt x="3727651" y="582857"/>
                  <a:pt x="3953340" y="652353"/>
                </a:cubicBezTo>
                <a:cubicBezTo>
                  <a:pt x="3820400" y="714129"/>
                  <a:pt x="3712194" y="694824"/>
                  <a:pt x="3610170" y="729572"/>
                </a:cubicBezTo>
                <a:cubicBezTo>
                  <a:pt x="3517420" y="764322"/>
                  <a:pt x="3406122" y="725712"/>
                  <a:pt x="3328832" y="829957"/>
                </a:cubicBezTo>
                <a:cubicBezTo>
                  <a:pt x="3270090" y="911035"/>
                  <a:pt x="3208258" y="922618"/>
                  <a:pt x="3130966" y="876288"/>
                </a:cubicBezTo>
                <a:cubicBezTo>
                  <a:pt x="3062950" y="833818"/>
                  <a:pt x="2988752" y="845400"/>
                  <a:pt x="2920736" y="887872"/>
                </a:cubicBezTo>
                <a:cubicBezTo>
                  <a:pt x="2896004" y="903315"/>
                  <a:pt x="2871269" y="922618"/>
                  <a:pt x="2871269" y="961228"/>
                </a:cubicBezTo>
                <a:cubicBezTo>
                  <a:pt x="2871269" y="1015283"/>
                  <a:pt x="2902186" y="1030726"/>
                  <a:pt x="2936195" y="1038448"/>
                </a:cubicBezTo>
                <a:cubicBezTo>
                  <a:pt x="2967111" y="1046168"/>
                  <a:pt x="3004210" y="1053891"/>
                  <a:pt x="3035126" y="1046168"/>
                </a:cubicBezTo>
                <a:cubicBezTo>
                  <a:pt x="3232990" y="1003700"/>
                  <a:pt x="3427764" y="1073194"/>
                  <a:pt x="3625627" y="1065474"/>
                </a:cubicBezTo>
                <a:cubicBezTo>
                  <a:pt x="3004210" y="1231494"/>
                  <a:pt x="2376610" y="1177441"/>
                  <a:pt x="1733551" y="1235355"/>
                </a:cubicBezTo>
                <a:cubicBezTo>
                  <a:pt x="1817025" y="1351183"/>
                  <a:pt x="1925232" y="1254661"/>
                  <a:pt x="1990156" y="1339602"/>
                </a:cubicBezTo>
                <a:cubicBezTo>
                  <a:pt x="1928323" y="1517205"/>
                  <a:pt x="1953057" y="1613728"/>
                  <a:pt x="2076722" y="1625311"/>
                </a:cubicBezTo>
                <a:cubicBezTo>
                  <a:pt x="2197295" y="1636894"/>
                  <a:pt x="2327143" y="1575118"/>
                  <a:pt x="2392067" y="1787470"/>
                </a:cubicBezTo>
                <a:cubicBezTo>
                  <a:pt x="2410617" y="1853106"/>
                  <a:pt x="2525008" y="1833802"/>
                  <a:pt x="2596115" y="1845385"/>
                </a:cubicBezTo>
                <a:cubicBezTo>
                  <a:pt x="2750696" y="1872411"/>
                  <a:pt x="2914554" y="1845385"/>
                  <a:pt x="3062950" y="1930326"/>
                </a:cubicBezTo>
                <a:cubicBezTo>
                  <a:pt x="3121692" y="1961213"/>
                  <a:pt x="3161883" y="1984378"/>
                  <a:pt x="3130966" y="2069319"/>
                </a:cubicBezTo>
                <a:cubicBezTo>
                  <a:pt x="3100050" y="2158121"/>
                  <a:pt x="3140242" y="2189008"/>
                  <a:pt x="3189708" y="2223754"/>
                </a:cubicBezTo>
                <a:cubicBezTo>
                  <a:pt x="3226808" y="2250784"/>
                  <a:pt x="3282457" y="2243060"/>
                  <a:pt x="3313373" y="2324141"/>
                </a:cubicBezTo>
                <a:cubicBezTo>
                  <a:pt x="2988752" y="2312558"/>
                  <a:pt x="2673405" y="2246923"/>
                  <a:pt x="2351877" y="2308697"/>
                </a:cubicBezTo>
                <a:cubicBezTo>
                  <a:pt x="2704323" y="2463134"/>
                  <a:pt x="3090776" y="2455412"/>
                  <a:pt x="3437038" y="2633017"/>
                </a:cubicBezTo>
                <a:cubicBezTo>
                  <a:pt x="3424671" y="2694791"/>
                  <a:pt x="3344289" y="2667764"/>
                  <a:pt x="3341198" y="2760427"/>
                </a:cubicBezTo>
                <a:cubicBezTo>
                  <a:pt x="3523603" y="2856951"/>
                  <a:pt x="3743110" y="2791314"/>
                  <a:pt x="3934791" y="2934169"/>
                </a:cubicBezTo>
                <a:cubicBezTo>
                  <a:pt x="3823492" y="2999805"/>
                  <a:pt x="3721469" y="2891699"/>
                  <a:pt x="3616352" y="2953473"/>
                </a:cubicBezTo>
                <a:cubicBezTo>
                  <a:pt x="3650361" y="3046136"/>
                  <a:pt x="5189993" y="3617555"/>
                  <a:pt x="5468240" y="3679329"/>
                </a:cubicBezTo>
                <a:cubicBezTo>
                  <a:pt x="6034007" y="3806740"/>
                  <a:pt x="7663296" y="4131059"/>
                  <a:pt x="8111582" y="4204418"/>
                </a:cubicBezTo>
                <a:cubicBezTo>
                  <a:pt x="8457844" y="4258470"/>
                  <a:pt x="8801016" y="4300942"/>
                  <a:pt x="9144186" y="4304802"/>
                </a:cubicBezTo>
                <a:cubicBezTo>
                  <a:pt x="9536822" y="4308663"/>
                  <a:pt x="9926368" y="4289359"/>
                  <a:pt x="10319004" y="4273915"/>
                </a:cubicBezTo>
                <a:cubicBezTo>
                  <a:pt x="10906415" y="4250750"/>
                  <a:pt x="11484549" y="4158087"/>
                  <a:pt x="12053408" y="3907125"/>
                </a:cubicBezTo>
                <a:lnTo>
                  <a:pt x="12192000" y="3841157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9BFB7A-832D-428E-A624-6699D376C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49" y="2097157"/>
            <a:ext cx="6030568" cy="1891191"/>
          </a:xfrm>
        </p:spPr>
        <p:txBody>
          <a:bodyPr>
            <a:normAutofit/>
          </a:bodyPr>
          <a:lstStyle/>
          <a:p>
            <a:r>
              <a:rPr lang="en-US" sz="4000" dirty="0"/>
              <a:t>Using Contractual BIM in your Structures Workflow, Design to Construction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2CEFDF7-E9EA-44E9-A6AD-BBCF51F62D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49" y="4038658"/>
            <a:ext cx="5486400" cy="581621"/>
          </a:xfrm>
        </p:spPr>
        <p:txBody>
          <a:bodyPr>
            <a:normAutofit/>
          </a:bodyPr>
          <a:lstStyle/>
          <a:p>
            <a:r>
              <a:rPr lang="en-US" sz="1700"/>
              <a:t>Daniel Jensen, P.E. </a:t>
            </a:r>
          </a:p>
          <a:p>
            <a:r>
              <a:rPr lang="en-US" sz="1700"/>
              <a:t>Michael Baker International</a:t>
            </a:r>
          </a:p>
        </p:txBody>
      </p:sp>
      <p:pic>
        <p:nvPicPr>
          <p:cNvPr id="3" name="Picture 2" descr="A blue and white sign with black text&#10;&#10;Description automatically generated">
            <a:extLst>
              <a:ext uri="{FF2B5EF4-FFF2-40B4-BE49-F238E27FC236}">
                <a16:creationId xmlns:a16="http://schemas.microsoft.com/office/drawing/2014/main" id="{491B666C-6446-E584-7A99-7775FD9E2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930" y="630758"/>
            <a:ext cx="3698288" cy="1312892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292F5036-E01F-B6E5-E37A-BADCE444C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704" y="556828"/>
            <a:ext cx="2053772" cy="154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60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8BAB0-24BC-4140-845B-475549926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6DE89-5FAC-314B-BDD6-A329714D935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6814" y="1503123"/>
            <a:ext cx="3965694" cy="3015641"/>
          </a:xfrm>
        </p:spPr>
        <p:txBody>
          <a:bodyPr/>
          <a:lstStyle/>
          <a:p>
            <a:r>
              <a:rPr lang="en-US"/>
              <a:t>Levels and </a:t>
            </a:r>
            <a:r>
              <a:rPr lang="en-US" err="1"/>
              <a:t>Linestyles</a:t>
            </a:r>
            <a:r>
              <a:rPr lang="en-US"/>
              <a:t> can all be defined at the beginning of a project.</a:t>
            </a:r>
          </a:p>
          <a:p>
            <a:r>
              <a:rPr lang="en-US"/>
              <a:t>Workspace delivered through PW or locally.</a:t>
            </a:r>
          </a:p>
          <a:p>
            <a:endParaRPr lang="en-US" sz="13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D3CF2-C825-7743-9C76-88F570387E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Linestyles</a:t>
            </a:r>
            <a:r>
              <a:rPr lang="en-US"/>
              <a:t>, Levels, Workspace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0A38D1-6ECA-9D4D-823E-35DD84A0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7E1A54F-6344-A247-9B9D-D6F9EAD9F47C}" type="slidenum">
              <a:rPr lang="en-US">
                <a:latin typeface="Calibri" panose="020F0502020204030204"/>
              </a:rPr>
              <a:pPr defTabSz="685800"/>
              <a:t>10</a:t>
            </a:fld>
            <a:endParaRPr lang="en-US"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B74A9A-CFFE-4BE4-81FE-994E2CA85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74" y="2969598"/>
            <a:ext cx="2250145" cy="1549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CD1D7-4350-4A9A-872A-8D999459D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824" y="1036155"/>
            <a:ext cx="2140906" cy="2400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61149A-628E-75A4-F6D5-13BA4B12D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508" y="817323"/>
            <a:ext cx="2495305" cy="213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57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3919F-1D95-41FD-AD77-755FCFBA5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Working with Multiple Users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ECFE0-C4D6-4A49-BD0A-7C5DD0BB156E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/>
              <a:t>Only one designer can be used per bridge.</a:t>
            </a:r>
          </a:p>
          <a:p>
            <a:r>
              <a:rPr lang="en-US"/>
              <a:t>Multiple files for details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376C1-3078-4367-8465-DD192DB99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Utilizing various designers for multiple tasks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6A1E69-9C41-4C7A-9548-ACEFB5C06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7E1A54F-6344-A247-9B9D-D6F9EAD9F47C}" type="slidenum">
              <a:rPr lang="en-US">
                <a:latin typeface="Calibri" panose="020F0502020204030204"/>
              </a:rPr>
              <a:pPr defTabSz="685800"/>
              <a:t>11</a:t>
            </a:fld>
            <a:endParaRPr lang="en-US"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3FA727-9A30-4638-906E-DF54F8464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275" y="1547269"/>
            <a:ext cx="2659154" cy="2483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DA86E3-618F-4BC7-9ABC-2A8E64E54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10" y="2467694"/>
            <a:ext cx="2834298" cy="173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37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FE611-DB4E-4EC6-A04A-35D3E661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Starting a project with existing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C4CA5-5233-4294-A4A9-94A3A016D8E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6813" y="1503123"/>
            <a:ext cx="3511955" cy="3015641"/>
          </a:xfrm>
        </p:spPr>
        <p:txBody>
          <a:bodyPr/>
          <a:lstStyle/>
          <a:p>
            <a:r>
              <a:rPr lang="en-US" dirty="0"/>
              <a:t>Referenced as .</a:t>
            </a:r>
            <a:r>
              <a:rPr lang="en-US" dirty="0" err="1"/>
              <a:t>dgn</a:t>
            </a:r>
            <a:r>
              <a:rPr lang="en-US" dirty="0"/>
              <a:t> file</a:t>
            </a:r>
          </a:p>
          <a:p>
            <a:r>
              <a:rPr lang="en-US" dirty="0"/>
              <a:t>Typically vertical and horizontal alignments can be created within program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02430-3674-4B3C-9A22-412E44BD2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Alignments, Existing Topo, Drainage and Utility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8CD06D-18FF-4989-84E4-5479BF0F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7E1A54F-6344-A247-9B9D-D6F9EAD9F47C}" type="slidenum">
              <a:rPr lang="en-US">
                <a:latin typeface="Calibri" panose="020F0502020204030204"/>
              </a:rPr>
              <a:pPr defTabSz="685800"/>
              <a:t>12</a:t>
            </a:fld>
            <a:endParaRPr lang="en-US"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8A63B7-CD91-47A8-BD2C-43AB71206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68" y="1386542"/>
            <a:ext cx="4837808" cy="2599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56C74A-ECFA-4F8D-87EB-9CB2A41F8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09" y="3013561"/>
            <a:ext cx="4322591" cy="158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17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7AFEE-CDE6-87F7-DCF8-A142D7078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your Base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C479E-D634-1B48-4716-951E54662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A54F-6344-A247-9B9D-D6F9EAD9F47C}" type="slidenum">
              <a:rPr lang="en-US" smtClean="0"/>
              <a:pPr/>
              <a:t>13</a:t>
            </a:fld>
            <a:endParaRPr lang="en-US" sz="105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D9AFDE8-8083-C19A-169C-762EB3C86B5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6075" y="991299"/>
            <a:ext cx="8479873" cy="3014662"/>
          </a:xfrm>
        </p:spPr>
        <p:txBody>
          <a:bodyPr/>
          <a:lstStyle/>
          <a:p>
            <a:r>
              <a:rPr lang="en-US" dirty="0"/>
              <a:t>Build geometry of bridge by 3D solid elements</a:t>
            </a:r>
          </a:p>
          <a:p>
            <a:r>
              <a:rPr lang="en-US" dirty="0"/>
              <a:t>Modify elements to ensure correct geometry as designed</a:t>
            </a:r>
          </a:p>
          <a:p>
            <a:r>
              <a:rPr lang="en-US" dirty="0"/>
              <a:t>Elements have no intelligence other than basic shape and size</a:t>
            </a:r>
          </a:p>
          <a:p>
            <a:r>
              <a:rPr lang="en-US" dirty="0"/>
              <a:t>Some elements can’t/shouldn’t be modeled.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279DFF-0540-2C4A-9609-FCCE2BE8F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052" y="2496906"/>
            <a:ext cx="4502427" cy="22703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BB2F35-8338-CAC6-E83A-D78E6D059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02" y="2571750"/>
            <a:ext cx="3326710" cy="208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79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AFF1C-B1A0-4EE3-98F4-57C99F6E0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Reinforcement and Schedules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540CD-83A3-4B67-90C2-4F2711A45AF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6813" y="1503123"/>
            <a:ext cx="6340527" cy="3015641"/>
          </a:xfrm>
        </p:spPr>
        <p:txBody>
          <a:bodyPr/>
          <a:lstStyle/>
          <a:p>
            <a:r>
              <a:rPr lang="en-US" dirty="0"/>
              <a:t>Use Solids model as guidelines for reinforcement </a:t>
            </a:r>
          </a:p>
          <a:p>
            <a:r>
              <a:rPr lang="en-US" dirty="0"/>
              <a:t>Apply additional detailing such as welds and bolt patterns to detail model.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319843-A2FA-4917-ADF9-7615E1D9C2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Reinforcement detailing within model.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41E139-25EE-4EFF-B51B-913486FCA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7E1A54F-6344-A247-9B9D-D6F9EAD9F47C}" type="slidenum">
              <a:rPr lang="en-US">
                <a:latin typeface="Calibri" panose="020F0502020204030204"/>
              </a:rPr>
              <a:pPr defTabSz="685800"/>
              <a:t>14</a:t>
            </a:fld>
            <a:endParaRPr lang="en-US"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9E48F7-5DFA-40D7-BAC3-C621F88D5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340" y="898824"/>
            <a:ext cx="1547120" cy="1241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93C0F2-6CC8-4013-8764-90C9D2030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457" y="2233404"/>
            <a:ext cx="3343817" cy="21674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A5C653-2552-04A5-469B-D34DEE6D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27" y="2571750"/>
            <a:ext cx="3837417" cy="216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96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1DC8B-E212-4F2D-97A7-FBC5C0D43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Automated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1250E-8883-4A5C-9504-C083BBF899CA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/>
              <a:t>Reports are predefined deck, beam, bearing, and pier reports as well as quantities. </a:t>
            </a:r>
          </a:p>
          <a:p>
            <a:r>
              <a:rPr lang="en-US"/>
              <a:t>Ability to QC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8DC6B-7BF3-483A-9311-562FCD058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Reports need to be created for geometry, quantities, etc.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4FEE1-CB9E-4E78-92C6-F7F2A6DC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7E1A54F-6344-A247-9B9D-D6F9EAD9F47C}" type="slidenum">
              <a:rPr lang="en-US">
                <a:latin typeface="Calibri" panose="020F0502020204030204"/>
              </a:rPr>
              <a:pPr defTabSz="685800"/>
              <a:t>15</a:t>
            </a:fld>
            <a:endParaRPr lang="en-US"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DB2B1-7DD1-429C-02C1-8BBA986EF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34" y="2738361"/>
            <a:ext cx="3405227" cy="1651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BCCA88-A81F-5135-AC4B-8FCCCB9AF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290" y="2159789"/>
            <a:ext cx="3123376" cy="2295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FC2F8C-9ED5-4823-A3FD-FBA2B48DE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004" y="2159789"/>
            <a:ext cx="2164286" cy="57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8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1CA7B-64C3-4F60-8598-256EDAE1B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Attributing of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0BF88-6F0B-46A5-888A-B837EBB9E53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6813" y="1503123"/>
            <a:ext cx="4929522" cy="3015641"/>
          </a:xfrm>
        </p:spPr>
        <p:txBody>
          <a:bodyPr/>
          <a:lstStyle/>
          <a:p>
            <a:r>
              <a:rPr lang="en-US"/>
              <a:t>Apply attributes and attachments to solids and detail model</a:t>
            </a:r>
          </a:p>
          <a:p>
            <a:r>
              <a:rPr lang="en-US"/>
              <a:t>Includes all information that would not be included in the basic geometry of the solids and detailing model. </a:t>
            </a:r>
          </a:p>
          <a:p>
            <a:r>
              <a:rPr lang="en-US"/>
              <a:t>Create and Attach any reports that are created from the solids and detail model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9B713-67E3-4168-BD45-7CADED0B1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Solids are nothing without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617C2A-3819-4155-83DD-68DFE5827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7E1A54F-6344-A247-9B9D-D6F9EAD9F47C}" type="slidenum">
              <a:rPr lang="en-US">
                <a:latin typeface="Calibri" panose="020F0502020204030204"/>
              </a:rPr>
              <a:pPr defTabSz="685800"/>
              <a:t>16</a:t>
            </a:fld>
            <a:endParaRPr lang="en-US"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381601-3DD2-BE0D-93C1-0DA3102375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26" r="-2" b="30842"/>
          <a:stretch/>
        </p:blipFill>
        <p:spPr>
          <a:xfrm>
            <a:off x="4345598" y="3019046"/>
            <a:ext cx="4798402" cy="1621452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pic>
        <p:nvPicPr>
          <p:cNvPr id="9" name="Picture 8" descr="Download Microsoft Excel Logo in SVG Vector or PNG File Format - Logo.wine">
            <a:extLst>
              <a:ext uri="{FF2B5EF4-FFF2-40B4-BE49-F238E27FC236}">
                <a16:creationId xmlns:a16="http://schemas.microsoft.com/office/drawing/2014/main" id="{833059A5-6EB8-7E57-29D6-9B00D43AB9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0" r="17605"/>
          <a:stretch/>
        </p:blipFill>
        <p:spPr bwMode="auto">
          <a:xfrm>
            <a:off x="6748059" y="1287138"/>
            <a:ext cx="900079" cy="95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8">
            <a:extLst>
              <a:ext uri="{FF2B5EF4-FFF2-40B4-BE49-F238E27FC236}">
                <a16:creationId xmlns:a16="http://schemas.microsoft.com/office/drawing/2014/main" id="{2E32F21E-16E5-D30C-7A66-E28CEB8ACA03}"/>
              </a:ext>
            </a:extLst>
          </p:cNvPr>
          <p:cNvSpPr txBox="1"/>
          <p:nvPr/>
        </p:nvSpPr>
        <p:spPr>
          <a:xfrm>
            <a:off x="6611514" y="2144859"/>
            <a:ext cx="1250344" cy="83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Excel</a:t>
            </a:r>
            <a:endParaRPr kumimoji="0" lang="en-US" sz="11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Tables (deck elevations, beam details, etc.</a:t>
            </a:r>
          </a:p>
        </p:txBody>
      </p:sp>
      <p:pic>
        <p:nvPicPr>
          <p:cNvPr id="11" name="Picture 4" descr="pdf-icon - Action Partage Premiers Secours">
            <a:extLst>
              <a:ext uri="{FF2B5EF4-FFF2-40B4-BE49-F238E27FC236}">
                <a16:creationId xmlns:a16="http://schemas.microsoft.com/office/drawing/2014/main" id="{F0B8696A-0E93-806C-0921-8E3FAC571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379" y="817323"/>
            <a:ext cx="735727" cy="7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38">
            <a:extLst>
              <a:ext uri="{FF2B5EF4-FFF2-40B4-BE49-F238E27FC236}">
                <a16:creationId xmlns:a16="http://schemas.microsoft.com/office/drawing/2014/main" id="{33733528-475A-436D-1AC0-2A94CB682AEB}"/>
              </a:ext>
            </a:extLst>
          </p:cNvPr>
          <p:cNvSpPr txBox="1"/>
          <p:nvPr/>
        </p:nvSpPr>
        <p:spPr>
          <a:xfrm>
            <a:off x="7655893" y="1577530"/>
            <a:ext cx="1250344" cy="45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PDF</a:t>
            </a:r>
          </a:p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Reports (SP, etc.)</a:t>
            </a:r>
          </a:p>
        </p:txBody>
      </p:sp>
      <p:pic>
        <p:nvPicPr>
          <p:cNvPr id="13" name="Picture 6" descr="Microstation Logos">
            <a:extLst>
              <a:ext uri="{FF2B5EF4-FFF2-40B4-BE49-F238E27FC236}">
                <a16:creationId xmlns:a16="http://schemas.microsoft.com/office/drawing/2014/main" id="{D54C7985-1535-9817-C2D3-D1BB57BD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967" y="2111539"/>
            <a:ext cx="529286" cy="52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38">
            <a:extLst>
              <a:ext uri="{FF2B5EF4-FFF2-40B4-BE49-F238E27FC236}">
                <a16:creationId xmlns:a16="http://schemas.microsoft.com/office/drawing/2014/main" id="{D77A60E1-7F3B-7FC7-D0D7-6DBE8193E67F}"/>
              </a:ext>
            </a:extLst>
          </p:cNvPr>
          <p:cNvSpPr txBox="1"/>
          <p:nvPr/>
        </p:nvSpPr>
        <p:spPr>
          <a:xfrm>
            <a:off x="7719835" y="2620533"/>
            <a:ext cx="1250344" cy="45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MicroStation</a:t>
            </a:r>
          </a:p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2D details</a:t>
            </a:r>
          </a:p>
        </p:txBody>
      </p:sp>
    </p:spTree>
    <p:extLst>
      <p:ext uri="{BB962C8B-B14F-4D97-AF65-F5344CB8AC3E}">
        <p14:creationId xmlns:p14="http://schemas.microsoft.com/office/powerpoint/2010/main" val="3908562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EE31F-8553-4458-AEB5-35BCD028D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Detail/Sheet Creation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93983-E4E5-43F0-92E2-CCC28A66FCD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6814" y="1503123"/>
            <a:ext cx="3520533" cy="3015641"/>
          </a:xfrm>
        </p:spPr>
        <p:txBody>
          <a:bodyPr/>
          <a:lstStyle/>
          <a:p>
            <a:r>
              <a:rPr lang="en-US"/>
              <a:t>Details from a 3D model can be projected to 2D sheets via plan, section and elevation views.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F54258-AD29-4B4C-BAF1-B0422A3A7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2D details are still needed in addition to 3D models.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B65EE-0E2A-4F41-AC82-7ED589AAD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7E1A54F-6344-A247-9B9D-D6F9EAD9F47C}" type="slidenum">
              <a:rPr lang="en-US">
                <a:latin typeface="Calibri" panose="020F0502020204030204"/>
              </a:rPr>
              <a:pPr defTabSz="685800"/>
              <a:t>17</a:t>
            </a:fld>
            <a:endParaRPr lang="en-US"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34C742-AB48-43EC-9975-306BA3AD5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347" y="1379516"/>
            <a:ext cx="4827293" cy="326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85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C6989-B2A1-4FEC-9189-11118F9B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Review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E8DC2-1674-42A4-9645-65376F4CA0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Internal and External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E5E63C-434C-4E04-8DBC-94CC2061E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7E1A54F-6344-A247-9B9D-D6F9EAD9F47C}" type="slidenum">
              <a:rPr lang="en-US">
                <a:latin typeface="Calibri" panose="020F0502020204030204"/>
              </a:rPr>
              <a:pPr defTabSz="685800"/>
              <a:t>18</a:t>
            </a:fld>
            <a:endParaRPr lang="en-US"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857FAB-DC98-4906-85A1-3ABD3B243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253" y="1180707"/>
            <a:ext cx="3708062" cy="3336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2EF0B2-6B8A-41A9-82EC-199CE221E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237" y="2027379"/>
            <a:ext cx="1079127" cy="2739884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B0A7F50-F11C-4282-B3BA-4EC1162B1EEF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302138" y="1671888"/>
            <a:ext cx="3626222" cy="142444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182990-4A32-409E-AEEB-55333B797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883" y="2848851"/>
            <a:ext cx="2831924" cy="137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07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ACE02-6DA0-402D-AAF1-E2E3E470E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Analysis Interoperability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AE88D-7351-48A4-8661-A97FD9C09D5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6814" y="1503123"/>
            <a:ext cx="3753676" cy="3015641"/>
          </a:xfrm>
        </p:spPr>
        <p:txBody>
          <a:bodyPr/>
          <a:lstStyle/>
          <a:p>
            <a:r>
              <a:rPr lang="en-US"/>
              <a:t>Direct link software</a:t>
            </a:r>
          </a:p>
          <a:p>
            <a:pPr lvl="1"/>
            <a:r>
              <a:rPr lang="en-US"/>
              <a:t>Leap</a:t>
            </a:r>
          </a:p>
          <a:p>
            <a:pPr lvl="1"/>
            <a:r>
              <a:rPr lang="en-US" err="1"/>
              <a:t>RMBridge</a:t>
            </a:r>
            <a:endParaRPr lang="en-US"/>
          </a:p>
          <a:p>
            <a:pPr lvl="1"/>
            <a:r>
              <a:rPr lang="en-US"/>
              <a:t>Integrated spec checks</a:t>
            </a:r>
          </a:p>
          <a:p>
            <a:r>
              <a:rPr lang="en-US"/>
              <a:t>External link</a:t>
            </a:r>
          </a:p>
          <a:p>
            <a:pPr lvl="1"/>
            <a:r>
              <a:rPr lang="en-US"/>
              <a:t>Output to various FEM software</a:t>
            </a:r>
          </a:p>
          <a:p>
            <a:pPr lvl="1"/>
            <a:r>
              <a:rPr lang="en-US"/>
              <a:t>LUSAS, Midas, </a:t>
            </a:r>
            <a:r>
              <a:rPr lang="en-US" err="1"/>
              <a:t>RMbridge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C7B6C8-01CC-4C21-A394-EC99140A1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Internal and external interoperability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A7BFA-3FEA-49B6-B1B2-0D69129C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7E1A54F-6344-A247-9B9D-D6F9EAD9F47C}" type="slidenum">
              <a:rPr lang="en-US">
                <a:latin typeface="Calibri" panose="020F0502020204030204"/>
              </a:rPr>
              <a:pPr defTabSz="685800"/>
              <a:t>19</a:t>
            </a:fld>
            <a:endParaRPr lang="en-US"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EE4F4A-A2C4-46C4-B970-17EA891FF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861" y="1703375"/>
            <a:ext cx="2385714" cy="6714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F0BE5C-DF1C-4152-AEDE-CE2214131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489" y="2571750"/>
            <a:ext cx="3750744" cy="192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41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DB3C4-4A92-8430-9208-F411D31B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A54F-6344-A247-9B9D-D6F9EAD9F47C}" type="slidenum">
              <a:rPr lang="en-US" smtClean="0"/>
              <a:pPr/>
              <a:t>2</a:t>
            </a:fld>
            <a:endParaRPr lang="en-US" sz="105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61B03A8-9617-0AC4-0D22-49A10DEC9E6A}"/>
              </a:ext>
            </a:extLst>
          </p:cNvPr>
          <p:cNvSpPr txBox="1">
            <a:spLocks/>
          </p:cNvSpPr>
          <p:nvPr/>
        </p:nvSpPr>
        <p:spPr>
          <a:xfrm>
            <a:off x="253678" y="201168"/>
            <a:ext cx="8357616" cy="40233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Utah Department of Transportation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AC0E03-C9B7-00F6-CFE1-665894CFF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620" y="792314"/>
            <a:ext cx="4857287" cy="2712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65A8A2-3F7F-6E9F-DE21-90BF20AC9586}"/>
              </a:ext>
            </a:extLst>
          </p:cNvPr>
          <p:cNvPicPr/>
          <p:nvPr/>
        </p:nvPicPr>
        <p:blipFill rotWithShape="1">
          <a:blip r:embed="rId3"/>
          <a:srcRect l="6337" r="26664" b="2"/>
          <a:stretch/>
        </p:blipFill>
        <p:spPr>
          <a:xfrm>
            <a:off x="1430246" y="2062871"/>
            <a:ext cx="2743200" cy="274320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DED62BB-0D4A-FA93-AAD6-C274CA713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678" y="792314"/>
            <a:ext cx="8648700" cy="3886200"/>
          </a:xfrm>
        </p:spPr>
        <p:txBody>
          <a:bodyPr/>
          <a:lstStyle/>
          <a:p>
            <a:pPr lvl="1"/>
            <a:r>
              <a:rPr lang="en-US" sz="2400" dirty="0"/>
              <a:t>Bentley software</a:t>
            </a:r>
          </a:p>
          <a:p>
            <a:pPr lvl="1"/>
            <a:r>
              <a:rPr lang="en-US" sz="2400" dirty="0"/>
              <a:t>4 projects w/ MALD</a:t>
            </a:r>
          </a:p>
          <a:p>
            <a:pPr lvl="1"/>
            <a:r>
              <a:rPr lang="en-US" sz="2400" dirty="0"/>
              <a:t>Standards and manuals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063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47C68-35E4-4FAB-B385-AE7F2E6D6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Clash Detection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51DBD-4CB0-4089-A70E-3EE79DB42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Hard and soft clashes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C8141C-0466-4456-8E9F-112DD932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7E1A54F-6344-A247-9B9D-D6F9EAD9F47C}" type="slidenum">
              <a:rPr lang="en-US">
                <a:latin typeface="Calibri" panose="020F0502020204030204"/>
              </a:rPr>
              <a:pPr defTabSz="685800"/>
              <a:t>20</a:t>
            </a:fld>
            <a:endParaRPr lang="en-US"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872855-C6F2-4395-B603-22EB9C87F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409" y="1857011"/>
            <a:ext cx="3418970" cy="2304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DC4C2D-943A-44B3-B688-F793BD0BE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61" y="1803825"/>
            <a:ext cx="2760939" cy="258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02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AD7E0-887D-448F-A766-1F79F6792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Construction Phasing 4D Modeling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B8EDB0-54B0-4449-BF2C-1F8E43B9DFE1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4255362" y="1421621"/>
            <a:ext cx="4295591" cy="30158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48C55-FC66-437D-A060-B4BB7D127A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to show phasing lines and construction sequencing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E83588-D918-479B-BA44-4C587ABF0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7E1A54F-6344-A247-9B9D-D6F9EAD9F47C}" type="slidenum">
              <a:rPr lang="en-US">
                <a:latin typeface="Calibri" panose="020F0502020204030204"/>
              </a:rPr>
              <a:pPr defTabSz="685800"/>
              <a:t>21</a:t>
            </a:fld>
            <a:endParaRPr lang="en-US">
              <a:latin typeface="Calibri" panose="020F0502020204030204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C91EA4-017F-407E-AF21-0B34B84A18A4}"/>
              </a:ext>
            </a:extLst>
          </p:cNvPr>
          <p:cNvSpPr txBox="1">
            <a:spLocks/>
          </p:cNvSpPr>
          <p:nvPr/>
        </p:nvSpPr>
        <p:spPr>
          <a:xfrm>
            <a:off x="346814" y="1503123"/>
            <a:ext cx="3908548" cy="30156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r>
              <a:rPr lang="en-US" sz="2100">
                <a:solidFill>
                  <a:srgbClr val="000000"/>
                </a:solidFill>
                <a:latin typeface="Calibri" panose="020F0502020204030204"/>
              </a:rPr>
              <a:t>Various DOT’s require different phasing info in plans. 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100">
                <a:solidFill>
                  <a:srgbClr val="000000"/>
                </a:solidFill>
                <a:latin typeface="Calibri" panose="020F0502020204030204"/>
              </a:rPr>
              <a:t>This could be more for the contractor and diagrams during design.  </a:t>
            </a:r>
          </a:p>
          <a:p>
            <a:pPr marL="171450" indent="-171450" defTabSz="685800">
              <a:spcBef>
                <a:spcPts val="750"/>
              </a:spcBef>
            </a:pPr>
            <a:endParaRPr lang="en-US" sz="2100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69654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E6D3E-0C2C-1116-9F6D-25FE1C1C8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Saved 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83339-36A6-0768-3259-AE87994ACB8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6815" y="1063929"/>
            <a:ext cx="8450372" cy="3015641"/>
          </a:xfrm>
        </p:spPr>
        <p:txBody>
          <a:bodyPr/>
          <a:lstStyle/>
          <a:p>
            <a:r>
              <a:rPr lang="en-US"/>
              <a:t>Allows designer to guide model user</a:t>
            </a:r>
          </a:p>
          <a:p>
            <a:r>
              <a:rPr lang="en-US"/>
              <a:t>Can be setup similar to </a:t>
            </a:r>
            <a:r>
              <a:rPr lang="en-US" err="1"/>
              <a:t>planset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AE4A4-2F55-9117-D67C-1129C8030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A54F-6344-A247-9B9D-D6F9EAD9F47C}" type="slidenum">
              <a:rPr lang="en-US" smtClean="0"/>
              <a:pPr/>
              <a:t>22</a:t>
            </a:fld>
            <a:endParaRPr lang="en-US" sz="10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F5DEF0-931A-06C0-23E2-ACA617A70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16" y="2079995"/>
            <a:ext cx="4097679" cy="1952234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13F2C5C-D2B1-8AC4-F221-CAAA0EAD0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658" y="914400"/>
            <a:ext cx="2869636" cy="362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39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F5F61-3890-4E6F-EB75-770B4F9CF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Software and Tools Structure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FA853C-2E0B-C0F6-771E-0B34740BD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A54F-6344-A247-9B9D-D6F9EAD9F47C}" type="slidenum">
              <a:rPr lang="en-US" smtClean="0"/>
              <a:pPr/>
              <a:t>23</a:t>
            </a:fld>
            <a:endParaRPr lang="en-US" sz="105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E6C2EF1-D457-D269-7A75-3E624BFC5907}"/>
              </a:ext>
            </a:extLst>
          </p:cNvPr>
          <p:cNvSpPr txBox="1">
            <a:spLocks/>
          </p:cNvSpPr>
          <p:nvPr/>
        </p:nvSpPr>
        <p:spPr>
          <a:xfrm>
            <a:off x="2022495" y="-949436"/>
            <a:ext cx="8357616" cy="40233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Software and Tools Structure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3CCE70-1D72-D7FD-2719-C0406BDFBDA9}"/>
              </a:ext>
            </a:extLst>
          </p:cNvPr>
          <p:cNvGrpSpPr>
            <a:grpSpLocks noChangeAspect="1"/>
          </p:cNvGrpSpPr>
          <p:nvPr/>
        </p:nvGrpSpPr>
        <p:grpSpPr>
          <a:xfrm>
            <a:off x="615006" y="1250971"/>
            <a:ext cx="1502612" cy="1140537"/>
            <a:chOff x="146440" y="4494241"/>
            <a:chExt cx="2053768" cy="15588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923ABB0-B62A-7C58-B96F-ACB2AE92A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9959" y="4494241"/>
              <a:ext cx="806731" cy="7798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03EFF8-1A8D-173C-ACBF-A8AC7D5C1C05}"/>
                </a:ext>
              </a:extLst>
            </p:cNvPr>
            <p:cNvSpPr txBox="1"/>
            <p:nvPr/>
          </p:nvSpPr>
          <p:spPr>
            <a:xfrm>
              <a:off x="146440" y="5274081"/>
              <a:ext cx="2053768" cy="779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9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ProConcrete</a:t>
              </a:r>
              <a:endParaRPr kumimoji="0" lang="en-US" sz="11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Steel Reinforcement</a:t>
              </a:r>
            </a:p>
            <a:p>
              <a:pPr marL="0" marR="0" lvl="0" indent="0" algn="ctr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Design &amp; Quantities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4B4F80-1B6E-7246-B1E0-5B343CFF460F}"/>
              </a:ext>
            </a:extLst>
          </p:cNvPr>
          <p:cNvGrpSpPr>
            <a:grpSpLocks noChangeAspect="1"/>
          </p:cNvGrpSpPr>
          <p:nvPr/>
        </p:nvGrpSpPr>
        <p:grpSpPr>
          <a:xfrm>
            <a:off x="1936639" y="1250971"/>
            <a:ext cx="1502611" cy="1628719"/>
            <a:chOff x="93943" y="2282839"/>
            <a:chExt cx="3935813" cy="40856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03FF4C-9BE4-1705-2C23-A516DF0DD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7744" y="2282839"/>
              <a:ext cx="1568216" cy="1550192"/>
            </a:xfrm>
            <a:prstGeom prst="rect">
              <a:avLst/>
            </a:prstGeom>
          </p:spPr>
        </p:pic>
        <p:sp>
          <p:nvSpPr>
            <p:cNvPr id="12" name="TextBox 36">
              <a:extLst>
                <a:ext uri="{FF2B5EF4-FFF2-40B4-BE49-F238E27FC236}">
                  <a16:creationId xmlns:a16="http://schemas.microsoft.com/office/drawing/2014/main" id="{BDE56E19-7EBB-AA87-2AE8-44C98145C372}"/>
                </a:ext>
              </a:extLst>
            </p:cNvPr>
            <p:cNvSpPr txBox="1"/>
            <p:nvPr/>
          </p:nvSpPr>
          <p:spPr>
            <a:xfrm>
              <a:off x="93943" y="3738345"/>
              <a:ext cx="3935813" cy="2630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9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OpenBridge</a:t>
              </a:r>
              <a:r>
                <a:rPr kumimoji="0" lang="en-US" sz="135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Modeler</a:t>
              </a:r>
            </a:p>
            <a:p>
              <a:pPr marL="0" marR="0" lvl="0" indent="0" algn="ctr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3D Structure Models </a:t>
              </a:r>
            </a:p>
            <a:p>
              <a:pPr marL="0" marR="0" lvl="0" indent="0" algn="ctr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(Existing and Proposed)</a:t>
              </a:r>
            </a:p>
          </p:txBody>
        </p:sp>
      </p:grpSp>
      <p:pic>
        <p:nvPicPr>
          <p:cNvPr id="13" name="Picture 4" descr="pdf-icon - Action Partage Premiers Secours">
            <a:extLst>
              <a:ext uri="{FF2B5EF4-FFF2-40B4-BE49-F238E27FC236}">
                <a16:creationId xmlns:a16="http://schemas.microsoft.com/office/drawing/2014/main" id="{F33312E4-57DB-AC07-32AE-90DA6745D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401" y="2962068"/>
            <a:ext cx="732188" cy="73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Download Microsoft Excel Logo in SVG Vector or PNG File Format - Logo.wine">
            <a:extLst>
              <a:ext uri="{FF2B5EF4-FFF2-40B4-BE49-F238E27FC236}">
                <a16:creationId xmlns:a16="http://schemas.microsoft.com/office/drawing/2014/main" id="{EB3E478D-7B32-91D1-F2A6-4FC150A77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0" r="17605"/>
          <a:stretch/>
        </p:blipFill>
        <p:spPr bwMode="auto">
          <a:xfrm>
            <a:off x="756322" y="3609535"/>
            <a:ext cx="900079" cy="95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Microstation Logos">
            <a:extLst>
              <a:ext uri="{FF2B5EF4-FFF2-40B4-BE49-F238E27FC236}">
                <a16:creationId xmlns:a16="http://schemas.microsoft.com/office/drawing/2014/main" id="{002DBC95-6159-585C-4586-ACCF0971C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95" y="3892529"/>
            <a:ext cx="529286" cy="52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58D2A7A-2F1A-DCA1-D074-46A939AF866D}"/>
              </a:ext>
            </a:extLst>
          </p:cNvPr>
          <p:cNvGrpSpPr>
            <a:grpSpLocks noChangeAspect="1"/>
          </p:cNvGrpSpPr>
          <p:nvPr/>
        </p:nvGrpSpPr>
        <p:grpSpPr>
          <a:xfrm>
            <a:off x="4281133" y="3238008"/>
            <a:ext cx="2117044" cy="743053"/>
            <a:chOff x="2541087" y="2031484"/>
            <a:chExt cx="4168159" cy="146296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75C4E9C-A1CE-F344-C4C0-78B8AD06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14114" y="2031484"/>
              <a:ext cx="1182973" cy="1169974"/>
            </a:xfrm>
            <a:prstGeom prst="rect">
              <a:avLst/>
            </a:prstGeom>
          </p:spPr>
        </p:pic>
        <p:sp>
          <p:nvSpPr>
            <p:cNvPr id="18" name="TextBox 32">
              <a:extLst>
                <a:ext uri="{FF2B5EF4-FFF2-40B4-BE49-F238E27FC236}">
                  <a16:creationId xmlns:a16="http://schemas.microsoft.com/office/drawing/2014/main" id="{25140BBA-2BCB-B83C-C1E5-27C7612CF91F}"/>
                </a:ext>
              </a:extLst>
            </p:cNvPr>
            <p:cNvSpPr txBox="1"/>
            <p:nvPr/>
          </p:nvSpPr>
          <p:spPr>
            <a:xfrm>
              <a:off x="2541087" y="3203208"/>
              <a:ext cx="4168159" cy="291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DGN (</a:t>
              </a:r>
              <a:r>
                <a:rPr kumimoji="0" lang="en-US" sz="1359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OpenRoads</a:t>
              </a:r>
              <a:r>
                <a:rPr kumimoji="0" lang="en-US" sz="135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Designer or Bentley View) </a:t>
              </a:r>
            </a:p>
          </p:txBody>
        </p:sp>
      </p:grpSp>
      <p:pic>
        <p:nvPicPr>
          <p:cNvPr id="19" name="Picture 2" descr="Bentley View CONNECT Edition - Looking under the bonnet... - Peer Blogs -  Bentley Communities">
            <a:extLst>
              <a:ext uri="{FF2B5EF4-FFF2-40B4-BE49-F238E27FC236}">
                <a16:creationId xmlns:a16="http://schemas.microsoft.com/office/drawing/2014/main" id="{4C266087-8D36-FD60-2F82-BC8BD3777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530" y="3238008"/>
            <a:ext cx="600842" cy="60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25233AB-26E7-349B-67D5-E704D9E065B0}"/>
              </a:ext>
            </a:extLst>
          </p:cNvPr>
          <p:cNvSpPr txBox="1">
            <a:spLocks/>
          </p:cNvSpPr>
          <p:nvPr/>
        </p:nvSpPr>
        <p:spPr>
          <a:xfrm>
            <a:off x="4480528" y="2606655"/>
            <a:ext cx="2545640" cy="355413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33" b="1" i="0" kern="1200">
                <a:solidFill>
                  <a:srgbClr val="11274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i="0" kern="1200">
                <a:solidFill>
                  <a:srgbClr val="11274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i="0" kern="1200">
                <a:solidFill>
                  <a:srgbClr val="11274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i="0" kern="1200">
                <a:solidFill>
                  <a:srgbClr val="11274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b="1" i="0" kern="1200">
                <a:solidFill>
                  <a:srgbClr val="11274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06846" rtl="0" eaLnBrk="1" fontAlgn="auto" latinLnBrk="0" hangingPunct="1">
              <a:lnSpc>
                <a:spcPct val="90000"/>
              </a:lnSpc>
              <a:spcBef>
                <a:spcPts val="88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70" b="1" i="0" u="none" strike="noStrike" kern="1200" cap="none" spc="0" normalizeH="0" baseline="0" noProof="0">
                <a:ln>
                  <a:noFill/>
                </a:ln>
                <a:solidFill>
                  <a:srgbClr val="1127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“Container” File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654C26B-5C63-13E9-6F74-AE5677FA4547}"/>
              </a:ext>
            </a:extLst>
          </p:cNvPr>
          <p:cNvGrpSpPr>
            <a:grpSpLocks noChangeAspect="1"/>
          </p:cNvGrpSpPr>
          <p:nvPr/>
        </p:nvGrpSpPr>
        <p:grpSpPr>
          <a:xfrm>
            <a:off x="6469497" y="991839"/>
            <a:ext cx="2055749" cy="1614816"/>
            <a:chOff x="2233504" y="727270"/>
            <a:chExt cx="3801009" cy="298574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016A6C5-8E28-B546-A3D7-D62A6FC47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45292" y="727270"/>
              <a:ext cx="1377437" cy="1362298"/>
            </a:xfrm>
            <a:prstGeom prst="rect">
              <a:avLst/>
            </a:prstGeom>
          </p:spPr>
        </p:pic>
        <p:sp>
          <p:nvSpPr>
            <p:cNvPr id="23" name="TextBox 32">
              <a:extLst>
                <a:ext uri="{FF2B5EF4-FFF2-40B4-BE49-F238E27FC236}">
                  <a16:creationId xmlns:a16="http://schemas.microsoft.com/office/drawing/2014/main" id="{3AAB092B-0E79-F6DE-1B49-C24309B8A3FD}"/>
                </a:ext>
              </a:extLst>
            </p:cNvPr>
            <p:cNvSpPr txBox="1"/>
            <p:nvPr/>
          </p:nvSpPr>
          <p:spPr>
            <a:xfrm>
              <a:off x="2233504" y="2161114"/>
              <a:ext cx="3801009" cy="1551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9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OpenRoads</a:t>
              </a:r>
              <a:r>
                <a:rPr kumimoji="0" lang="en-US" sz="135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Designer</a:t>
              </a:r>
            </a:p>
            <a:p>
              <a:pPr marL="0" marR="0" lvl="0" indent="0" algn="ctr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3D Road Models</a:t>
              </a:r>
            </a:p>
            <a:p>
              <a:pPr marL="0" marR="0" lvl="0" indent="0" algn="ctr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Survey and Earthwork Models</a:t>
              </a:r>
            </a:p>
            <a:p>
              <a:pPr marL="0" marR="0" lvl="0" indent="0" algn="ctr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gINT Geotechnical Data</a:t>
              </a:r>
            </a:p>
          </p:txBody>
        </p:sp>
      </p:grp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2A833D21-2AC2-C73E-BFE7-7910F9D81D36}"/>
              </a:ext>
            </a:extLst>
          </p:cNvPr>
          <p:cNvSpPr/>
          <p:nvPr/>
        </p:nvSpPr>
        <p:spPr>
          <a:xfrm rot="13587187" flipH="1">
            <a:off x="3642348" y="2002452"/>
            <a:ext cx="756555" cy="39080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4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9067B03-3D7C-AE6E-9E6D-1A3273135C36}"/>
              </a:ext>
            </a:extLst>
          </p:cNvPr>
          <p:cNvSpPr/>
          <p:nvPr/>
        </p:nvSpPr>
        <p:spPr>
          <a:xfrm rot="19042446" flipH="1">
            <a:off x="5581843" y="1968979"/>
            <a:ext cx="756555" cy="39080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4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F291231-35E1-706F-A7C5-CC84B3285B17}"/>
              </a:ext>
            </a:extLst>
          </p:cNvPr>
          <p:cNvSpPr/>
          <p:nvPr/>
        </p:nvSpPr>
        <p:spPr>
          <a:xfrm rot="10800000" flipH="1">
            <a:off x="3330924" y="3551560"/>
            <a:ext cx="756555" cy="39080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4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634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8C8343-CE83-7185-F776-B4F1F7258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A54F-6344-A247-9B9D-D6F9EAD9F47C}" type="slidenum">
              <a:rPr lang="en-US" smtClean="0"/>
              <a:pPr/>
              <a:t>24</a:t>
            </a:fld>
            <a:endParaRPr lang="en-US" sz="10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524586-4A48-7726-6D73-6D29A9B54EBF}"/>
              </a:ext>
            </a:extLst>
          </p:cNvPr>
          <p:cNvSpPr txBox="1"/>
          <p:nvPr/>
        </p:nvSpPr>
        <p:spPr>
          <a:xfrm>
            <a:off x="5868630" y="792314"/>
            <a:ext cx="32234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All Discipline Files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prstClr val="black"/>
                </a:solidFill>
                <a:latin typeface="Roboto Light"/>
              </a:rPr>
              <a:t>Reinforcement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Single Model Environment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Fill/Excavation Quantities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Existing 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9A7CBD-86C9-3C68-F1FD-ED3968E073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66196" y="2490280"/>
            <a:ext cx="3818007" cy="20700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C1E78A-FDFD-5264-46C5-53D979155E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78346" y="684508"/>
            <a:ext cx="3634620" cy="1969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FF8500-527D-4E19-799D-64AB59FE9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78" y="2490280"/>
            <a:ext cx="4023934" cy="2054930"/>
          </a:xfrm>
          <a:prstGeom prst="rect">
            <a:avLst/>
          </a:prstGeom>
        </p:spPr>
      </p:pic>
      <p:pic>
        <p:nvPicPr>
          <p:cNvPr id="11" name="Picture 10" descr="A blue and white sign&#10;&#10;Description automatically generated with low confidence">
            <a:extLst>
              <a:ext uri="{FF2B5EF4-FFF2-40B4-BE49-F238E27FC236}">
                <a16:creationId xmlns:a16="http://schemas.microsoft.com/office/drawing/2014/main" id="{FE0ED246-F99C-7F17-12C2-77B9C2924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9538" y="6114473"/>
            <a:ext cx="1816608" cy="646817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0F1805ED-A91A-4D00-F314-C622E327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89" y="243485"/>
            <a:ext cx="7196986" cy="543479"/>
          </a:xfrm>
        </p:spPr>
        <p:txBody>
          <a:bodyPr/>
          <a:lstStyle/>
          <a:p>
            <a:r>
              <a:rPr lang="en-US"/>
              <a:t>Federated Model</a:t>
            </a:r>
          </a:p>
        </p:txBody>
      </p:sp>
    </p:spTree>
    <p:extLst>
      <p:ext uri="{BB962C8B-B14F-4D97-AF65-F5344CB8AC3E}">
        <p14:creationId xmlns:p14="http://schemas.microsoft.com/office/powerpoint/2010/main" val="661537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65D17-A719-478C-83EE-C01A9CE82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Export Formats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F0E7C-9AC8-4309-9180-629F772A149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6813" y="1503123"/>
            <a:ext cx="5400801" cy="3015641"/>
          </a:xfrm>
        </p:spPr>
        <p:txBody>
          <a:bodyPr/>
          <a:lstStyle/>
          <a:p>
            <a:r>
              <a:rPr lang="en-US" dirty="0" err="1"/>
              <a:t>BuildingSmart</a:t>
            </a:r>
            <a:r>
              <a:rPr lang="en-US" dirty="0"/>
              <a:t> .IFC file format</a:t>
            </a:r>
          </a:p>
          <a:p>
            <a:r>
              <a:rPr lang="en-US" dirty="0"/>
              <a:t>Modeling program should have integrated .</a:t>
            </a:r>
            <a:r>
              <a:rPr lang="en-US" dirty="0" err="1"/>
              <a:t>ifc</a:t>
            </a:r>
            <a:r>
              <a:rPr lang="en-US" dirty="0"/>
              <a:t> definitions.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E0056-4550-4592-9D34-6AB6F3862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Ultimate goal is Universal file format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8199F-30AF-4A8F-A557-5734EBEA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7E1A54F-6344-A247-9B9D-D6F9EAD9F47C}" type="slidenum">
              <a:rPr lang="en-US">
                <a:latin typeface="Calibri" panose="020F0502020204030204"/>
              </a:rPr>
              <a:pPr defTabSz="685800"/>
              <a:t>25</a:t>
            </a:fld>
            <a:endParaRPr lang="en-US"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519FD6-DF7D-4AE9-AE79-804192BA05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5" r="47311" b="-1"/>
          <a:stretch/>
        </p:blipFill>
        <p:spPr>
          <a:xfrm>
            <a:off x="5747614" y="1287293"/>
            <a:ext cx="3049571" cy="3231471"/>
          </a:xfrm>
          <a:custGeom>
            <a:avLst/>
            <a:gdLst>
              <a:gd name="connsiteX0" fmla="*/ 0 w 6470464"/>
              <a:gd name="connsiteY0" fmla="*/ 0 h 6856412"/>
              <a:gd name="connsiteX1" fmla="*/ 6470464 w 6470464"/>
              <a:gd name="connsiteY1" fmla="*/ 0 h 6856412"/>
              <a:gd name="connsiteX2" fmla="*/ 6470464 w 6470464"/>
              <a:gd name="connsiteY2" fmla="*/ 6856412 h 6856412"/>
              <a:gd name="connsiteX3" fmla="*/ 753 w 6470464"/>
              <a:gd name="connsiteY3" fmla="*/ 6856412 h 6856412"/>
              <a:gd name="connsiteX4" fmla="*/ 83736 w 6470464"/>
              <a:gd name="connsiteY4" fmla="*/ 6682434 h 6856412"/>
              <a:gd name="connsiteX5" fmla="*/ 777103 w 6470464"/>
              <a:gd name="connsiteY5" fmla="*/ 3428997 h 6856412"/>
              <a:gd name="connsiteX6" fmla="*/ 83736 w 6470464"/>
              <a:gd name="connsiteY6" fmla="*/ 175558 h 685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D83AFE-3D94-8319-97B5-E15A8F930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696" y="2351639"/>
            <a:ext cx="4100669" cy="241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6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FFAFE-14BD-EAFD-710C-941DA7A13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 Changes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5A6EC3-3D2E-C900-CC96-CE2888E7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A54F-6344-A247-9B9D-D6F9EAD9F47C}" type="slidenum">
              <a:rPr lang="en-US" smtClean="0"/>
              <a:pPr/>
              <a:t>26</a:t>
            </a:fld>
            <a:endParaRPr lang="en-US" sz="10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BAE108-E2D7-DBE6-FD0B-801250FE95B1}"/>
              </a:ext>
            </a:extLst>
          </p:cNvPr>
          <p:cNvGrpSpPr/>
          <p:nvPr/>
        </p:nvGrpSpPr>
        <p:grpSpPr>
          <a:xfrm>
            <a:off x="5638876" y="309055"/>
            <a:ext cx="2262695" cy="2262695"/>
            <a:chOff x="1106759" y="43513"/>
            <a:chExt cx="2262695" cy="226269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F5D1710-7CD4-8143-A40C-09FC8DBDCF18}"/>
                </a:ext>
              </a:extLst>
            </p:cNvPr>
            <p:cNvSpPr/>
            <p:nvPr/>
          </p:nvSpPr>
          <p:spPr>
            <a:xfrm>
              <a:off x="1106759" y="43513"/>
              <a:ext cx="2262695" cy="2262695"/>
            </a:xfrm>
            <a:prstGeom prst="ellipse">
              <a:avLst/>
            </a:prstGeom>
            <a:solidFill>
              <a:srgbClr val="002559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27EEFCCB-6093-E754-1B70-05A5AFD56EDA}"/>
                </a:ext>
              </a:extLst>
            </p:cNvPr>
            <p:cNvSpPr txBox="1"/>
            <p:nvPr/>
          </p:nvSpPr>
          <p:spPr>
            <a:xfrm>
              <a:off x="1367839" y="348107"/>
              <a:ext cx="1740535" cy="7179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i="0" kern="1200" baseline="0">
                  <a:solidFill>
                    <a:schemeClr val="bg1"/>
                  </a:solidFill>
                </a:rPr>
                <a:t>PM</a:t>
              </a:r>
              <a:endParaRPr lang="en-US" sz="1800" b="1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17394C-1DCB-F72D-2828-3490BB8013DC}"/>
              </a:ext>
            </a:extLst>
          </p:cNvPr>
          <p:cNvGrpSpPr/>
          <p:nvPr/>
        </p:nvGrpSpPr>
        <p:grpSpPr>
          <a:xfrm>
            <a:off x="6639683" y="1309863"/>
            <a:ext cx="2262695" cy="2262695"/>
            <a:chOff x="2107566" y="1044321"/>
            <a:chExt cx="2262695" cy="226269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82305C0-9543-3CB7-9A22-DE67268D0F0C}"/>
                </a:ext>
              </a:extLst>
            </p:cNvPr>
            <p:cNvSpPr/>
            <p:nvPr/>
          </p:nvSpPr>
          <p:spPr>
            <a:xfrm>
              <a:off x="2107566" y="1044321"/>
              <a:ext cx="2262695" cy="2262695"/>
            </a:xfrm>
            <a:prstGeom prst="ellipse">
              <a:avLst/>
            </a:prstGeom>
            <a:solidFill>
              <a:srgbClr val="002559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id="{9C1A6487-489C-B115-C7D7-1475986FCD60}"/>
                </a:ext>
              </a:extLst>
            </p:cNvPr>
            <p:cNvSpPr txBox="1"/>
            <p:nvPr/>
          </p:nvSpPr>
          <p:spPr>
            <a:xfrm>
              <a:off x="3325941" y="1305401"/>
              <a:ext cx="1032264" cy="17405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i="0" kern="1200" baseline="0">
                  <a:solidFill>
                    <a:schemeClr val="bg1"/>
                  </a:solidFill>
                </a:rPr>
                <a:t>Lead/QC Engineer</a:t>
              </a:r>
              <a:endParaRPr lang="en-US" sz="1800" b="1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D5002E-B133-60CC-4F49-762D2EB599AD}"/>
              </a:ext>
            </a:extLst>
          </p:cNvPr>
          <p:cNvGrpSpPr/>
          <p:nvPr/>
        </p:nvGrpSpPr>
        <p:grpSpPr>
          <a:xfrm>
            <a:off x="5638876" y="2310670"/>
            <a:ext cx="2262695" cy="2262695"/>
            <a:chOff x="1106759" y="2045128"/>
            <a:chExt cx="2262695" cy="226269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FEDC0D4-80CD-27BC-0842-80C7E10B946F}"/>
                </a:ext>
              </a:extLst>
            </p:cNvPr>
            <p:cNvSpPr/>
            <p:nvPr/>
          </p:nvSpPr>
          <p:spPr>
            <a:xfrm>
              <a:off x="1106759" y="2045128"/>
              <a:ext cx="2262695" cy="2262695"/>
            </a:xfrm>
            <a:prstGeom prst="ellipse">
              <a:avLst/>
            </a:prstGeom>
            <a:solidFill>
              <a:srgbClr val="002559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5" name="Oval 8">
              <a:extLst>
                <a:ext uri="{FF2B5EF4-FFF2-40B4-BE49-F238E27FC236}">
                  <a16:creationId xmlns:a16="http://schemas.microsoft.com/office/drawing/2014/main" id="{18739BB1-EB99-3036-4333-9603DC9C0C51}"/>
                </a:ext>
              </a:extLst>
            </p:cNvPr>
            <p:cNvSpPr txBox="1"/>
            <p:nvPr/>
          </p:nvSpPr>
          <p:spPr>
            <a:xfrm>
              <a:off x="1367839" y="3285260"/>
              <a:ext cx="1740535" cy="7179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0" i="0" kern="1200" baseline="0">
                  <a:solidFill>
                    <a:schemeClr val="bg1"/>
                  </a:solidFill>
                </a:rPr>
                <a:t>Designer/</a:t>
              </a:r>
              <a:br>
                <a:rPr lang="en-US" sz="1800" b="0" i="0" kern="1200" baseline="0">
                  <a:solidFill>
                    <a:schemeClr val="bg1"/>
                  </a:solidFill>
                </a:rPr>
              </a:br>
              <a:r>
                <a:rPr lang="en-US" sz="1800" b="0" i="0" kern="1200" baseline="0">
                  <a:solidFill>
                    <a:schemeClr val="bg1"/>
                  </a:solidFill>
                </a:rPr>
                <a:t>Engineer/</a:t>
              </a:r>
              <a:br>
                <a:rPr lang="en-US" sz="1800" b="0" i="0" kern="1200" baseline="0">
                  <a:solidFill>
                    <a:schemeClr val="bg1"/>
                  </a:solidFill>
                </a:rPr>
              </a:br>
              <a:r>
                <a:rPr lang="en-US" sz="1800" b="0" i="0" kern="1200" baseline="0">
                  <a:solidFill>
                    <a:schemeClr val="bg1"/>
                  </a:solidFill>
                </a:rPr>
                <a:t>Modeler</a:t>
              </a:r>
              <a:endParaRPr lang="en-US" sz="1800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EDEA46-A15C-296B-E4F2-DDAEE11EA87C}"/>
              </a:ext>
            </a:extLst>
          </p:cNvPr>
          <p:cNvGrpSpPr/>
          <p:nvPr/>
        </p:nvGrpSpPr>
        <p:grpSpPr>
          <a:xfrm>
            <a:off x="4638068" y="1309863"/>
            <a:ext cx="2262695" cy="2262695"/>
            <a:chOff x="105951" y="1044321"/>
            <a:chExt cx="2262695" cy="226269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B8C9E78-39E8-B929-5314-3F39740501F8}"/>
                </a:ext>
              </a:extLst>
            </p:cNvPr>
            <p:cNvSpPr/>
            <p:nvPr/>
          </p:nvSpPr>
          <p:spPr>
            <a:xfrm>
              <a:off x="105951" y="1044321"/>
              <a:ext cx="2262695" cy="2262695"/>
            </a:xfrm>
            <a:prstGeom prst="ellipse">
              <a:avLst/>
            </a:prstGeom>
            <a:solidFill>
              <a:srgbClr val="002559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8" name="Oval 10">
              <a:extLst>
                <a:ext uri="{FF2B5EF4-FFF2-40B4-BE49-F238E27FC236}">
                  <a16:creationId xmlns:a16="http://schemas.microsoft.com/office/drawing/2014/main" id="{E98ABABE-0C5B-3355-860D-E858BBDC6693}"/>
                </a:ext>
              </a:extLst>
            </p:cNvPr>
            <p:cNvSpPr txBox="1"/>
            <p:nvPr/>
          </p:nvSpPr>
          <p:spPr>
            <a:xfrm>
              <a:off x="280004" y="1305401"/>
              <a:ext cx="1000808" cy="17405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i="0" kern="1200" baseline="0">
                  <a:solidFill>
                    <a:schemeClr val="bg1"/>
                  </a:solidFill>
                </a:rPr>
                <a:t>CADD Designer</a:t>
              </a:r>
              <a:endParaRPr lang="en-US" sz="1800" b="1" kern="1200">
                <a:solidFill>
                  <a:schemeClr val="bg1"/>
                </a:solidFill>
              </a:endParaRPr>
            </a:p>
          </p:txBody>
        </p:sp>
      </p:grp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2E528138-FE14-28D2-71C8-504489B4EFF1}"/>
              </a:ext>
            </a:extLst>
          </p:cNvPr>
          <p:cNvSpPr txBox="1">
            <a:spLocks/>
          </p:cNvSpPr>
          <p:nvPr/>
        </p:nvSpPr>
        <p:spPr>
          <a:xfrm>
            <a:off x="5747658" y="1988105"/>
            <a:ext cx="2045129" cy="844725"/>
          </a:xfrm>
          <a:prstGeom prst="ellipse">
            <a:avLst/>
          </a:prstGeom>
          <a:solidFill>
            <a:srgbClr val="0085CA">
              <a:alpha val="50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kern="1200">
                <a:solidFill>
                  <a:srgbClr val="138DFF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1800" b="1" dirty="0">
                <a:solidFill>
                  <a:srgbClr val="FFFFFF"/>
                </a:solidFill>
                <a:latin typeface="Calibri" panose="020F0502020204030204"/>
              </a:rPr>
              <a:t>Model Coordinator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4D7163D-FDDA-DFAC-679F-4F8379C2C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24" y="2240325"/>
            <a:ext cx="2819101" cy="19465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3AD2F1-F280-E9AC-0BFE-D15AFF034072}"/>
              </a:ext>
            </a:extLst>
          </p:cNvPr>
          <p:cNvGrpSpPr/>
          <p:nvPr/>
        </p:nvGrpSpPr>
        <p:grpSpPr>
          <a:xfrm>
            <a:off x="107270" y="769800"/>
            <a:ext cx="1384684" cy="724640"/>
            <a:chOff x="1411" y="0"/>
            <a:chExt cx="1384684" cy="7246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CBA0751-AD1A-A831-25EF-3AC254902C04}"/>
                </a:ext>
              </a:extLst>
            </p:cNvPr>
            <p:cNvSpPr/>
            <p:nvPr/>
          </p:nvSpPr>
          <p:spPr>
            <a:xfrm>
              <a:off x="1411" y="0"/>
              <a:ext cx="1384684" cy="724640"/>
            </a:xfrm>
            <a:prstGeom prst="roundRect">
              <a:avLst>
                <a:gd name="adj" fmla="val 10000"/>
              </a:avLst>
            </a:prstGeom>
            <a:solidFill>
              <a:srgbClr val="002559"/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6CCADAA7-D042-F105-E7A8-A355B87E6896}"/>
                </a:ext>
              </a:extLst>
            </p:cNvPr>
            <p:cNvSpPr txBox="1"/>
            <p:nvPr/>
          </p:nvSpPr>
          <p:spPr>
            <a:xfrm>
              <a:off x="1411" y="0"/>
              <a:ext cx="1384684" cy="2173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0" i="0" kern="1200" baseline="0">
                  <a:solidFill>
                    <a:schemeClr val="bg1"/>
                  </a:solidFill>
                </a:rPr>
                <a:t>PM</a:t>
              </a:r>
              <a:endParaRPr lang="en-US" sz="2000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9115160-1115-E8D6-BE8F-BE47510761DE}"/>
              </a:ext>
            </a:extLst>
          </p:cNvPr>
          <p:cNvGrpSpPr/>
          <p:nvPr/>
        </p:nvGrpSpPr>
        <p:grpSpPr>
          <a:xfrm>
            <a:off x="1639319" y="780423"/>
            <a:ext cx="1384684" cy="724640"/>
            <a:chOff x="1328845" y="-206646"/>
            <a:chExt cx="1384684" cy="72464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EE3A5B7-B9E0-4629-CE6A-FF7CA0E5C8CB}"/>
                </a:ext>
              </a:extLst>
            </p:cNvPr>
            <p:cNvSpPr/>
            <p:nvPr/>
          </p:nvSpPr>
          <p:spPr>
            <a:xfrm>
              <a:off x="1328845" y="-206646"/>
              <a:ext cx="1384684" cy="724640"/>
            </a:xfrm>
            <a:prstGeom prst="roundRect">
              <a:avLst>
                <a:gd name="adj" fmla="val 10000"/>
              </a:avLst>
            </a:prstGeom>
            <a:solidFill>
              <a:srgbClr val="002559"/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Rectangle: Rounded Corners 6">
              <a:extLst>
                <a:ext uri="{FF2B5EF4-FFF2-40B4-BE49-F238E27FC236}">
                  <a16:creationId xmlns:a16="http://schemas.microsoft.com/office/drawing/2014/main" id="{3693CFE4-C9EA-0F81-9B67-96EAEA6FF723}"/>
                </a:ext>
              </a:extLst>
            </p:cNvPr>
            <p:cNvSpPr txBox="1"/>
            <p:nvPr/>
          </p:nvSpPr>
          <p:spPr>
            <a:xfrm>
              <a:off x="1328845" y="-189404"/>
              <a:ext cx="1384684" cy="2173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0" i="0" kern="1200" baseline="0">
                  <a:solidFill>
                    <a:schemeClr val="bg1"/>
                  </a:solidFill>
                </a:rPr>
                <a:t>Lead/QC Engineer</a:t>
              </a:r>
              <a:endParaRPr lang="en-US" sz="2000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1FD290C-5775-E4A9-E943-9717C09CD852}"/>
              </a:ext>
            </a:extLst>
          </p:cNvPr>
          <p:cNvGrpSpPr/>
          <p:nvPr/>
        </p:nvGrpSpPr>
        <p:grpSpPr>
          <a:xfrm>
            <a:off x="3148473" y="797665"/>
            <a:ext cx="1384684" cy="724640"/>
            <a:chOff x="2978482" y="0"/>
            <a:chExt cx="1384684" cy="72464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F851F36-0B94-04C8-48FE-926D0980AE93}"/>
                </a:ext>
              </a:extLst>
            </p:cNvPr>
            <p:cNvSpPr/>
            <p:nvPr/>
          </p:nvSpPr>
          <p:spPr>
            <a:xfrm>
              <a:off x="2978482" y="0"/>
              <a:ext cx="1384684" cy="724640"/>
            </a:xfrm>
            <a:prstGeom prst="roundRect">
              <a:avLst>
                <a:gd name="adj" fmla="val 10000"/>
              </a:avLst>
            </a:prstGeom>
            <a:solidFill>
              <a:srgbClr val="002559"/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: Rounded Corners 8">
              <a:extLst>
                <a:ext uri="{FF2B5EF4-FFF2-40B4-BE49-F238E27FC236}">
                  <a16:creationId xmlns:a16="http://schemas.microsoft.com/office/drawing/2014/main" id="{5437949A-ED15-9110-484B-7D26C47FE522}"/>
                </a:ext>
              </a:extLst>
            </p:cNvPr>
            <p:cNvSpPr txBox="1"/>
            <p:nvPr/>
          </p:nvSpPr>
          <p:spPr>
            <a:xfrm>
              <a:off x="2978482" y="0"/>
              <a:ext cx="1384684" cy="2173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0" i="0" kern="1200" baseline="0">
                  <a:solidFill>
                    <a:schemeClr val="bg1"/>
                  </a:solidFill>
                </a:rPr>
                <a:t>Designer/</a:t>
              </a:r>
              <a:br>
                <a:rPr lang="en-US" sz="2000" b="0" i="0" kern="1200" baseline="0">
                  <a:solidFill>
                    <a:schemeClr val="bg1"/>
                  </a:solidFill>
                </a:rPr>
              </a:br>
              <a:r>
                <a:rPr lang="en-US" sz="2000" b="0" i="0" kern="1200" baseline="0">
                  <a:solidFill>
                    <a:schemeClr val="bg1"/>
                  </a:solidFill>
                </a:rPr>
                <a:t>Engineer</a:t>
              </a:r>
              <a:endParaRPr lang="en-US" sz="2000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AE0BAFB-B181-F591-8608-05523C15105B}"/>
              </a:ext>
            </a:extLst>
          </p:cNvPr>
          <p:cNvGrpSpPr/>
          <p:nvPr/>
        </p:nvGrpSpPr>
        <p:grpSpPr>
          <a:xfrm>
            <a:off x="1668685" y="1586030"/>
            <a:ext cx="1384684" cy="724640"/>
            <a:chOff x="4467017" y="0"/>
            <a:chExt cx="1384684" cy="72464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557396B-5D83-B4F2-820A-21A800EFF809}"/>
                </a:ext>
              </a:extLst>
            </p:cNvPr>
            <p:cNvSpPr/>
            <p:nvPr/>
          </p:nvSpPr>
          <p:spPr>
            <a:xfrm>
              <a:off x="4467017" y="0"/>
              <a:ext cx="1384684" cy="724640"/>
            </a:xfrm>
            <a:prstGeom prst="roundRect">
              <a:avLst>
                <a:gd name="adj" fmla="val 10000"/>
              </a:avLst>
            </a:prstGeom>
            <a:solidFill>
              <a:srgbClr val="002559"/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: Rounded Corners 10">
              <a:extLst>
                <a:ext uri="{FF2B5EF4-FFF2-40B4-BE49-F238E27FC236}">
                  <a16:creationId xmlns:a16="http://schemas.microsoft.com/office/drawing/2014/main" id="{1D457F4A-A913-CB59-E49C-FEC35B985526}"/>
                </a:ext>
              </a:extLst>
            </p:cNvPr>
            <p:cNvSpPr txBox="1"/>
            <p:nvPr/>
          </p:nvSpPr>
          <p:spPr>
            <a:xfrm>
              <a:off x="4467017" y="0"/>
              <a:ext cx="1384684" cy="2173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0" i="0" kern="1200" baseline="0">
                  <a:solidFill>
                    <a:schemeClr val="bg1"/>
                  </a:solidFill>
                </a:rPr>
                <a:t>CADD/</a:t>
              </a:r>
              <a:br>
                <a:rPr lang="en-US" sz="2000" b="0" i="0" kern="1200" baseline="0">
                  <a:solidFill>
                    <a:schemeClr val="bg1"/>
                  </a:solidFill>
                </a:rPr>
              </a:br>
              <a:r>
                <a:rPr lang="en-US" sz="2000" b="0" i="0" kern="1200" baseline="0">
                  <a:solidFill>
                    <a:schemeClr val="bg1"/>
                  </a:solidFill>
                </a:rPr>
                <a:t>Tech</a:t>
              </a:r>
              <a:endParaRPr lang="en-US" sz="2000" kern="12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778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4844A4-DEBC-0FCA-FE6E-28D17B49C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A54F-6344-A247-9B9D-D6F9EAD9F47C}" type="slidenum">
              <a:rPr lang="en-US" smtClean="0"/>
              <a:pPr/>
              <a:t>27</a:t>
            </a:fld>
            <a:endParaRPr lang="en-US" sz="10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0FCA9A-F670-F0BF-21A7-6894F0BD4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165" y="760951"/>
            <a:ext cx="3684111" cy="2290857"/>
          </a:xfrm>
          <a:prstGeom prst="rect">
            <a:avLst/>
          </a:prstGeom>
        </p:spPr>
      </p:pic>
      <p:pic>
        <p:nvPicPr>
          <p:cNvPr id="8" name="Google Shape;343;p9" descr="A group of people sitting around a table with laptops&#10;&#10;Description automatically generated with low confidence">
            <a:extLst>
              <a:ext uri="{FF2B5EF4-FFF2-40B4-BE49-F238E27FC236}">
                <a16:creationId xmlns:a16="http://schemas.microsoft.com/office/drawing/2014/main" id="{C5507F52-FE45-7EEB-4F21-B222D58821C3}"/>
              </a:ext>
            </a:extLst>
          </p:cNvPr>
          <p:cNvPicPr preferRelativeResize="0"/>
          <p:nvPr/>
        </p:nvPicPr>
        <p:blipFill rotWithShape="1">
          <a:blip r:embed="rId3"/>
          <a:srcRect b="5436"/>
          <a:stretch/>
        </p:blipFill>
        <p:spPr>
          <a:xfrm>
            <a:off x="5724939" y="2405270"/>
            <a:ext cx="3289852" cy="2196546"/>
          </a:xfrm>
          <a:prstGeom prst="rect">
            <a:avLst/>
          </a:prstGeom>
          <a:noFill/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030E5DC-408B-832F-BC98-E3246E75A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15" y="273844"/>
            <a:ext cx="7196986" cy="543479"/>
          </a:xfrm>
        </p:spPr>
        <p:txBody>
          <a:bodyPr/>
          <a:lstStyle/>
          <a:p>
            <a:r>
              <a:rPr lang="en-US" dirty="0"/>
              <a:t>Guidance and Training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4EB3224-F1BA-4507-0500-090AE9F2E31E}"/>
              </a:ext>
            </a:extLst>
          </p:cNvPr>
          <p:cNvSpPr txBox="1">
            <a:spLocks/>
          </p:cNvSpPr>
          <p:nvPr/>
        </p:nvSpPr>
        <p:spPr>
          <a:xfrm>
            <a:off x="253678" y="792314"/>
            <a:ext cx="4092094" cy="3886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30188" indent="-230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514350" indent="-230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Franklin Gothic Book" panose="020B0503020102020204" pitchFamily="34" charset="0"/>
              <a:buChar char="–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7429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97155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Franklin Gothic Book" panose="020B0503020102020204" pitchFamily="34" charset="0"/>
              <a:buChar char="–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1430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2832" marR="0" lvl="0" indent="-33283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43A7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Crosswalk</a:t>
            </a:r>
          </a:p>
          <a:p>
            <a:pPr marL="776598" marR="0" lvl="1" indent="-33283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43A70"/>
              </a:buClr>
              <a:buSzTx/>
              <a:buFont typeface="Franklin Gothic Book" panose="020B05030201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Where to find the information in model files</a:t>
            </a:r>
          </a:p>
          <a:p>
            <a:pPr marL="776598" marR="0" lvl="1" indent="-33283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43A70"/>
              </a:buClr>
              <a:buSzTx/>
              <a:buFont typeface="Franklin Gothic Book" panose="020B05030201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Sample 2D plan set</a:t>
            </a:r>
          </a:p>
          <a:p>
            <a:pPr marL="332832" marR="0" lvl="0" indent="-33283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43A7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Training Video</a:t>
            </a:r>
          </a:p>
          <a:p>
            <a:pPr marL="776598" marR="0" lvl="1" indent="-33283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43A70"/>
              </a:buClr>
              <a:buSzTx/>
              <a:buFont typeface="Franklin Gothic Book" panose="020B05030201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Short demonstration and instruction</a:t>
            </a:r>
          </a:p>
          <a:p>
            <a:pPr marL="776598" marR="0" lvl="1" indent="-33283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43A70"/>
              </a:buClr>
              <a:buSzTx/>
              <a:buFont typeface="Franklin Gothic Book" panose="020B05030201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Tool or task-specific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43A7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255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2882-FEDA-4AD7-944B-2F9E51817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79449"/>
            <a:ext cx="8192729" cy="98823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950" dirty="0"/>
              <a:t>Construction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6E295D-3B4E-4F8C-8FC1-3FBB4ADA6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35" b="2"/>
          <a:stretch/>
        </p:blipFill>
        <p:spPr bwMode="auto">
          <a:xfrm>
            <a:off x="15" y="7"/>
            <a:ext cx="3044937" cy="318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C2D7869-BFD4-4EA2-BEB9-E321574FF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8" r="13043" b="2"/>
          <a:stretch/>
        </p:blipFill>
        <p:spPr bwMode="auto">
          <a:xfrm>
            <a:off x="3067861" y="-1"/>
            <a:ext cx="3047189" cy="318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3181602"/>
            <a:ext cx="9144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7189" y="-510"/>
            <a:ext cx="0" cy="3182112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379" y="-510"/>
            <a:ext cx="0" cy="3182112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F4BB3BE-399D-4118-A334-294C346FF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0" y="4826116"/>
            <a:ext cx="1342857" cy="235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DB57AF-E882-4E06-A00C-CA9417A50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1880" y="4691839"/>
            <a:ext cx="521429" cy="378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ED9F82-B74D-41AA-BB7D-54F6791C0D01}"/>
              </a:ext>
            </a:extLst>
          </p:cNvPr>
          <p:cNvSpPr txBox="1"/>
          <p:nvPr/>
        </p:nvSpPr>
        <p:spPr>
          <a:xfrm>
            <a:off x="3967841" y="3675718"/>
            <a:ext cx="5131031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white"/>
                </a:solidFill>
                <a:latin typeface="Calibri" panose="020F0502020204030204"/>
              </a:rPr>
              <a:t>Utilize .</a:t>
            </a: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dgn</a:t>
            </a:r>
            <a:r>
              <a:rPr lang="en-US" sz="2100" dirty="0">
                <a:solidFill>
                  <a:prstClr val="white"/>
                </a:solidFill>
                <a:latin typeface="Calibri" panose="020F0502020204030204"/>
              </a:rPr>
              <a:t> model file and published model.</a:t>
            </a:r>
          </a:p>
          <a:p>
            <a:pPr defTabSz="685800"/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  <a:p>
            <a:pPr defTabSz="685800"/>
            <a:r>
              <a:rPr lang="en-US" sz="2100" dirty="0">
                <a:solidFill>
                  <a:prstClr val="white"/>
                </a:solidFill>
                <a:latin typeface="Calibri" panose="020F0502020204030204"/>
              </a:rPr>
              <a:t>Convert file to other modeling software.</a:t>
            </a:r>
          </a:p>
          <a:p>
            <a:pPr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9C4AE701-43FA-4FFD-96BA-58670E1EA1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21" y="-3401"/>
            <a:ext cx="3008279" cy="318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0BDCD2-C35F-44B7-81AA-295B51B93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4738" y="116587"/>
            <a:ext cx="1378571" cy="4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07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7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73D2C3E-1F36-4077-B5E4-1767DA340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 bwMode="auto">
          <a:xfrm>
            <a:off x="1891767" y="7"/>
            <a:ext cx="7252232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7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2AF77C-3710-42B9-A27E-8C9A8C775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752" y="174540"/>
            <a:ext cx="3983006" cy="47170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500" dirty="0"/>
          </a:p>
          <a:p>
            <a:r>
              <a:rPr lang="en-US" sz="1500" dirty="0"/>
              <a:t>Lots or reluctancy to utilize models. Still want 2D plans. </a:t>
            </a:r>
          </a:p>
          <a:p>
            <a:r>
              <a:rPr lang="en-US" sz="1500" dirty="0"/>
              <a:t>Pull survey directly from model.</a:t>
            </a:r>
          </a:p>
          <a:p>
            <a:r>
              <a:rPr lang="en-US" sz="1500" dirty="0"/>
              <a:t>Contractor utilizes collaborative software to track and record issues.</a:t>
            </a:r>
          </a:p>
          <a:p>
            <a:r>
              <a:rPr lang="en-US" sz="1500" dirty="0"/>
              <a:t>High learning curve, Need constant training</a:t>
            </a:r>
          </a:p>
          <a:p>
            <a:r>
              <a:rPr lang="en-US" sz="1500" dirty="0"/>
              <a:t>Having everything in one package has shown to be beneficial. </a:t>
            </a:r>
          </a:p>
          <a:p>
            <a:r>
              <a:rPr lang="en-US" sz="1500" dirty="0"/>
              <a:t>Found issues in field by having all structures models compiled. </a:t>
            </a:r>
          </a:p>
          <a:p>
            <a:r>
              <a:rPr lang="en-US" sz="1500" dirty="0"/>
              <a:t>Simply can update the model and send new files to crews</a:t>
            </a:r>
          </a:p>
          <a:p>
            <a:r>
              <a:rPr lang="en-US" sz="1500" dirty="0"/>
              <a:t>Measurements in a model are still difficult. Need better saved views</a:t>
            </a:r>
          </a:p>
          <a:p>
            <a:r>
              <a:rPr lang="en-US" sz="1500" dirty="0"/>
              <a:t>Don’t be pessimistic. </a:t>
            </a:r>
          </a:p>
          <a:p>
            <a:endParaRPr lang="en-US" sz="1050" dirty="0"/>
          </a:p>
          <a:p>
            <a:endParaRPr lang="en-US" sz="1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6FB3A6-22E3-FD2D-7FAF-391D25CDE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738" y="116587"/>
            <a:ext cx="1378571" cy="492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B0BDFC-857A-484C-305F-B4E4A1C49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0" y="4826116"/>
            <a:ext cx="1342857" cy="235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F980F-F910-5039-5BAF-E1A590B33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1880" y="4691839"/>
            <a:ext cx="521429" cy="37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09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5D274-D081-46CB-7DF4-F7FBDA03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A54F-6344-A247-9B9D-D6F9EAD9F47C}" type="slidenum">
              <a:rPr lang="en-US" smtClean="0"/>
              <a:pPr/>
              <a:t>3</a:t>
            </a:fld>
            <a:endParaRPr lang="en-US" sz="10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B88AE-36EC-EC31-540F-025907D97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8" t="1723"/>
          <a:stretch/>
        </p:blipFill>
        <p:spPr>
          <a:xfrm>
            <a:off x="5142494" y="1024003"/>
            <a:ext cx="3641383" cy="2709510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3CA38BC3-AB41-FAD3-AF6B-73789F52F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992" y="2513156"/>
            <a:ext cx="4420394" cy="2010665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8EDAB2D-CCEE-40F4-B983-F5331A1E30F1}"/>
              </a:ext>
            </a:extLst>
          </p:cNvPr>
          <p:cNvSpPr txBox="1">
            <a:spLocks/>
          </p:cNvSpPr>
          <p:nvPr/>
        </p:nvSpPr>
        <p:spPr>
          <a:xfrm>
            <a:off x="253678" y="201168"/>
            <a:ext cx="8357616" cy="40233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Michigan Department of Transportation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EDDCFA5-B433-B382-4772-ECAEBFE21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678" y="792314"/>
            <a:ext cx="4755644" cy="3886200"/>
          </a:xfrm>
        </p:spPr>
        <p:txBody>
          <a:bodyPr/>
          <a:lstStyle/>
          <a:p>
            <a:pPr lvl="1"/>
            <a:r>
              <a:rPr lang="en-US" sz="2400" dirty="0"/>
              <a:t>Bentley software</a:t>
            </a:r>
          </a:p>
          <a:p>
            <a:pPr lvl="1"/>
            <a:r>
              <a:rPr lang="en-US" sz="2400" dirty="0"/>
              <a:t>I-696 over Rouge River</a:t>
            </a:r>
          </a:p>
          <a:p>
            <a:pPr lvl="1"/>
            <a:r>
              <a:rPr lang="en-US" sz="2400" dirty="0"/>
              <a:t>Current contract to build standards and manuals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247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620FDFD2-19AF-4124-A49A-BAC0929B1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78DCC-5922-43ED-BD81-A36CF30BA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6370" y="783718"/>
            <a:ext cx="3293268" cy="992579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Reinforcement for Construction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29AAA6C-A2D0-42B3-9786-74436D6F4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52" r="2" b="1782"/>
          <a:stretch/>
        </p:blipFill>
        <p:spPr bwMode="auto">
          <a:xfrm>
            <a:off x="15" y="1"/>
            <a:ext cx="4566270" cy="2500312"/>
          </a:xfrm>
          <a:custGeom>
            <a:avLst/>
            <a:gdLst/>
            <a:ahLst/>
            <a:cxnLst/>
            <a:rect l="l" t="t" r="r" b="b"/>
            <a:pathLst>
              <a:path w="6088380" h="3333749">
                <a:moveTo>
                  <a:pt x="0" y="0"/>
                </a:moveTo>
                <a:lnTo>
                  <a:pt x="6088380" y="0"/>
                </a:lnTo>
                <a:lnTo>
                  <a:pt x="6088380" y="2202180"/>
                </a:lnTo>
                <a:lnTo>
                  <a:pt x="5913795" y="3333749"/>
                </a:lnTo>
                <a:lnTo>
                  <a:pt x="0" y="33337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114960E-367D-4B69-A813-872716DF6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3" r="1" b="8540"/>
          <a:stretch/>
        </p:blipFill>
        <p:spPr bwMode="auto">
          <a:xfrm>
            <a:off x="15" y="2643189"/>
            <a:ext cx="4566270" cy="2500311"/>
          </a:xfrm>
          <a:custGeom>
            <a:avLst/>
            <a:gdLst/>
            <a:ahLst/>
            <a:cxnLst/>
            <a:rect l="l" t="t" r="r" b="b"/>
            <a:pathLst>
              <a:path w="6088380" h="3333748">
                <a:moveTo>
                  <a:pt x="0" y="0"/>
                </a:moveTo>
                <a:lnTo>
                  <a:pt x="5884403" y="0"/>
                </a:lnTo>
                <a:lnTo>
                  <a:pt x="5882640" y="11428"/>
                </a:lnTo>
                <a:lnTo>
                  <a:pt x="5562600" y="1931668"/>
                </a:lnTo>
                <a:lnTo>
                  <a:pt x="6088380" y="3333748"/>
                </a:lnTo>
                <a:lnTo>
                  <a:pt x="0" y="333374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F6F6FC6-9A5F-4E14-8105-15D94914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6528" y="409"/>
            <a:ext cx="656037" cy="5143091"/>
            <a:chOff x="5395370" y="544"/>
            <a:chExt cx="874716" cy="6857455"/>
          </a:xfrm>
        </p:grpSpPr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2DCFA6DA-C89C-4BD9-A659-4E35D789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68AC5BD-C02C-4D96-813D-3C9ABB388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A7FC464A-F799-4EB5-9F70-65AD7A280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6370" y="2359800"/>
            <a:ext cx="3293268" cy="201150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Model files are converted to .</a:t>
            </a:r>
            <a:r>
              <a:rPr lang="en-US" sz="1800" dirty="0" err="1">
                <a:solidFill>
                  <a:schemeClr val="bg1">
                    <a:alpha val="80000"/>
                  </a:schemeClr>
                </a:solidFill>
              </a:rPr>
              <a:t>ifc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files. </a:t>
            </a:r>
          </a:p>
          <a:p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Fabricator utilizes .</a:t>
            </a:r>
            <a:r>
              <a:rPr lang="en-US" sz="1800" dirty="0" err="1">
                <a:solidFill>
                  <a:schemeClr val="bg1">
                    <a:alpha val="80000"/>
                  </a:schemeClr>
                </a:solidFill>
              </a:rPr>
              <a:t>ifc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in proprietary software. </a:t>
            </a:r>
          </a:p>
          <a:p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Fabricator still creates 2D plans for field crews.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7F1142-15AC-4321-8CD8-16A4AE5DE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738" y="116587"/>
            <a:ext cx="1378571" cy="492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B73562-6E3F-48B2-910E-B73A982EE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0" y="4826116"/>
            <a:ext cx="1342857" cy="235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802E42-9E43-4EB8-856F-3A9E1137C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1880" y="4691839"/>
            <a:ext cx="521429" cy="37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48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9A9B8-E2B7-423E-92CD-E322FC2AE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44027"/>
            <a:ext cx="3276452" cy="1467631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050" dirty="0"/>
              <a:t>Inspectors and Field Engineers</a:t>
            </a:r>
          </a:p>
        </p:txBody>
      </p:sp>
      <p:sp>
        <p:nvSpPr>
          <p:cNvPr id="7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1940246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690" y="5728"/>
                  <a:pt x="2605650" y="7624"/>
                  <a:pt x="2606040" y="13716"/>
                </a:cubicBezTo>
                <a:cubicBezTo>
                  <a:pt x="2256758" y="26838"/>
                  <a:pt x="2173673" y="-17450"/>
                  <a:pt x="1902409" y="13716"/>
                </a:cubicBezTo>
                <a:cubicBezTo>
                  <a:pt x="1631145" y="44882"/>
                  <a:pt x="1461378" y="894"/>
                  <a:pt x="1276960" y="13716"/>
                </a:cubicBezTo>
                <a:cubicBezTo>
                  <a:pt x="1092542" y="26538"/>
                  <a:pt x="890442" y="8641"/>
                  <a:pt x="677570" y="13716"/>
                </a:cubicBezTo>
                <a:cubicBezTo>
                  <a:pt x="464698" y="18792"/>
                  <a:pt x="187648" y="31265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6569" y="5071"/>
                  <a:pt x="2606315" y="7437"/>
                  <a:pt x="2606040" y="13716"/>
                </a:cubicBezTo>
                <a:cubicBezTo>
                  <a:pt x="2393024" y="-2332"/>
                  <a:pt x="2191161" y="34687"/>
                  <a:pt x="1980590" y="13716"/>
                </a:cubicBezTo>
                <a:cubicBezTo>
                  <a:pt x="1770019" y="-7255"/>
                  <a:pt x="1476440" y="31542"/>
                  <a:pt x="1276960" y="13716"/>
                </a:cubicBezTo>
                <a:cubicBezTo>
                  <a:pt x="1077480" y="-4110"/>
                  <a:pt x="880988" y="37553"/>
                  <a:pt x="651510" y="13716"/>
                </a:cubicBezTo>
                <a:cubicBezTo>
                  <a:pt x="422032" y="-10121"/>
                  <a:pt x="130744" y="-6519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76140457-3F9A-413D-AEED-05FFCFC67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154674"/>
            <a:ext cx="3182692" cy="2490501"/>
          </a:xfrm>
        </p:spPr>
        <p:txBody>
          <a:bodyPr>
            <a:normAutofit/>
          </a:bodyPr>
          <a:lstStyle/>
          <a:p>
            <a:r>
              <a:rPr lang="en-US" sz="1650" dirty="0"/>
              <a:t>Utilizes similar workflow to reviewers and contractors.</a:t>
            </a:r>
          </a:p>
          <a:p>
            <a:r>
              <a:rPr lang="en-US" sz="1650" dirty="0"/>
              <a:t>Part of collaborative software to share items instantly between contractor, field crew and designers. </a:t>
            </a:r>
          </a:p>
          <a:p>
            <a:endParaRPr lang="en-US" sz="165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2989CA5-DA70-43CC-8197-A5B5BF10B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4" r="-1" b="9222"/>
          <a:stretch/>
        </p:blipFill>
        <p:spPr bwMode="auto">
          <a:xfrm>
            <a:off x="3983777" y="7"/>
            <a:ext cx="5159081" cy="51434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4E40F0-59FC-40E2-9D15-CA3EFF6A0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738" y="116587"/>
            <a:ext cx="1378571" cy="492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E51771-69E5-4658-83DE-8453E57B0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0" y="4826116"/>
            <a:ext cx="1342857" cy="235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1275AE-D2D0-49DB-87F3-0DD336A85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1880" y="4691839"/>
            <a:ext cx="521429" cy="37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12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234F6D-9E47-43DC-8D2B-6E4F692A4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15491" r="16510" b="1"/>
          <a:stretch/>
        </p:blipFill>
        <p:spPr>
          <a:xfrm>
            <a:off x="11206" y="0"/>
            <a:ext cx="9121589" cy="4997953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5E8C7-F91C-454E-9580-D66549B09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3300" dirty="0"/>
          </a:p>
          <a:p>
            <a:pPr marL="0" indent="0" algn="ctr">
              <a:buNone/>
            </a:pPr>
            <a:r>
              <a:rPr lang="en-US" sz="3300" dirty="0"/>
              <a:t>Thank You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3300" dirty="0"/>
              <a:t>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44B83A-E505-432D-82FA-52BBFEDA4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5" y="260587"/>
            <a:ext cx="3538410" cy="1256135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75E6313-03F9-48CE-92D4-4DD93B7C6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4767263"/>
            <a:ext cx="2057400" cy="273844"/>
          </a:xfrm>
        </p:spPr>
        <p:txBody>
          <a:bodyPr/>
          <a:lstStyle/>
          <a:p>
            <a:pPr algn="ctr" defTabSz="685800"/>
            <a:fld id="{F7E1A54F-6344-A247-9B9D-D6F9EAD9F47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ctr" defTabSz="685800"/>
              <a:t>32</a:t>
            </a:fld>
            <a:endParaRPr lang="en-US" sz="105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3035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6F3A1-2908-C61A-C24D-77F80A895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A54F-6344-A247-9B9D-D6F9EAD9F47C}" type="slidenum">
              <a:rPr lang="en-US" smtClean="0"/>
              <a:pPr/>
              <a:t>4</a:t>
            </a:fld>
            <a:endParaRPr lang="en-US" sz="10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6BA53-056E-ECE1-6197-B062BB7755E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2" b="8875"/>
          <a:stretch/>
        </p:blipFill>
        <p:spPr bwMode="auto">
          <a:xfrm>
            <a:off x="4134678" y="1396538"/>
            <a:ext cx="4755644" cy="3123613"/>
          </a:xfrm>
          <a:prstGeom prst="rect">
            <a:avLst/>
          </a:prstGeom>
          <a:noFill/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A2552098-23D4-0B32-0D70-8D44F76DA3D4}"/>
              </a:ext>
            </a:extLst>
          </p:cNvPr>
          <p:cNvSpPr txBox="1">
            <a:spLocks/>
          </p:cNvSpPr>
          <p:nvPr/>
        </p:nvSpPr>
        <p:spPr>
          <a:xfrm>
            <a:off x="253678" y="201168"/>
            <a:ext cx="8357616" cy="40233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Pennsylvania Department of Transportation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F46CA87-E19A-3EBB-5003-F99065AF7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678" y="792314"/>
            <a:ext cx="4755644" cy="3886200"/>
          </a:xfrm>
        </p:spPr>
        <p:txBody>
          <a:bodyPr/>
          <a:lstStyle/>
          <a:p>
            <a:pPr lvl="1"/>
            <a:r>
              <a:rPr lang="en-US" sz="2400" dirty="0"/>
              <a:t>Bentley software</a:t>
            </a:r>
          </a:p>
          <a:p>
            <a:pPr lvl="1"/>
            <a:r>
              <a:rPr lang="en-US" sz="2400" dirty="0"/>
              <a:t>Built out an extensive library </a:t>
            </a:r>
          </a:p>
          <a:p>
            <a:pPr lvl="1"/>
            <a:r>
              <a:rPr lang="en-US" sz="2400" dirty="0"/>
              <a:t>Pilot project which will use .</a:t>
            </a:r>
            <a:r>
              <a:rPr lang="en-US" sz="2400" dirty="0" err="1"/>
              <a:t>ifc</a:t>
            </a:r>
            <a:r>
              <a:rPr lang="en-US" sz="2400" dirty="0"/>
              <a:t> files as the contractual document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505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368DB-7C8F-47FC-AD0C-049399101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Hernando De Soto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73984-C446-0F7F-AD24-426061980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A54F-6344-A247-9B9D-D6F9EAD9F47C}" type="slidenum">
              <a:rPr lang="en-US" smtClean="0"/>
              <a:pPr/>
              <a:t>5</a:t>
            </a:fld>
            <a:endParaRPr lang="en-US" sz="105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899396-C259-25B6-38E1-D03E4549E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8" b="5398"/>
          <a:stretch/>
        </p:blipFill>
        <p:spPr>
          <a:xfrm>
            <a:off x="346075" y="1137040"/>
            <a:ext cx="8437563" cy="3267882"/>
          </a:xfrm>
          <a:prstGeom prst="rect">
            <a:avLst/>
          </a:prstGeom>
        </p:spPr>
      </p:pic>
      <p:pic>
        <p:nvPicPr>
          <p:cNvPr id="6" name="Content Placeholder 4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9F5B888B-DE43-1F84-274B-13B03FA590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5" r="21575"/>
          <a:stretch/>
        </p:blipFill>
        <p:spPr>
          <a:xfrm>
            <a:off x="1043608" y="2130705"/>
            <a:ext cx="2607868" cy="259393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0DB312E-3305-E1C3-EFBA-67A7C5983C19}"/>
              </a:ext>
            </a:extLst>
          </p:cNvPr>
          <p:cNvSpPr/>
          <p:nvPr/>
        </p:nvSpPr>
        <p:spPr>
          <a:xfrm>
            <a:off x="5675243" y="2571750"/>
            <a:ext cx="152400" cy="152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16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68F8D5-2F2E-3AA1-478D-E9E0DA4E9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620" y="1070790"/>
            <a:ext cx="4918758" cy="3764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8B2B4E-E657-A0F1-9721-04FCC6254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Modeled plate repair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64A2-E13A-B0F9-18EB-D2149F467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130B6-D90B-2177-77F1-754E40223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A54F-6344-A247-9B9D-D6F9EAD9F47C}" type="slidenum">
              <a:rPr lang="en-US" smtClean="0"/>
              <a:pPr/>
              <a:t>6</a:t>
            </a:fld>
            <a:endParaRPr lang="en-US" sz="105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1E8C814-ADEF-E1BB-822D-49E371921117}"/>
              </a:ext>
            </a:extLst>
          </p:cNvPr>
          <p:cNvSpPr/>
          <p:nvPr/>
        </p:nvSpPr>
        <p:spPr>
          <a:xfrm rot="8644536">
            <a:off x="4030978" y="2385001"/>
            <a:ext cx="990600" cy="4572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9D480A-19DA-935D-4670-B9D4227C316E}"/>
              </a:ext>
            </a:extLst>
          </p:cNvPr>
          <p:cNvCxnSpPr>
            <a:cxnSpLocks/>
          </p:cNvCxnSpPr>
          <p:nvPr/>
        </p:nvCxnSpPr>
        <p:spPr>
          <a:xfrm>
            <a:off x="3771900" y="2800350"/>
            <a:ext cx="0" cy="390302"/>
          </a:xfrm>
          <a:prstGeom prst="line">
            <a:avLst/>
          </a:prstGeom>
          <a:ln w="1905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0AEBD03-3EDA-C1BC-FB35-820E5210BC5C}"/>
              </a:ext>
            </a:extLst>
          </p:cNvPr>
          <p:cNvSpPr/>
          <p:nvPr/>
        </p:nvSpPr>
        <p:spPr>
          <a:xfrm>
            <a:off x="3505200" y="3173387"/>
            <a:ext cx="533400" cy="533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T22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9A8071-681C-E401-29F3-E344CDC35390}"/>
              </a:ext>
            </a:extLst>
          </p:cNvPr>
          <p:cNvCxnSpPr>
            <a:cxnSpLocks/>
          </p:cNvCxnSpPr>
          <p:nvPr/>
        </p:nvCxnSpPr>
        <p:spPr>
          <a:xfrm>
            <a:off x="5600700" y="3166273"/>
            <a:ext cx="0" cy="390302"/>
          </a:xfrm>
          <a:prstGeom prst="line">
            <a:avLst/>
          </a:prstGeom>
          <a:ln w="1905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A44ED388-9506-6697-FE64-3536C7EA4224}"/>
              </a:ext>
            </a:extLst>
          </p:cNvPr>
          <p:cNvSpPr/>
          <p:nvPr/>
        </p:nvSpPr>
        <p:spPr>
          <a:xfrm>
            <a:off x="5334000" y="3539310"/>
            <a:ext cx="533400" cy="533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T23</a:t>
            </a:r>
          </a:p>
        </p:txBody>
      </p:sp>
    </p:spTree>
    <p:extLst>
      <p:ext uri="{BB962C8B-B14F-4D97-AF65-F5344CB8AC3E}">
        <p14:creationId xmlns:p14="http://schemas.microsoft.com/office/powerpoint/2010/main" val="1196133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B821C-0585-A311-F401-ABE573C1C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Modeled repair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24FDD-07F1-87CC-6F86-E6038D00B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48C13-9F6F-0B2F-58C3-1064DED1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A54F-6344-A247-9B9D-D6F9EAD9F47C}" type="slidenum">
              <a:rPr lang="en-US" smtClean="0"/>
              <a:pPr/>
              <a:t>7</a:t>
            </a:fld>
            <a:endParaRPr lang="en-US" sz="105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109342-DC55-8073-3EA4-75972CF282E4}"/>
              </a:ext>
            </a:extLst>
          </p:cNvPr>
          <p:cNvGrpSpPr/>
          <p:nvPr/>
        </p:nvGrpSpPr>
        <p:grpSpPr>
          <a:xfrm>
            <a:off x="228599" y="1063229"/>
            <a:ext cx="8736295" cy="3652757"/>
            <a:chOff x="228599" y="1063229"/>
            <a:chExt cx="8736296" cy="3652757"/>
          </a:xfrm>
        </p:grpSpPr>
        <p:pic>
          <p:nvPicPr>
            <p:cNvPr id="6" name="Picture 5" descr="A picture containing sky&#10;&#10;Description automatically generated">
              <a:extLst>
                <a:ext uri="{FF2B5EF4-FFF2-40B4-BE49-F238E27FC236}">
                  <a16:creationId xmlns:a16="http://schemas.microsoft.com/office/drawing/2014/main" id="{9ACA0123-0D76-5F91-5C95-540960893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063229"/>
              <a:ext cx="4287964" cy="1737121"/>
            </a:xfrm>
            <a:prstGeom prst="rect">
              <a:avLst/>
            </a:prstGeom>
          </p:spPr>
        </p:pic>
        <p:pic>
          <p:nvPicPr>
            <p:cNvPr id="7" name="Picture 6" descr="A picture containing ground, colonnade&#10;&#10;Description automatically generated">
              <a:extLst>
                <a:ext uri="{FF2B5EF4-FFF2-40B4-BE49-F238E27FC236}">
                  <a16:creationId xmlns:a16="http://schemas.microsoft.com/office/drawing/2014/main" id="{D48422B2-BF96-5DBA-E883-67D96E754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179" y="1063229"/>
              <a:ext cx="4296716" cy="1737121"/>
            </a:xfrm>
            <a:prstGeom prst="rect">
              <a:avLst/>
            </a:prstGeom>
          </p:spPr>
        </p:pic>
        <p:pic>
          <p:nvPicPr>
            <p:cNvPr id="8" name="Picture 7" descr="A picture containing ground, building&#10;&#10;Description automatically generated">
              <a:extLst>
                <a:ext uri="{FF2B5EF4-FFF2-40B4-BE49-F238E27FC236}">
                  <a16:creationId xmlns:a16="http://schemas.microsoft.com/office/drawing/2014/main" id="{3C3F5709-4136-BC44-14A7-B3FDDB33A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599" y="2968229"/>
              <a:ext cx="4296717" cy="1737121"/>
            </a:xfrm>
            <a:prstGeom prst="rect">
              <a:avLst/>
            </a:prstGeom>
          </p:spPr>
        </p:pic>
        <p:pic>
          <p:nvPicPr>
            <p:cNvPr id="9" name="Picture 8" descr="A picture containing ground, floor&#10;&#10;Description automatically generated">
              <a:extLst>
                <a:ext uri="{FF2B5EF4-FFF2-40B4-BE49-F238E27FC236}">
                  <a16:creationId xmlns:a16="http://schemas.microsoft.com/office/drawing/2014/main" id="{D73C55AC-A3B5-66D3-3C27-BE444EE8A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178" y="2968229"/>
              <a:ext cx="4296716" cy="17477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8077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5F1F2-4952-A333-61F8-3733637B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1A54F-6344-A247-9B9D-D6F9EAD9F47C}" type="slidenum">
              <a:rPr lang="en-US" smtClean="0"/>
              <a:pPr/>
              <a:t>8</a:t>
            </a:fld>
            <a:endParaRPr lang="en-US" sz="105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088767F5-11B5-56A4-5E14-A29DD292BEEB}"/>
              </a:ext>
            </a:extLst>
          </p:cNvPr>
          <p:cNvSpPr txBox="1">
            <a:spLocks/>
          </p:cNvSpPr>
          <p:nvPr/>
        </p:nvSpPr>
        <p:spPr>
          <a:xfrm>
            <a:off x="253678" y="792314"/>
            <a:ext cx="2813777" cy="38862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Other DOT’s</a:t>
            </a:r>
          </a:p>
          <a:p>
            <a:pPr lvl="1"/>
            <a:r>
              <a:rPr lang="en-US"/>
              <a:t>New York</a:t>
            </a:r>
          </a:p>
          <a:p>
            <a:pPr lvl="1"/>
            <a:r>
              <a:rPr lang="en-US"/>
              <a:t>Florida</a:t>
            </a:r>
          </a:p>
          <a:p>
            <a:pPr lvl="1"/>
            <a:r>
              <a:rPr lang="en-US"/>
              <a:t>Montana</a:t>
            </a:r>
          </a:p>
          <a:p>
            <a:pPr lvl="1"/>
            <a:r>
              <a:rPr lang="en-US"/>
              <a:t>Minnesota</a:t>
            </a:r>
          </a:p>
          <a:p>
            <a:pPr lvl="1"/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BFA3230-2C19-2893-9F49-8DDF526E2266}"/>
              </a:ext>
            </a:extLst>
          </p:cNvPr>
          <p:cNvSpPr txBox="1">
            <a:spLocks/>
          </p:cNvSpPr>
          <p:nvPr/>
        </p:nvSpPr>
        <p:spPr>
          <a:xfrm>
            <a:off x="3165111" y="792314"/>
            <a:ext cx="3417272" cy="3886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30188" indent="-230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514350" indent="-230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Franklin Gothic Book" panose="020B0503020102020204" pitchFamily="34" charset="0"/>
              <a:buChar char="–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7429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97155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Franklin Gothic Book" panose="020B0503020102020204" pitchFamily="34" charset="0"/>
              <a:buChar char="–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1430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Other National Efforts</a:t>
            </a:r>
          </a:p>
          <a:p>
            <a:pPr lvl="1"/>
            <a:r>
              <a:rPr lang="en-US" dirty="0"/>
              <a:t>TPF BIM for Bridges</a:t>
            </a:r>
          </a:p>
          <a:p>
            <a:pPr lvl="1"/>
            <a:r>
              <a:rPr lang="en-US" dirty="0"/>
              <a:t>TPF BIM for Infrastructure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1B7213-B015-2EB8-0462-9B442049EF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2"/>
          <a:stretch/>
        </p:blipFill>
        <p:spPr>
          <a:xfrm>
            <a:off x="2296632" y="2197160"/>
            <a:ext cx="4155080" cy="21540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05B354-EDF9-E8BB-CFE4-071BF57B5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545" y="2093390"/>
            <a:ext cx="2780952" cy="6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91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B4005-CB7F-7143-8AAF-2AAFEA32E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 to Digital Design and Delivery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6478B-2A1E-D24E-97F1-09E3FABF1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Some of the solutions available today</a:t>
            </a:r>
          </a:p>
          <a:p>
            <a:pPr lvl="1"/>
            <a:r>
              <a:rPr lang="en-US"/>
              <a:t>Bentley, </a:t>
            </a:r>
            <a:r>
              <a:rPr lang="en-US" err="1"/>
              <a:t>Allplan</a:t>
            </a:r>
            <a:r>
              <a:rPr lang="en-US"/>
              <a:t>, Autodesk, Trimble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B1C3B-A18A-3C41-B121-F3BB8B3C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7E1A54F-6344-A247-9B9D-D6F9EAD9F47C}" type="slidenum">
              <a:rPr lang="en-US">
                <a:latin typeface="Calibri" panose="020F0502020204030204"/>
              </a:rPr>
              <a:pPr defTabSz="685800"/>
              <a:t>9</a:t>
            </a:fld>
            <a:endParaRPr lang="en-US">
              <a:latin typeface="Calibri" panose="020F050202020403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958225-9A6A-4E0A-87B6-4CC69ED06378}"/>
              </a:ext>
            </a:extLst>
          </p:cNvPr>
          <p:cNvGrpSpPr>
            <a:grpSpLocks noChangeAspect="1"/>
          </p:cNvGrpSpPr>
          <p:nvPr/>
        </p:nvGrpSpPr>
        <p:grpSpPr>
          <a:xfrm>
            <a:off x="554958" y="1915477"/>
            <a:ext cx="1464016" cy="1633617"/>
            <a:chOff x="995012" y="2282839"/>
            <a:chExt cx="2136204" cy="22828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906F4F7-6DB9-4B5E-AC55-83D264D0A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7744" y="2282839"/>
              <a:ext cx="1568216" cy="1550192"/>
            </a:xfrm>
            <a:prstGeom prst="rect">
              <a:avLst/>
            </a:prstGeom>
          </p:spPr>
        </p:pic>
        <p:sp>
          <p:nvSpPr>
            <p:cNvPr id="7" name="TextBox 36">
              <a:extLst>
                <a:ext uri="{FF2B5EF4-FFF2-40B4-BE49-F238E27FC236}">
                  <a16:creationId xmlns:a16="http://schemas.microsoft.com/office/drawing/2014/main" id="{D6E82E38-2D4A-428A-931E-3532A049D851}"/>
                </a:ext>
              </a:extLst>
            </p:cNvPr>
            <p:cNvSpPr txBox="1"/>
            <p:nvPr/>
          </p:nvSpPr>
          <p:spPr>
            <a:xfrm>
              <a:off x="995012" y="3810331"/>
              <a:ext cx="2136204" cy="755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5150">
                <a:defRPr/>
              </a:pPr>
              <a:r>
                <a:rPr lang="en-US" sz="1019" err="1">
                  <a:solidFill>
                    <a:prstClr val="black"/>
                  </a:solidFill>
                  <a:latin typeface="Calibri" panose="020F0502020204030204"/>
                </a:rPr>
                <a:t>OpenBridge</a:t>
              </a:r>
              <a:r>
                <a:rPr lang="en-US" sz="1019">
                  <a:solidFill>
                    <a:prstClr val="black"/>
                  </a:solidFill>
                  <a:latin typeface="Calibri" panose="020F0502020204030204"/>
                </a:rPr>
                <a:t> Modeler (OBM)</a:t>
              </a:r>
            </a:p>
            <a:p>
              <a:pPr algn="ctr" defTabSz="605150">
                <a:defRPr/>
              </a:pPr>
              <a:r>
                <a:rPr lang="en-US" sz="874">
                  <a:solidFill>
                    <a:prstClr val="black"/>
                  </a:solidFill>
                  <a:latin typeface="Calibri" panose="020F0502020204030204"/>
                </a:rPr>
                <a:t>3D Structure Modeling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DB4F230-9EB2-4E43-995A-29F5B509F89A}"/>
              </a:ext>
            </a:extLst>
          </p:cNvPr>
          <p:cNvGrpSpPr>
            <a:grpSpLocks noChangeAspect="1"/>
          </p:cNvGrpSpPr>
          <p:nvPr/>
        </p:nvGrpSpPr>
        <p:grpSpPr>
          <a:xfrm>
            <a:off x="1473149" y="1911698"/>
            <a:ext cx="2968646" cy="1510927"/>
            <a:chOff x="146440" y="4494241"/>
            <a:chExt cx="2053768" cy="10452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059352-D876-4E5D-9365-289456345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959" y="4494241"/>
              <a:ext cx="806731" cy="779840"/>
            </a:xfrm>
            <a:prstGeom prst="rect">
              <a:avLst/>
            </a:prstGeom>
          </p:spPr>
        </p:pic>
        <p:sp>
          <p:nvSpPr>
            <p:cNvPr id="10" name="TextBox 38">
              <a:extLst>
                <a:ext uri="{FF2B5EF4-FFF2-40B4-BE49-F238E27FC236}">
                  <a16:creationId xmlns:a16="http://schemas.microsoft.com/office/drawing/2014/main" id="{9D05D080-EB4D-46E0-864E-413EB0DC9862}"/>
                </a:ext>
              </a:extLst>
            </p:cNvPr>
            <p:cNvSpPr txBox="1"/>
            <p:nvPr/>
          </p:nvSpPr>
          <p:spPr>
            <a:xfrm>
              <a:off x="146440" y="5274081"/>
              <a:ext cx="2053768" cy="26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5150">
                <a:defRPr/>
              </a:pPr>
              <a:r>
                <a:rPr lang="en-US" sz="1019" err="1">
                  <a:solidFill>
                    <a:prstClr val="black"/>
                  </a:solidFill>
                  <a:latin typeface="Calibri" panose="020F0502020204030204"/>
                </a:rPr>
                <a:t>ProStructures</a:t>
              </a:r>
              <a:r>
                <a:rPr lang="en-US" sz="1019">
                  <a:solidFill>
                    <a:prstClr val="black"/>
                  </a:solidFill>
                  <a:latin typeface="Calibri" panose="020F0502020204030204"/>
                </a:rPr>
                <a:t> (PS)</a:t>
              </a:r>
              <a:endParaRPr lang="en-US" sz="874">
                <a:solidFill>
                  <a:prstClr val="black"/>
                </a:solidFill>
                <a:latin typeface="Calibri" panose="020F0502020204030204"/>
              </a:endParaRPr>
            </a:p>
            <a:p>
              <a:pPr algn="ctr" defTabSz="605150">
                <a:defRPr/>
              </a:pPr>
              <a:r>
                <a:rPr lang="en-US" sz="874">
                  <a:solidFill>
                    <a:prstClr val="black"/>
                  </a:solidFill>
                  <a:latin typeface="Calibri" panose="020F0502020204030204"/>
                </a:rPr>
                <a:t>Steel Reinforcement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4B63ECD-B26C-44FC-AD1C-FFBDF2474AFA}"/>
              </a:ext>
            </a:extLst>
          </p:cNvPr>
          <p:cNvGrpSpPr/>
          <p:nvPr/>
        </p:nvGrpSpPr>
        <p:grpSpPr>
          <a:xfrm>
            <a:off x="4241294" y="1468093"/>
            <a:ext cx="2338712" cy="1471905"/>
            <a:chOff x="5350260" y="2717288"/>
            <a:chExt cx="3118282" cy="19625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F56E272-540D-4BF1-8936-3DEEEB178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0260" y="2717288"/>
              <a:ext cx="3118282" cy="998700"/>
            </a:xfrm>
            <a:prstGeom prst="rect">
              <a:avLst/>
            </a:prstGeom>
          </p:spPr>
        </p:pic>
        <p:sp>
          <p:nvSpPr>
            <p:cNvPr id="17" name="TextBox 36">
              <a:extLst>
                <a:ext uri="{FF2B5EF4-FFF2-40B4-BE49-F238E27FC236}">
                  <a16:creationId xmlns:a16="http://schemas.microsoft.com/office/drawing/2014/main" id="{F99E3CBE-42EC-4617-B716-3EB9EFCD64CA}"/>
                </a:ext>
              </a:extLst>
            </p:cNvPr>
            <p:cNvSpPr txBox="1"/>
            <p:nvPr/>
          </p:nvSpPr>
          <p:spPr>
            <a:xfrm>
              <a:off x="5933391" y="3809504"/>
              <a:ext cx="2234065" cy="870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5150">
                <a:defRPr/>
              </a:pPr>
              <a:r>
                <a:rPr lang="en-US" sz="1019" err="1">
                  <a:solidFill>
                    <a:prstClr val="black"/>
                  </a:solidFill>
                  <a:latin typeface="Calibri" panose="020F0502020204030204"/>
                </a:rPr>
                <a:t>Allplan</a:t>
              </a:r>
              <a:r>
                <a:rPr lang="en-US" sz="1019">
                  <a:solidFill>
                    <a:prstClr val="black"/>
                  </a:solidFill>
                  <a:latin typeface="Calibri" panose="020F0502020204030204"/>
                </a:rPr>
                <a:t> Engineering (AE)</a:t>
              </a:r>
            </a:p>
            <a:p>
              <a:pPr algn="ctr" defTabSz="605150">
                <a:defRPr/>
              </a:pPr>
              <a:r>
                <a:rPr lang="en-US" sz="874">
                  <a:solidFill>
                    <a:prstClr val="black"/>
                  </a:solidFill>
                  <a:latin typeface="Calibri" panose="020F0502020204030204"/>
                </a:rPr>
                <a:t>Steel Reinforcement </a:t>
              </a:r>
            </a:p>
            <a:p>
              <a:pPr algn="ctr" defTabSz="605150">
                <a:defRPr/>
              </a:pPr>
              <a:r>
                <a:rPr lang="en-US" sz="874">
                  <a:solidFill>
                    <a:prstClr val="black"/>
                  </a:solidFill>
                  <a:latin typeface="Calibri" panose="020F0502020204030204"/>
                </a:rPr>
                <a:t>Sheet Creation and Management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EB02B1-E889-4D39-B770-C98517686A86}"/>
              </a:ext>
            </a:extLst>
          </p:cNvPr>
          <p:cNvGrpSpPr/>
          <p:nvPr/>
        </p:nvGrpSpPr>
        <p:grpSpPr>
          <a:xfrm>
            <a:off x="6580006" y="1457024"/>
            <a:ext cx="2164286" cy="1382997"/>
            <a:chOff x="8658507" y="2507394"/>
            <a:chExt cx="2885714" cy="18439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D601B3C-8FF9-4616-8ED2-086BA6151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58507" y="2507394"/>
              <a:ext cx="2885714" cy="942857"/>
            </a:xfrm>
            <a:prstGeom prst="rect">
              <a:avLst/>
            </a:prstGeom>
          </p:spPr>
        </p:pic>
        <p:sp>
          <p:nvSpPr>
            <p:cNvPr id="18" name="TextBox 36">
              <a:extLst>
                <a:ext uri="{FF2B5EF4-FFF2-40B4-BE49-F238E27FC236}">
                  <a16:creationId xmlns:a16="http://schemas.microsoft.com/office/drawing/2014/main" id="{F8EBFB27-EC51-478E-96E1-C034FEBCB13C}"/>
                </a:ext>
              </a:extLst>
            </p:cNvPr>
            <p:cNvSpPr txBox="1"/>
            <p:nvPr/>
          </p:nvSpPr>
          <p:spPr>
            <a:xfrm>
              <a:off x="8958890" y="3660431"/>
              <a:ext cx="2234065" cy="690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5150">
                <a:defRPr/>
              </a:pPr>
              <a:r>
                <a:rPr lang="en-US" sz="1019" err="1">
                  <a:solidFill>
                    <a:prstClr val="black"/>
                  </a:solidFill>
                  <a:latin typeface="Calibri" panose="020F0502020204030204"/>
                </a:rPr>
                <a:t>Allplan</a:t>
              </a:r>
              <a:r>
                <a:rPr lang="en-US" sz="1019">
                  <a:solidFill>
                    <a:prstClr val="black"/>
                  </a:solidFill>
                  <a:latin typeface="Calibri" panose="020F0502020204030204"/>
                </a:rPr>
                <a:t> Bridge (AB)</a:t>
              </a:r>
            </a:p>
            <a:p>
              <a:pPr algn="ctr" defTabSz="605150">
                <a:defRPr/>
              </a:pPr>
              <a:r>
                <a:rPr lang="en-US" sz="874">
                  <a:solidFill>
                    <a:prstClr val="black"/>
                  </a:solidFill>
                  <a:latin typeface="Calibri" panose="020F0502020204030204"/>
                </a:rPr>
                <a:t>3D Structure Modeling</a:t>
              </a:r>
            </a:p>
            <a:p>
              <a:pPr algn="ctr" defTabSz="605150">
                <a:defRPr/>
              </a:pPr>
              <a:endParaRPr lang="en-US" sz="874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D37417A-6A50-C9D7-445E-323DF38DE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615" y="2966467"/>
            <a:ext cx="1142857" cy="11428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5B59D6-DB42-8F88-ED16-7FFF0B9B89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3205" y="2805345"/>
            <a:ext cx="1179724" cy="113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946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8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Qp5HJoRkumCwRmwVWN2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UdFQdb3k6Pf0.tJe3aj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Qp5HJoRkumCwRmwVWN2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Qp5HJoRkumCwRmwVWN2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1_MASTER_powerpoint_template3_WIDESCREEN_SLANT">
  <a:themeElements>
    <a:clrScheme name="Short Course 23">
      <a:dk1>
        <a:srgbClr val="000000"/>
      </a:dk1>
      <a:lt1>
        <a:srgbClr val="FFFFFF"/>
      </a:lt1>
      <a:dk2>
        <a:srgbClr val="243A70"/>
      </a:dk2>
      <a:lt2>
        <a:srgbClr val="CCDDEA"/>
      </a:lt2>
      <a:accent1>
        <a:srgbClr val="13262F"/>
      </a:accent1>
      <a:accent2>
        <a:srgbClr val="B11E36"/>
      </a:accent2>
      <a:accent3>
        <a:srgbClr val="C14B5E"/>
      </a:accent3>
      <a:accent4>
        <a:srgbClr val="D07886"/>
      </a:accent4>
      <a:accent5>
        <a:srgbClr val="E0A5AF"/>
      </a:accent5>
      <a:accent6>
        <a:srgbClr val="4E5C63"/>
      </a:accent6>
      <a:hlink>
        <a:srgbClr val="243A70"/>
      </a:hlink>
      <a:folHlink>
        <a:srgbClr val="243A7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l="-4127" t="-2765" r="-4127" b="-2765"/>
          </a:stretch>
        </a:blipFill>
        <a:ln>
          <a:noFill/>
        </a:ln>
      </a:spPr>
      <a:bodyPr rtlCol="0" anchor="ctr"/>
      <a:lstStyle>
        <a:defPPr algn="ctr">
          <a:defRPr sz="1200" dirty="0" err="1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DADC3525-AFF5-5F47-A82A-B2411528F92F}" vid="{A9C1815D-0499-E145-B8C3-898CA7D3AAC8}"/>
    </a:ext>
  </a:extLst>
</a:theme>
</file>

<file path=ppt/theme/theme2.xml><?xml version="1.0" encoding="utf-8"?>
<a:theme xmlns:a="http://schemas.openxmlformats.org/drawingml/2006/main" name="2_MASTER_powerpoint_template3_WIDESCREEN_SLANT">
  <a:themeElements>
    <a:clrScheme name="Short Course 1">
      <a:dk1>
        <a:srgbClr val="000000"/>
      </a:dk1>
      <a:lt1>
        <a:srgbClr val="FFFFFF"/>
      </a:lt1>
      <a:dk2>
        <a:srgbClr val="3EC7F3"/>
      </a:dk2>
      <a:lt2>
        <a:srgbClr val="CCDDEA"/>
      </a:lt2>
      <a:accent1>
        <a:srgbClr val="13262F"/>
      </a:accent1>
      <a:accent2>
        <a:srgbClr val="3EC7F3"/>
      </a:accent2>
      <a:accent3>
        <a:srgbClr val="6ED5F7"/>
      </a:accent3>
      <a:accent4>
        <a:srgbClr val="9EE3F9"/>
      </a:accent4>
      <a:accent5>
        <a:srgbClr val="CFF1FC"/>
      </a:accent5>
      <a:accent6>
        <a:srgbClr val="4E5C63"/>
      </a:accent6>
      <a:hlink>
        <a:srgbClr val="899297"/>
      </a:hlink>
      <a:folHlink>
        <a:srgbClr val="8C8C8C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l="-4127" t="-2765" r="-4127" b="-2765"/>
          </a:stretch>
        </a:blipFill>
        <a:ln>
          <a:noFill/>
        </a:ln>
      </a:spPr>
      <a:bodyPr rtlCol="0" anchor="ctr"/>
      <a:lstStyle>
        <a:defPPr algn="ctr">
          <a:defRPr sz="1200" dirty="0" err="1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DADC3525-AFF5-5F47-A82A-B2411528F92F}" vid="{47C8618A-52D1-8543-95C5-383CC4D69703}"/>
    </a:ext>
  </a:extLst>
</a:theme>
</file>

<file path=ppt/theme/theme3.xml><?xml version="1.0" encoding="utf-8"?>
<a:theme xmlns:a="http://schemas.openxmlformats.org/drawingml/2006/main" name="3_MASTER_powerpoint_template3_WIDESCREEN_SLANT">
  <a:themeElements>
    <a:clrScheme name="Short Course 1">
      <a:dk1>
        <a:srgbClr val="000000"/>
      </a:dk1>
      <a:lt1>
        <a:srgbClr val="FFFFFF"/>
      </a:lt1>
      <a:dk2>
        <a:srgbClr val="3EC7F3"/>
      </a:dk2>
      <a:lt2>
        <a:srgbClr val="CCDDEA"/>
      </a:lt2>
      <a:accent1>
        <a:srgbClr val="13262F"/>
      </a:accent1>
      <a:accent2>
        <a:srgbClr val="3EC7F3"/>
      </a:accent2>
      <a:accent3>
        <a:srgbClr val="6ED5F7"/>
      </a:accent3>
      <a:accent4>
        <a:srgbClr val="9EE3F9"/>
      </a:accent4>
      <a:accent5>
        <a:srgbClr val="CFF1FC"/>
      </a:accent5>
      <a:accent6>
        <a:srgbClr val="4E5C63"/>
      </a:accent6>
      <a:hlink>
        <a:srgbClr val="899297"/>
      </a:hlink>
      <a:folHlink>
        <a:srgbClr val="8C8C8C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l="-4127" t="-2765" r="-4127" b="-2765"/>
          </a:stretch>
        </a:blipFill>
        <a:ln>
          <a:noFill/>
        </a:ln>
      </a:spPr>
      <a:bodyPr rtlCol="0" anchor="ctr"/>
      <a:lstStyle>
        <a:defPPr algn="ctr">
          <a:defRPr sz="1200" dirty="0" err="1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DADC3525-AFF5-5F47-A82A-B2411528F92F}" vid="{6DBD4539-6CF2-E643-98FC-C850CD4CFE23}"/>
    </a:ext>
  </a:extLst>
</a:theme>
</file>

<file path=ppt/theme/theme4.xml><?xml version="1.0" encoding="utf-8"?>
<a:theme xmlns:a="http://schemas.openxmlformats.org/drawingml/2006/main" name="2021 PPT Template – Widescreen">
  <a:themeElements>
    <a:clrScheme name="Supporting Color System">
      <a:dk1>
        <a:srgbClr val="000000"/>
      </a:dk1>
      <a:lt1>
        <a:srgbClr val="FFFFFF"/>
      </a:lt1>
      <a:dk2>
        <a:srgbClr val="002854"/>
      </a:dk2>
      <a:lt2>
        <a:srgbClr val="CFD3D3"/>
      </a:lt2>
      <a:accent1>
        <a:srgbClr val="C8102E"/>
      </a:accent1>
      <a:accent2>
        <a:srgbClr val="69B2E6"/>
      </a:accent2>
      <a:accent3>
        <a:srgbClr val="7B868E"/>
      </a:accent3>
      <a:accent4>
        <a:srgbClr val="FFFFFF"/>
      </a:accent4>
      <a:accent5>
        <a:srgbClr val="FFFFFF"/>
      </a:accent5>
      <a:accent6>
        <a:srgbClr val="FFFFFF"/>
      </a:accent6>
      <a:hlink>
        <a:srgbClr val="0500F8"/>
      </a:hlink>
      <a:folHlink>
        <a:srgbClr val="0500F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109660-2640-404b-b779-306c06ffea21">
      <Terms xmlns="http://schemas.microsoft.com/office/infopath/2007/PartnerControls"/>
    </lcf76f155ced4ddcb4097134ff3c332f>
    <TaxCatchAll xmlns="2bfabbae-75c3-4cd1-9a45-a28906e6cac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D448380806849915725CB97AB94DB" ma:contentTypeVersion="16" ma:contentTypeDescription="Create a new document." ma:contentTypeScope="" ma:versionID="d61156dc2c749f136ccd900245415db8">
  <xsd:schema xmlns:xsd="http://www.w3.org/2001/XMLSchema" xmlns:xs="http://www.w3.org/2001/XMLSchema" xmlns:p="http://schemas.microsoft.com/office/2006/metadata/properties" xmlns:ns2="2bfabbae-75c3-4cd1-9a45-a28906e6cac7" xmlns:ns3="13109660-2640-404b-b779-306c06ffea21" targetNamespace="http://schemas.microsoft.com/office/2006/metadata/properties" ma:root="true" ma:fieldsID="e2e499a0ef47956f1f689053a8dc7c6a" ns2:_="" ns3:_="">
    <xsd:import namespace="2bfabbae-75c3-4cd1-9a45-a28906e6cac7"/>
    <xsd:import namespace="13109660-2640-404b-b779-306c06ffea2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abbae-75c3-4cd1-9a45-a28906e6ca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4051fb6-84f9-4913-88ff-bc909d5cdc73}" ma:internalName="TaxCatchAll" ma:showField="CatchAllData" ma:web="2bfabbae-75c3-4cd1-9a45-a28906e6ca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9660-2640-404b-b779-306c06ffe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ed1bf8-33a6-463b-9893-e93613f3d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D00FEB-8268-4E65-8965-8555F98441C4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B070EC2-1E79-4469-B3E5-79E27703FC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5A29B7-7526-447B-9869-A65449755E36}"/>
</file>

<file path=docProps/app.xml><?xml version="1.0" encoding="utf-8"?>
<Properties xmlns="http://schemas.openxmlformats.org/officeDocument/2006/extended-properties" xmlns:vt="http://schemas.openxmlformats.org/officeDocument/2006/docPropsVTypes">
  <Template>1_MASTER_powerpoint_template3_WIDESCREEN_SLANT</Template>
  <TotalTime>4743</TotalTime>
  <Words>856</Words>
  <Application>Microsoft Office PowerPoint</Application>
  <PresentationFormat>On-screen Show (16:9)</PresentationFormat>
  <Paragraphs>192</Paragraphs>
  <Slides>32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Calibri</vt:lpstr>
      <vt:lpstr>Franklin Gothic Book</vt:lpstr>
      <vt:lpstr>Franklin Gothic Medium</vt:lpstr>
      <vt:lpstr>Wingdings</vt:lpstr>
      <vt:lpstr>Roboto Light</vt:lpstr>
      <vt:lpstr>Helvetica</vt:lpstr>
      <vt:lpstr>Arial</vt:lpstr>
      <vt:lpstr>Franklin Gothic Demi</vt:lpstr>
      <vt:lpstr>Calibri Light</vt:lpstr>
      <vt:lpstr>1_MASTER_powerpoint_template3_WIDESCREEN_SLANT</vt:lpstr>
      <vt:lpstr>2_MASTER_powerpoint_template3_WIDESCREEN_SLANT</vt:lpstr>
      <vt:lpstr>3_MASTER_powerpoint_template3_WIDESCREEN_SLANT</vt:lpstr>
      <vt:lpstr>2021 PPT Template – Widescreen</vt:lpstr>
      <vt:lpstr>Office Theme</vt:lpstr>
      <vt:lpstr>think-cell Slide</vt:lpstr>
      <vt:lpstr>Using Contractual BIM in your Structures Workflow, Design to Construction</vt:lpstr>
      <vt:lpstr>PowerPoint Presentation</vt:lpstr>
      <vt:lpstr>PowerPoint Presentation</vt:lpstr>
      <vt:lpstr>PowerPoint Presentation</vt:lpstr>
      <vt:lpstr>Hernando De Soto</vt:lpstr>
      <vt:lpstr>Modeled plate repair</vt:lpstr>
      <vt:lpstr>Modeled repair procedure</vt:lpstr>
      <vt:lpstr>PowerPoint Presentation</vt:lpstr>
      <vt:lpstr>Path to Digital Design and Delivery</vt:lpstr>
      <vt:lpstr>Workspace</vt:lpstr>
      <vt:lpstr>Working with Multiple Users</vt:lpstr>
      <vt:lpstr>Starting a project with existing data</vt:lpstr>
      <vt:lpstr>Creating your Base Model</vt:lpstr>
      <vt:lpstr>Reinforcement and Schedules</vt:lpstr>
      <vt:lpstr>Automated reporting</vt:lpstr>
      <vt:lpstr>Attributing of Elements</vt:lpstr>
      <vt:lpstr>Detail/Sheet Creation</vt:lpstr>
      <vt:lpstr>Model Review</vt:lpstr>
      <vt:lpstr>Analysis Interoperability</vt:lpstr>
      <vt:lpstr>Clash Detection</vt:lpstr>
      <vt:lpstr>Construction Phasing 4D Modeling</vt:lpstr>
      <vt:lpstr>Saved Views</vt:lpstr>
      <vt:lpstr>Software and Tools Structure</vt:lpstr>
      <vt:lpstr>Federated Model</vt:lpstr>
      <vt:lpstr>Export Formats</vt:lpstr>
      <vt:lpstr>Role Changes</vt:lpstr>
      <vt:lpstr>Guidance and Training</vt:lpstr>
      <vt:lpstr>Construction</vt:lpstr>
      <vt:lpstr>PowerPoint Presentation</vt:lpstr>
      <vt:lpstr>Reinforcement for Construction</vt:lpstr>
      <vt:lpstr>Inspectors and Field Engineers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 Joiner</dc:creator>
  <cp:lastModifiedBy>Jensen, Daniel</cp:lastModifiedBy>
  <cp:revision>10</cp:revision>
  <cp:lastPrinted>2019-12-20T16:02:39Z</cp:lastPrinted>
  <dcterms:created xsi:type="dcterms:W3CDTF">2023-08-23T18:57:34Z</dcterms:created>
  <dcterms:modified xsi:type="dcterms:W3CDTF">2024-05-13T03:15:38Z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0x010100604D448380806849915725CB97AB94DB</vt:lpwstr>
  </property>
  <property fmtid="{D5CDD505-2E9C-101B-9397-08002B2CF9AE}" pid="3" name="MediaServiceImageTags">
    <vt:lpwstr/>
  </property>
</Properties>
</file>