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42"/>
  </p:notesMasterIdLst>
  <p:sldIdLst>
    <p:sldId id="256" r:id="rId2"/>
    <p:sldId id="293" r:id="rId3"/>
    <p:sldId id="257" r:id="rId4"/>
    <p:sldId id="277" r:id="rId5"/>
    <p:sldId id="259" r:id="rId6"/>
    <p:sldId id="260" r:id="rId7"/>
    <p:sldId id="266" r:id="rId8"/>
    <p:sldId id="269" r:id="rId9"/>
    <p:sldId id="272" r:id="rId10"/>
    <p:sldId id="318" r:id="rId11"/>
    <p:sldId id="265" r:id="rId12"/>
    <p:sldId id="267" r:id="rId13"/>
    <p:sldId id="268" r:id="rId14"/>
    <p:sldId id="279" r:id="rId15"/>
    <p:sldId id="305" r:id="rId16"/>
    <p:sldId id="276" r:id="rId17"/>
    <p:sldId id="281" r:id="rId18"/>
    <p:sldId id="263" r:id="rId19"/>
    <p:sldId id="280" r:id="rId20"/>
    <p:sldId id="306" r:id="rId21"/>
    <p:sldId id="317" r:id="rId22"/>
    <p:sldId id="261" r:id="rId23"/>
    <p:sldId id="273" r:id="rId24"/>
    <p:sldId id="285" r:id="rId25"/>
    <p:sldId id="303" r:id="rId26"/>
    <p:sldId id="310" r:id="rId27"/>
    <p:sldId id="311" r:id="rId28"/>
    <p:sldId id="301" r:id="rId29"/>
    <p:sldId id="315" r:id="rId30"/>
    <p:sldId id="302" r:id="rId31"/>
    <p:sldId id="304" r:id="rId32"/>
    <p:sldId id="321" r:id="rId33"/>
    <p:sldId id="322" r:id="rId34"/>
    <p:sldId id="262" r:id="rId35"/>
    <p:sldId id="320" r:id="rId36"/>
    <p:sldId id="319" r:id="rId37"/>
    <p:sldId id="296" r:id="rId38"/>
    <p:sldId id="297" r:id="rId39"/>
    <p:sldId id="300" r:id="rId40"/>
    <p:sldId id="27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9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6" autoAdjust="0"/>
    <p:restoredTop sz="94422"/>
  </p:normalViewPr>
  <p:slideViewPr>
    <p:cSldViewPr snapToGrid="0">
      <p:cViewPr varScale="1">
        <p:scale>
          <a:sx n="100" d="100"/>
          <a:sy n="100" d="100"/>
        </p:scale>
        <p:origin x="16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4A11B-51C3-46EF-8E96-9268FC11C4B9}" type="datetimeFigureOut">
              <a:rPr lang="en-US" smtClean="0"/>
              <a:t>5/22/24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56672-BA95-4F5A-B884-BE0D212EA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10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56672-BA95-4F5A-B884-BE0D212EAD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8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56672-BA95-4F5A-B884-BE0D212EAD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2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56672-BA95-4F5A-B884-BE0D212EADD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8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39EB-21D7-400F-B303-5183885050F9}" type="datetime1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76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CE27-11DE-4D43-80A9-FA682166D275}" type="datetime1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B2ED-47A5-4AD1-95C2-560CE5E68C6B}" type="datetime1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278C-1D19-43C8-A48A-8E6390214712}" type="datetime1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216C-FE17-4E49-8A1E-79D08A2071DD}" type="datetime1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38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0ED0-8DAC-481A-9CA2-91F2A9EE7645}" type="datetime1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4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FBE0-04AB-4600-8529-89B1476826EA}" type="datetime1">
              <a:rPr lang="en-US" smtClean="0"/>
              <a:t>5/22/24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6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E3E5A-B1CC-4C20-B6AC-D524AAAB5BD6}" type="datetime1">
              <a:rPr lang="en-US" smtClean="0"/>
              <a:t>5/22/24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6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D514-3ED2-4C87-B133-6C70359BE027}" type="datetime1">
              <a:rPr lang="en-US" smtClean="0"/>
              <a:t>5/22/24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06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C814330-2AE9-4319-A438-B86D5ED26F6D}" type="datetime1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31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A1F3A-7822-48DD-AE77-0DA091776C15}" type="datetime1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3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F66063-14D3-4FF6-B9B4-89B08643CA90}" type="datetime1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56A297B-1A9B-4DBE-8240-478FEDC8FCB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1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F13CC-3B23-4333-9019-27A8912E9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083" y="1921532"/>
            <a:ext cx="10058400" cy="1922732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 Arkansas Weathering Steel Bridge Performance (TRC2103)</a:t>
            </a:r>
            <a:b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Research Conference (05-22-24)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371223-96B2-4CEC-A455-148E383C09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Ernie Heymsfield (Pi) &amp;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(co-pi)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Yessenia Gonzalez (Graduate research assistant),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Arkansas / dept. of civil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98581-5008-4420-BE46-D05C6957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14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D0BB-E892-4110-9921-56AEABB72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159" y="410937"/>
            <a:ext cx="6368142" cy="145075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574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Film Degradation in Arkansas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6717C-D11A-4CC2-988A-1D0228B26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228" y="1817076"/>
            <a:ext cx="7286772" cy="4227781"/>
          </a:xfrm>
        </p:spPr>
        <p:txBody>
          <a:bodyPr>
            <a:noAutofit/>
          </a:bodyPr>
          <a:lstStyle/>
          <a:p>
            <a:pPr marL="384048" lvl="2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of 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DOT’s 859 UWS bridges have &gt; 90% of the exposed girder area experiencing oxide file degradation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6679B-CEE2-4B45-9283-8ABCE59C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7B58B3-F757-41A9-BD14-63D00CB9E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1" r="-2" b="-2"/>
          <a:stretch/>
        </p:blipFill>
        <p:spPr>
          <a:xfrm rot="5400000">
            <a:off x="-1107915" y="1095786"/>
            <a:ext cx="6870127" cy="46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2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A21357-0BE4-4411-A8C7-0F1B4F7A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275659" y="649287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52A7BA-F857-4CBC-A9F5-A9F18E3B5DD9}"/>
              </a:ext>
            </a:extLst>
          </p:cNvPr>
          <p:cNvSpPr txBox="1"/>
          <p:nvPr/>
        </p:nvSpPr>
        <p:spPr>
          <a:xfrm>
            <a:off x="3757445" y="645621"/>
            <a:ext cx="84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DIST. 9</a:t>
            </a:r>
          </a:p>
        </p:txBody>
      </p:sp>
      <p:pic>
        <p:nvPicPr>
          <p:cNvPr id="4" name="Picture 3" descr="Map showing UWS bridge locations that have 90 - 100% of its girder area experiencing oxide film degradation. The marker used for the map locations includes the recorded condition states for the bridge.  A legend is included identifying the various CS combinations.">
            <a:extLst>
              <a:ext uri="{FF2B5EF4-FFF2-40B4-BE49-F238E27FC236}">
                <a16:creationId xmlns:a16="http://schemas.microsoft.com/office/drawing/2014/main" id="{78FE5DC8-15DC-B6F5-8C6C-D276E4CBB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10" y="830287"/>
            <a:ext cx="9327577" cy="552032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ADA779-D85B-5CF2-B257-BB43616F82A5}"/>
              </a:ext>
            </a:extLst>
          </p:cNvPr>
          <p:cNvSpPr txBox="1">
            <a:spLocks/>
          </p:cNvSpPr>
          <p:nvPr/>
        </p:nvSpPr>
        <p:spPr>
          <a:xfrm>
            <a:off x="456171" y="-228576"/>
            <a:ext cx="10909300" cy="10588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Bridge location: 90-100% degradation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93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0A08F-D007-461B-975D-6D126A3F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DAF90-5CDB-4D86-87CB-DDA52083C83D}"/>
              </a:ext>
            </a:extLst>
          </p:cNvPr>
          <p:cNvSpPr txBox="1"/>
          <p:nvPr/>
        </p:nvSpPr>
        <p:spPr>
          <a:xfrm>
            <a:off x="807879" y="627389"/>
            <a:ext cx="9638818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 1 Number of Bridges in Each Time Period as a Function of Degradation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E4BDA-7A45-AC9A-D9C4-1793F81B0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4" y="1001466"/>
            <a:ext cx="9264168" cy="525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86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E17541-A762-412B-A682-A0DB6AA8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2C0F8-009F-48E3-AB15-6FB58AF30D40}"/>
              </a:ext>
            </a:extLst>
          </p:cNvPr>
          <p:cNvSpPr txBox="1"/>
          <p:nvPr/>
        </p:nvSpPr>
        <p:spPr>
          <a:xfrm>
            <a:off x="902663" y="135787"/>
            <a:ext cx="10585143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Bridges in Each A</a:t>
            </a:r>
            <a:r>
              <a:rPr lang="en-US" sz="2000" b="1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400" b="1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DOT District as a Function of Degradation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4BF68-E65A-9E2F-F0B0-0C04BB7E7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946" y="725767"/>
            <a:ext cx="6507983" cy="551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43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2D91E-9814-0988-B420-A8A48A1D4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Bridge Ranking for Remediation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6FB0B-DD66-51C4-7FB6-D845C4EB8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135" y="2182065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20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bridges within Arkansas were prioritized for remediation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weighted factors approach was incorporated by considering different weighted factors (7 trial approaches) applied to the oxide film degradation percentage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C06A1-1493-5E1E-B1A5-2DA71A4E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4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9D06-9A2F-3912-80EE-6CC775AA9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 Prioritization</a:t>
            </a:r>
            <a:br>
              <a:rPr lang="en-US" dirty="0"/>
            </a:br>
            <a:r>
              <a:rPr lang="en-US" sz="3600" dirty="0"/>
              <a:t>(Bridge Ranking Weighted Factors)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03FB6E-BDE0-688A-0D6A-C69179F49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783" y="2684519"/>
            <a:ext cx="10216299" cy="26017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4AB74-13B0-481B-1341-BA223022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15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9BF25A-8499-4BF5-6194-31C2CADA8390}"/>
              </a:ext>
            </a:extLst>
          </p:cNvPr>
          <p:cNvCxnSpPr>
            <a:cxnSpLocks/>
          </p:cNvCxnSpPr>
          <p:nvPr/>
        </p:nvCxnSpPr>
        <p:spPr>
          <a:xfrm flipV="1">
            <a:off x="5984876" y="5325223"/>
            <a:ext cx="836629" cy="6966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F96B2B-A8D4-5853-2F34-85F9AE79E980}"/>
              </a:ext>
            </a:extLst>
          </p:cNvPr>
          <p:cNvSpPr txBox="1"/>
          <p:nvPr/>
        </p:nvSpPr>
        <p:spPr>
          <a:xfrm>
            <a:off x="4110009" y="5805232"/>
            <a:ext cx="143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score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6F6FC-F739-4BEE-EB2B-E45E674B9607}"/>
              </a:ext>
            </a:extLst>
          </p:cNvPr>
          <p:cNvSpPr txBox="1"/>
          <p:nvPr/>
        </p:nvSpPr>
        <p:spPr>
          <a:xfrm>
            <a:off x="2350140" y="1848198"/>
            <a:ext cx="6951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Wt</a:t>
            </a:r>
            <a:r>
              <a:rPr lang="en-US" sz="2400" dirty="0"/>
              <a:t> Factor = f (measure of severity)</a:t>
            </a:r>
          </a:p>
          <a:p>
            <a:r>
              <a:rPr lang="en-US" sz="2400" dirty="0"/>
              <a:t>RANKING = WEIGHT(</a:t>
            </a:r>
            <a:r>
              <a:rPr lang="en-US" sz="2400" dirty="0" err="1"/>
              <a:t>i</a:t>
            </a:r>
            <a:r>
              <a:rPr lang="en-US" sz="2400" dirty="0"/>
              <a:t>) * % of Bridge Experiencing CS(</a:t>
            </a:r>
            <a:r>
              <a:rPr lang="en-US" sz="2400" dirty="0" err="1"/>
              <a:t>i</a:t>
            </a:r>
            <a:r>
              <a:rPr lang="en-US" sz="240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0666B0-3714-383F-AC29-A7D0D9D59CF7}"/>
              </a:ext>
            </a:extLst>
          </p:cNvPr>
          <p:cNvSpPr txBox="1"/>
          <p:nvPr/>
        </p:nvSpPr>
        <p:spPr>
          <a:xfrm>
            <a:off x="8609504" y="5715561"/>
            <a:ext cx="2415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Cost to remediate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EDA6E3-0441-44E7-A0D0-C33191CCBE7C}"/>
              </a:ext>
            </a:extLst>
          </p:cNvPr>
          <p:cNvCxnSpPr>
            <a:cxnSpLocks/>
          </p:cNvCxnSpPr>
          <p:nvPr/>
        </p:nvCxnSpPr>
        <p:spPr>
          <a:xfrm flipH="1" flipV="1">
            <a:off x="8324211" y="5325223"/>
            <a:ext cx="278296" cy="4800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E88DB1-FD95-99B0-4D87-EC341112A9DB}"/>
              </a:ext>
            </a:extLst>
          </p:cNvPr>
          <p:cNvCxnSpPr>
            <a:cxnSpLocks/>
          </p:cNvCxnSpPr>
          <p:nvPr/>
        </p:nvCxnSpPr>
        <p:spPr>
          <a:xfrm flipV="1">
            <a:off x="10434947" y="5351899"/>
            <a:ext cx="243045" cy="4965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666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2AD81D5-3B4A-42BB-ABE2-1B8046249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533" y="102607"/>
            <a:ext cx="6374267" cy="59112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4C1800-6D1A-41F5-8213-7445180D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9893" y="5392986"/>
            <a:ext cx="1276642" cy="352888"/>
          </a:xfrm>
        </p:spPr>
        <p:txBody>
          <a:bodyPr/>
          <a:lstStyle/>
          <a:p>
            <a:fld id="{056A297B-1A9B-4DBE-8240-478FEDC8FCB9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34FD5-8219-4CEC-B2B6-70EB4FD6A183}"/>
              </a:ext>
            </a:extLst>
          </p:cNvPr>
          <p:cNvSpPr txBox="1"/>
          <p:nvPr/>
        </p:nvSpPr>
        <p:spPr>
          <a:xfrm>
            <a:off x="3725547" y="908703"/>
            <a:ext cx="1272150" cy="369332"/>
          </a:xfrm>
          <a:prstGeom prst="rect">
            <a:avLst/>
          </a:prstGeom>
          <a:solidFill>
            <a:srgbClr val="3C9A4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Fayetteville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6DCFEA-7175-41D5-9735-E6D48FA3103D}"/>
              </a:ext>
            </a:extLst>
          </p:cNvPr>
          <p:cNvSpPr txBox="1"/>
          <p:nvPr/>
        </p:nvSpPr>
        <p:spPr>
          <a:xfrm>
            <a:off x="5196343" y="102606"/>
            <a:ext cx="1676654" cy="646331"/>
          </a:xfrm>
          <a:prstGeom prst="rect">
            <a:avLst/>
          </a:prstGeom>
          <a:solidFill>
            <a:srgbClr val="3C9A4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Mountain Home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84791-21AD-47F4-B9A7-DF0B42DB83C4}"/>
              </a:ext>
            </a:extLst>
          </p:cNvPr>
          <p:cNvSpPr txBox="1"/>
          <p:nvPr/>
        </p:nvSpPr>
        <p:spPr>
          <a:xfrm>
            <a:off x="3916669" y="3388925"/>
            <a:ext cx="1272150" cy="369332"/>
          </a:xfrm>
          <a:prstGeom prst="rect">
            <a:avLst/>
          </a:prstGeom>
          <a:solidFill>
            <a:srgbClr val="3C9A4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Hot Springs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1840B-414F-421B-9083-F3595E7EC916}"/>
              </a:ext>
            </a:extLst>
          </p:cNvPr>
          <p:cNvSpPr txBox="1"/>
          <p:nvPr/>
        </p:nvSpPr>
        <p:spPr>
          <a:xfrm>
            <a:off x="3257033" y="4634727"/>
            <a:ext cx="1216781" cy="369332"/>
          </a:xfrm>
          <a:prstGeom prst="rect">
            <a:avLst/>
          </a:prstGeom>
          <a:solidFill>
            <a:srgbClr val="3C9A4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Texarkana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BC9974-C917-4B36-ADF1-8B436A0800F4}"/>
              </a:ext>
            </a:extLst>
          </p:cNvPr>
          <p:cNvSpPr txBox="1"/>
          <p:nvPr/>
        </p:nvSpPr>
        <p:spPr>
          <a:xfrm>
            <a:off x="7199716" y="4871976"/>
            <a:ext cx="1216781" cy="369332"/>
          </a:xfrm>
          <a:prstGeom prst="rect">
            <a:avLst/>
          </a:prstGeom>
          <a:solidFill>
            <a:srgbClr val="3C9A4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Greenville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558AA-62EB-462A-B617-769E750DACCC}"/>
              </a:ext>
            </a:extLst>
          </p:cNvPr>
          <p:cNvSpPr txBox="1"/>
          <p:nvPr/>
        </p:nvSpPr>
        <p:spPr>
          <a:xfrm>
            <a:off x="6785654" y="3266440"/>
            <a:ext cx="1080065" cy="369332"/>
          </a:xfrm>
          <a:prstGeom prst="rect">
            <a:avLst/>
          </a:prstGeom>
          <a:solidFill>
            <a:srgbClr val="3C9A4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Pine Bluff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0C691-BC5B-4833-BBDE-CB762BAFC280}"/>
              </a:ext>
            </a:extLst>
          </p:cNvPr>
          <p:cNvSpPr txBox="1"/>
          <p:nvPr/>
        </p:nvSpPr>
        <p:spPr>
          <a:xfrm>
            <a:off x="7677055" y="2530113"/>
            <a:ext cx="82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DIST.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94F73-C180-4A25-AA3E-132D64FAE4FD}"/>
              </a:ext>
            </a:extLst>
          </p:cNvPr>
          <p:cNvSpPr txBox="1"/>
          <p:nvPr/>
        </p:nvSpPr>
        <p:spPr>
          <a:xfrm>
            <a:off x="7621949" y="1244692"/>
            <a:ext cx="93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DIST. 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FF7AA8-2809-424D-894C-1D5322319669}"/>
              </a:ext>
            </a:extLst>
          </p:cNvPr>
          <p:cNvSpPr txBox="1"/>
          <p:nvPr/>
        </p:nvSpPr>
        <p:spPr>
          <a:xfrm>
            <a:off x="7676081" y="4048514"/>
            <a:ext cx="82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DIST.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AAB90A-4820-4E7A-89F0-4FBC6E852FC7}"/>
              </a:ext>
            </a:extLst>
          </p:cNvPr>
          <p:cNvSpPr txBox="1"/>
          <p:nvPr/>
        </p:nvSpPr>
        <p:spPr>
          <a:xfrm>
            <a:off x="5338102" y="4450061"/>
            <a:ext cx="82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DIST. 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911E44-CCA3-47FC-BE36-6D595F8E339F}"/>
              </a:ext>
            </a:extLst>
          </p:cNvPr>
          <p:cNvSpPr txBox="1"/>
          <p:nvPr/>
        </p:nvSpPr>
        <p:spPr>
          <a:xfrm>
            <a:off x="3226481" y="4012660"/>
            <a:ext cx="82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DIST.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1219DD-C708-4EAF-8FA1-90CC21630FEE}"/>
              </a:ext>
            </a:extLst>
          </p:cNvPr>
          <p:cNvSpPr txBox="1"/>
          <p:nvPr/>
        </p:nvSpPr>
        <p:spPr>
          <a:xfrm>
            <a:off x="3202000" y="1988781"/>
            <a:ext cx="82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DIST.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71998-EAC1-4E5A-BDBA-2447D9614692}"/>
              </a:ext>
            </a:extLst>
          </p:cNvPr>
          <p:cNvSpPr txBox="1"/>
          <p:nvPr/>
        </p:nvSpPr>
        <p:spPr>
          <a:xfrm>
            <a:off x="4773929" y="1899122"/>
            <a:ext cx="82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DIST.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890BAC-B3D2-48D3-A27A-FCF15E2B1277}"/>
              </a:ext>
            </a:extLst>
          </p:cNvPr>
          <p:cNvSpPr txBox="1"/>
          <p:nvPr/>
        </p:nvSpPr>
        <p:spPr>
          <a:xfrm>
            <a:off x="5959467" y="924577"/>
            <a:ext cx="82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DIST.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F187AD-5505-44E4-B7ED-55C094D3A01F}"/>
              </a:ext>
            </a:extLst>
          </p:cNvPr>
          <p:cNvSpPr txBox="1"/>
          <p:nvPr/>
        </p:nvSpPr>
        <p:spPr>
          <a:xfrm>
            <a:off x="5314679" y="3451106"/>
            <a:ext cx="82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DIST.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177EAD-AA12-4E49-8937-55665D9262A9}"/>
              </a:ext>
            </a:extLst>
          </p:cNvPr>
          <p:cNvSpPr txBox="1"/>
          <p:nvPr/>
        </p:nvSpPr>
        <p:spPr>
          <a:xfrm>
            <a:off x="3725547" y="517755"/>
            <a:ext cx="82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DIST. 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9CEF1F-7EB3-49B0-BFD0-C010F244D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1502883"/>
            <a:ext cx="2833592" cy="855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778CE0-66FE-627A-9A15-D6A89D13C2E5}"/>
              </a:ext>
            </a:extLst>
          </p:cNvPr>
          <p:cNvSpPr txBox="1"/>
          <p:nvPr/>
        </p:nvSpPr>
        <p:spPr>
          <a:xfrm>
            <a:off x="2609665" y="5949297"/>
            <a:ext cx="7521646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 20 Bridge Ranking for Remediation in First 5 Trials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803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CB4D9-6953-F4BD-484A-585AEB4D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27AC250-B73A-38C6-3C95-139DF8CD5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999" y="125729"/>
            <a:ext cx="6229682" cy="5909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B26B0-167E-6339-4FA1-2EB30EEFF14E}"/>
              </a:ext>
            </a:extLst>
          </p:cNvPr>
          <p:cNvSpPr txBox="1"/>
          <p:nvPr/>
        </p:nvSpPr>
        <p:spPr>
          <a:xfrm>
            <a:off x="2609665" y="5949297"/>
            <a:ext cx="7521646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 20 Bridge Ranking for Remediation in Trials 6 &amp; 7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66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C402-6E2E-40A0-BC72-5658856AB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Bridge Field Inspections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59E1E-F327-4B87-9D14-915677A4E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510" y="1860505"/>
            <a:ext cx="10058400" cy="4023360"/>
          </a:xfrm>
        </p:spPr>
        <p:txBody>
          <a:bodyPr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22 – March 25, 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bridges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13 – June 16, 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bridges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21, 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bridges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30, 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bridges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27– 28, 2023 (UWS encased in concrete)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bridges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= 25 bridges</a:t>
            </a:r>
          </a:p>
          <a:p>
            <a:pPr marL="201168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EF5A6-414E-4B84-8FA1-FA20A84E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53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5CF850-3C25-BE61-1712-4F2D6981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70" y="-334852"/>
            <a:ext cx="10058400" cy="145075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Bridge Inspection Sites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751A49-2EAE-1321-E54A-B99B3987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2E404B-8471-890A-0D57-CBF7000D9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96" y="1115905"/>
            <a:ext cx="6237620" cy="5033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76420F-50E7-BA50-0234-8BA201667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23" y="4365347"/>
            <a:ext cx="4472535" cy="1783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D6D918-9BD5-E775-F088-042D97767723}"/>
              </a:ext>
            </a:extLst>
          </p:cNvPr>
          <p:cNvSpPr txBox="1"/>
          <p:nvPr/>
        </p:nvSpPr>
        <p:spPr>
          <a:xfrm>
            <a:off x="10092395" y="4365347"/>
            <a:ext cx="1275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 BRIDGES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4B2EB-AD4B-1A34-CC0F-2927E993549F}"/>
              </a:ext>
            </a:extLst>
          </p:cNvPr>
          <p:cNvSpPr txBox="1"/>
          <p:nvPr/>
        </p:nvSpPr>
        <p:spPr>
          <a:xfrm>
            <a:off x="10001024" y="4733508"/>
            <a:ext cx="1405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11 BRIDGES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05630-246E-0A2B-792B-9E211FBCF469}"/>
              </a:ext>
            </a:extLst>
          </p:cNvPr>
          <p:cNvSpPr txBox="1"/>
          <p:nvPr/>
        </p:nvSpPr>
        <p:spPr>
          <a:xfrm>
            <a:off x="10092394" y="5062453"/>
            <a:ext cx="1275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 BRIDGES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E7D9F-E163-B679-7B81-0F1A9CD43E01}"/>
              </a:ext>
            </a:extLst>
          </p:cNvPr>
          <p:cNvSpPr txBox="1"/>
          <p:nvPr/>
        </p:nvSpPr>
        <p:spPr>
          <a:xfrm>
            <a:off x="10092395" y="5412566"/>
            <a:ext cx="1275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 BRIDGES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E69FA-487B-30E6-2B93-CDB18C443B96}"/>
              </a:ext>
            </a:extLst>
          </p:cNvPr>
          <p:cNvSpPr txBox="1"/>
          <p:nvPr/>
        </p:nvSpPr>
        <p:spPr>
          <a:xfrm>
            <a:off x="10092394" y="5741511"/>
            <a:ext cx="1275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 BRIDGES</a:t>
            </a:r>
          </a:p>
        </p:txBody>
      </p:sp>
    </p:spTree>
    <p:extLst>
      <p:ext uri="{BB962C8B-B14F-4D97-AF65-F5344CB8AC3E}">
        <p14:creationId xmlns:p14="http://schemas.microsoft.com/office/powerpoint/2010/main" val="1787625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AE66A-9304-35C7-169B-BA0A75B6D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0D688-2439-6830-4BF1-D3F9369D6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 Survey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Study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Life-Cycle Cost 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DED8B-E010-DE9B-2729-D1EDA262E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57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B4AE371-B26D-4DBF-8149-CD696908A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355AB-55B7-9B26-70E2-2A50AAB3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28" y="239922"/>
            <a:ext cx="8476990" cy="6650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Bridge Inspection Details (2022)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EEF5F-00D5-9C85-071F-FC71A6618F53}"/>
              </a:ext>
            </a:extLst>
          </p:cNvPr>
          <p:cNvSpPr txBox="1"/>
          <p:nvPr/>
        </p:nvSpPr>
        <p:spPr>
          <a:xfrm>
            <a:off x="126637" y="1405678"/>
            <a:ext cx="1327797" cy="46166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BRIDGES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F014C3-617F-427C-9D83-18CF91CAB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454972-4818-4E1E-B6E6-B0D2E2723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6679B-CEE2-4B45-9283-8ABCE59C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450"/>
              </a:spcAft>
            </a:pPr>
            <a:fld id="{056A297B-1A9B-4DBE-8240-478FEDC8FCB9}" type="slidenum">
              <a:rPr lang="en-US" smtClean="0"/>
              <a:pPr defTabSz="914400">
                <a:spcAft>
                  <a:spcPts val="450"/>
                </a:spcAft>
              </a:pPr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EEBF37-3304-656F-2E24-EA552D323397}"/>
              </a:ext>
            </a:extLst>
          </p:cNvPr>
          <p:cNvSpPr txBox="1"/>
          <p:nvPr/>
        </p:nvSpPr>
        <p:spPr>
          <a:xfrm>
            <a:off x="0" y="3639164"/>
            <a:ext cx="164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11 BRIDGES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E14D82-DEBB-A82F-CF0A-C680F9413F87}"/>
              </a:ext>
            </a:extLst>
          </p:cNvPr>
          <p:cNvSpPr txBox="1"/>
          <p:nvPr/>
        </p:nvSpPr>
        <p:spPr>
          <a:xfrm>
            <a:off x="44882" y="5326333"/>
            <a:ext cx="149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2 BRIDGES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89708-9D16-3F67-E668-28D945FB1557}"/>
              </a:ext>
            </a:extLst>
          </p:cNvPr>
          <p:cNvSpPr txBox="1"/>
          <p:nvPr/>
        </p:nvSpPr>
        <p:spPr>
          <a:xfrm>
            <a:off x="98182" y="5902143"/>
            <a:ext cx="149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2 BRIDGES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524F7-E7C5-1E15-5049-79F0A9F21C58}"/>
              </a:ext>
            </a:extLst>
          </p:cNvPr>
          <p:cNvSpPr txBox="1"/>
          <p:nvPr/>
        </p:nvSpPr>
        <p:spPr>
          <a:xfrm>
            <a:off x="9900458" y="2517589"/>
            <a:ext cx="169148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6 Districts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2, 5, 6, 8, 9,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10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822550-3693-D7EA-22F1-9871A7764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542" y="523684"/>
            <a:ext cx="9828297" cy="6426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70BC60-9D39-CF36-F619-320B9DC34556}"/>
              </a:ext>
            </a:extLst>
          </p:cNvPr>
          <p:cNvSpPr txBox="1"/>
          <p:nvPr/>
        </p:nvSpPr>
        <p:spPr>
          <a:xfrm>
            <a:off x="9883597" y="4410858"/>
            <a:ext cx="21323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21 BRIDGES</a:t>
            </a:r>
          </a:p>
          <a:p>
            <a:r>
              <a:rPr lang="en-US" sz="2400" dirty="0"/>
              <a:t>18 multi-simple</a:t>
            </a:r>
          </a:p>
        </p:txBody>
      </p:sp>
    </p:spTree>
    <p:extLst>
      <p:ext uri="{BB962C8B-B14F-4D97-AF65-F5344CB8AC3E}">
        <p14:creationId xmlns:p14="http://schemas.microsoft.com/office/powerpoint/2010/main" val="271402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B4AE371-B26D-4DBF-8149-CD696908A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355AB-55B7-9B26-70E2-2A50AAB3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27" y="239922"/>
            <a:ext cx="11964273" cy="6650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Bridge Inspection Details (2023) UWS Encased in Conc.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F014C3-617F-427C-9D83-18CF91CAB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454972-4818-4E1E-B6E6-B0D2E2723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6679B-CEE2-4B45-9283-8ABCE59C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450"/>
              </a:spcAft>
            </a:pPr>
            <a:fld id="{056A297B-1A9B-4DBE-8240-478FEDC8FCB9}" type="slidenum">
              <a:rPr lang="en-US" smtClean="0"/>
              <a:pPr defTabSz="914400">
                <a:spcAft>
                  <a:spcPts val="450"/>
                </a:spcAft>
              </a:pPr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EEBF37-3304-656F-2E24-EA552D323397}"/>
              </a:ext>
            </a:extLst>
          </p:cNvPr>
          <p:cNvSpPr txBox="1"/>
          <p:nvPr/>
        </p:nvSpPr>
        <p:spPr>
          <a:xfrm>
            <a:off x="27664" y="2613160"/>
            <a:ext cx="149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4 BRIDGES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9DC977-2F6F-2375-FEB7-AD94B9A09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91" y="1627430"/>
            <a:ext cx="12978157" cy="266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6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CB7A9-3A7B-4FB0-888C-3B623B80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Bridge Inspection Using UAS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83BFC-670E-4335-B3E7-47E3720A8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437" y="1892878"/>
            <a:ext cx="480404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DJI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Matrice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 RTK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with 30x zoom lens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Gimbal Connector Spotlight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Controllers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minutes of flying time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FAA Part 107 License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line-of-site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traffic and weather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Obstacle avoidance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E26F7-5D52-4E79-A454-F92C18EB7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F393D1-EE0C-4A00-8870-C59C0C2C70F6}"/>
              </a:ext>
            </a:extLst>
          </p:cNvPr>
          <p:cNvSpPr txBox="1"/>
          <p:nvPr/>
        </p:nvSpPr>
        <p:spPr>
          <a:xfrm>
            <a:off x="351686" y="5773585"/>
            <a:ext cx="308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1: UA on homebase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AABC5D-B741-4FCF-9D7F-04A939057D4A}"/>
              </a:ext>
            </a:extLst>
          </p:cNvPr>
          <p:cNvSpPr txBox="1"/>
          <p:nvPr/>
        </p:nvSpPr>
        <p:spPr>
          <a:xfrm>
            <a:off x="3925061" y="5751851"/>
            <a:ext cx="308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2: UA Inflight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915445-C688-D344-B098-64C2E58DD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7" y="2355530"/>
            <a:ext cx="3486874" cy="2146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20EED-CA5D-A1A5-6EA5-F020E38DC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643" y="1873216"/>
            <a:ext cx="3304756" cy="373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83B1D2-02E5-F4A1-F940-379EABD34700}"/>
              </a:ext>
            </a:extLst>
          </p:cNvPr>
          <p:cNvSpPr txBox="1"/>
          <p:nvPr/>
        </p:nvSpPr>
        <p:spPr>
          <a:xfrm>
            <a:off x="445510" y="4502470"/>
            <a:ext cx="274709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Access to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special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lane closure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731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tiled&#10;&#10;Description automatically generated">
            <a:extLst>
              <a:ext uri="{FF2B5EF4-FFF2-40B4-BE49-F238E27FC236}">
                <a16:creationId xmlns:a16="http://schemas.microsoft.com/office/drawing/2014/main" id="{56EDD07E-9C3F-4471-AD6A-ABC066BD9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237" r="-1"/>
          <a:stretch/>
        </p:blipFill>
        <p:spPr>
          <a:xfrm>
            <a:off x="1097280" y="1737360"/>
            <a:ext cx="3596312" cy="1962552"/>
          </a:xfrm>
          <a:prstGeom prst="rect">
            <a:avLst/>
          </a:prstGeom>
        </p:spPr>
      </p:pic>
      <p:pic>
        <p:nvPicPr>
          <p:cNvPr id="4" name="Picture 3" descr="A picture containing lumber&#10;&#10;Description automatically generated">
            <a:extLst>
              <a:ext uri="{FF2B5EF4-FFF2-40B4-BE49-F238E27FC236}">
                <a16:creationId xmlns:a16="http://schemas.microsoft.com/office/drawing/2014/main" id="{E56A9195-F83D-4DC7-9B93-57A03E8012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1" r="2" b="7169"/>
          <a:stretch/>
        </p:blipFill>
        <p:spPr>
          <a:xfrm>
            <a:off x="1097491" y="4076374"/>
            <a:ext cx="3596101" cy="1964594"/>
          </a:xfrm>
          <a:prstGeom prst="rect">
            <a:avLst/>
          </a:prstGeom>
        </p:spPr>
      </p:pic>
      <p:pic>
        <p:nvPicPr>
          <p:cNvPr id="8" name="Picture 7" descr="A picture containing case&#10;&#10;Description automatically generated">
            <a:extLst>
              <a:ext uri="{FF2B5EF4-FFF2-40B4-BE49-F238E27FC236}">
                <a16:creationId xmlns:a16="http://schemas.microsoft.com/office/drawing/2014/main" id="{5C3C501D-A360-42E5-AF63-85A9935D32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9187" r="-1478" b="9092"/>
          <a:stretch/>
        </p:blipFill>
        <p:spPr>
          <a:xfrm>
            <a:off x="6426775" y="4035068"/>
            <a:ext cx="3652320" cy="19645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12F434-6888-098D-4FC7-567F011C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UAV Pictures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6596D-4665-48ED-A51B-D439403F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F78201-D434-4DBC-9E82-C9BCBD4F844F}"/>
              </a:ext>
            </a:extLst>
          </p:cNvPr>
          <p:cNvSpPr txBox="1"/>
          <p:nvPr/>
        </p:nvSpPr>
        <p:spPr>
          <a:xfrm>
            <a:off x="1097280" y="3729240"/>
            <a:ext cx="308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1: Spotlight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14CC88-8EB9-4806-B9C4-DF127AFC3399}"/>
              </a:ext>
            </a:extLst>
          </p:cNvPr>
          <p:cNvSpPr txBox="1"/>
          <p:nvPr/>
        </p:nvSpPr>
        <p:spPr>
          <a:xfrm>
            <a:off x="6384628" y="3665736"/>
            <a:ext cx="308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2: At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83466-19A5-449E-A8CD-2E58C4BF0F40}"/>
              </a:ext>
            </a:extLst>
          </p:cNvPr>
          <p:cNvSpPr txBox="1"/>
          <p:nvPr/>
        </p:nvSpPr>
        <p:spPr>
          <a:xfrm>
            <a:off x="1097279" y="6006630"/>
            <a:ext cx="308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3: Spotlight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0E71E9-9C5C-4166-B796-CB8EC38FD575}"/>
              </a:ext>
            </a:extLst>
          </p:cNvPr>
          <p:cNvSpPr txBox="1"/>
          <p:nvPr/>
        </p:nvSpPr>
        <p:spPr>
          <a:xfrm>
            <a:off x="6384628" y="5999530"/>
            <a:ext cx="308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4: Field Splice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6192"/>
          <a:stretch/>
        </p:blipFill>
        <p:spPr>
          <a:xfrm>
            <a:off x="6426775" y="1742843"/>
            <a:ext cx="3596456" cy="195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0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36E84A-37A4-F0BE-02FC-5A7A985A3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24</a:t>
            </a:fld>
            <a:endParaRPr lang="en-US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99B4192-BA61-FBF4-B0DA-31BE88CC6FD0}"/>
              </a:ext>
            </a:extLst>
          </p:cNvPr>
          <p:cNvSpPr txBox="1">
            <a:spLocks/>
          </p:cNvSpPr>
          <p:nvPr/>
        </p:nvSpPr>
        <p:spPr>
          <a:xfrm>
            <a:off x="1524000" y="216618"/>
            <a:ext cx="7543800" cy="8620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 Screen Shots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C88D9BB-7771-7F0D-B564-D94F28B71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95807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DE61AC-00EC-D5C6-8563-0E3898996AB2}"/>
              </a:ext>
            </a:extLst>
          </p:cNvPr>
          <p:cNvSpPr txBox="1"/>
          <p:nvPr/>
        </p:nvSpPr>
        <p:spPr>
          <a:xfrm>
            <a:off x="1524000" y="5990946"/>
            <a:ext cx="6097656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1: UAV Screenshot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26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6477-C25A-FAE5-0D76-B587CAAD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264" y="246848"/>
            <a:ext cx="8837710" cy="1004345"/>
          </a:xfrm>
        </p:spPr>
        <p:txBody>
          <a:bodyPr>
            <a:normAutofit/>
          </a:bodyPr>
          <a:lstStyle/>
          <a:p>
            <a:r>
              <a:rPr lang="en-US" sz="4000" dirty="0"/>
              <a:t>Expansion Joint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5D312-039A-574A-EDC9-FF99D317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793CB-2878-B50B-19BA-A0F2DB6E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348" y="2016263"/>
            <a:ext cx="1727200" cy="3060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5DE768-D5CA-32C5-26EF-537917AFEE0B}"/>
              </a:ext>
            </a:extLst>
          </p:cNvPr>
          <p:cNvSpPr txBox="1"/>
          <p:nvPr/>
        </p:nvSpPr>
        <p:spPr>
          <a:xfrm>
            <a:off x="1102813" y="5292221"/>
            <a:ext cx="35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COMPRESSION SEAL JOINT</a:t>
            </a:r>
          </a:p>
          <a:p>
            <a:pPr algn="ctr"/>
            <a:r>
              <a:rPr lang="en-US" sz="2400" dirty="0"/>
              <a:t>(BRIDGE 5812)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9F49A-955D-59BD-3943-06CD048697A6}"/>
              </a:ext>
            </a:extLst>
          </p:cNvPr>
          <p:cNvSpPr txBox="1"/>
          <p:nvPr/>
        </p:nvSpPr>
        <p:spPr>
          <a:xfrm>
            <a:off x="4858106" y="5292222"/>
            <a:ext cx="3275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MISSING COMPRESSION </a:t>
            </a:r>
          </a:p>
          <a:p>
            <a:pPr algn="ctr"/>
            <a:r>
              <a:rPr lang="en-US" sz="2400" dirty="0"/>
              <a:t>SEAL JOINT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7E1FE8-23A0-405C-3940-6B58CF6B6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69" y="2075898"/>
            <a:ext cx="1727200" cy="30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59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6477-C25A-FAE5-0D76-B587CAAD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264" y="246848"/>
            <a:ext cx="8837710" cy="1004345"/>
          </a:xfrm>
        </p:spPr>
        <p:txBody>
          <a:bodyPr>
            <a:normAutofit/>
          </a:bodyPr>
          <a:lstStyle/>
          <a:p>
            <a:r>
              <a:rPr lang="en-US" sz="4000" dirty="0"/>
              <a:t>Expansion Joint (Br 6371, Kings River)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5D312-039A-574A-EDC9-FF99D317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1FD2B-4D67-257C-6A0F-7435E501D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64" y="2383431"/>
            <a:ext cx="3418481" cy="3049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F702EB-814B-7DB3-1EE7-92481DBFB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824" y="2059539"/>
            <a:ext cx="1875403" cy="333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5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6477-C25A-FAE5-0D76-B587CAAD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264" y="246848"/>
            <a:ext cx="8837710" cy="100434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Beneath Expansion Joint (Br 6371, Kings River)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5D312-039A-574A-EDC9-FF99D317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164C4-FFA3-560B-997E-B8F115471AA1}"/>
              </a:ext>
            </a:extLst>
          </p:cNvPr>
          <p:cNvSpPr txBox="1"/>
          <p:nvPr/>
        </p:nvSpPr>
        <p:spPr>
          <a:xfrm>
            <a:off x="2557440" y="4969566"/>
            <a:ext cx="1199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Girder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E9439D-E9BE-F2B8-F44D-94458717B1B1}"/>
              </a:ext>
            </a:extLst>
          </p:cNvPr>
          <p:cNvSpPr txBox="1"/>
          <p:nvPr/>
        </p:nvSpPr>
        <p:spPr>
          <a:xfrm>
            <a:off x="7234674" y="4969566"/>
            <a:ext cx="1199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Girder 1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DE683C2C-76F6-0E26-8317-054E212FA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1784490"/>
            <a:ext cx="5425106" cy="305007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EF13CA8D-4063-B1F4-32DB-F29F3DF71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82" y="1784491"/>
            <a:ext cx="5422362" cy="30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3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494E-979F-471D-8DF1-769C3F81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0" y="286605"/>
            <a:ext cx="7784327" cy="145075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Bridge Supports Interior Girder (Bridge 6609)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1D4151-27F2-BE3C-7051-8932A40F0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C6F8B-3E57-4B7F-9984-54FE94236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2FAD02-6349-9768-F90C-36283A4DB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564" y="1972173"/>
            <a:ext cx="6703079" cy="377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02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A17FBD7-3B1B-27F3-376B-4F4534E5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805" y="293715"/>
            <a:ext cx="7543800" cy="892560"/>
          </a:xfrm>
        </p:spPr>
        <p:txBody>
          <a:bodyPr>
            <a:normAutofit fontScale="90000"/>
          </a:bodyPr>
          <a:lstStyle/>
          <a:p>
            <a:r>
              <a:rPr lang="en-US" dirty="0"/>
              <a:t>VEGETATION</a:t>
            </a:r>
            <a:br>
              <a:rPr lang="en-US" dirty="0"/>
            </a:br>
            <a:r>
              <a:rPr lang="en-US" dirty="0"/>
              <a:t>Big Ditch Canal (#2312, </a:t>
            </a:r>
            <a:r>
              <a:rPr lang="en-US" dirty="0" err="1"/>
              <a:t>Brummitt</a:t>
            </a:r>
            <a:r>
              <a:rPr lang="en-US" dirty="0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88B39-A4EE-6381-D0C8-A9BB1627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CD00D9A2-04CD-AD0D-6EB5-D4679646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59" y="1381095"/>
            <a:ext cx="4276344" cy="2023627"/>
          </a:xfrm>
          <a:prstGeom prst="rect">
            <a:avLst/>
          </a:prstGeom>
        </p:spPr>
      </p:pic>
      <p:pic>
        <p:nvPicPr>
          <p:cNvPr id="6" name="Picture 5" descr="A picture containing grass, outdoor, hay&#10;&#10;Description automatically generated">
            <a:extLst>
              <a:ext uri="{FF2B5EF4-FFF2-40B4-BE49-F238E27FC236}">
                <a16:creationId xmlns:a16="http://schemas.microsoft.com/office/drawing/2014/main" id="{C70A8FE8-466F-364C-0C3F-30AADDAAB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3" y="1260416"/>
            <a:ext cx="4531365" cy="2144306"/>
          </a:xfrm>
          <a:prstGeom prst="rect">
            <a:avLst/>
          </a:prstGeom>
        </p:spPr>
      </p:pic>
      <p:pic>
        <p:nvPicPr>
          <p:cNvPr id="8" name="Picture 7" descr="A picture containing outdoor, grass, tree, sky&#10;&#10;Description automatically generated">
            <a:extLst>
              <a:ext uri="{FF2B5EF4-FFF2-40B4-BE49-F238E27FC236}">
                <a16:creationId xmlns:a16="http://schemas.microsoft.com/office/drawing/2014/main" id="{A2FC6FDA-C56A-D8D0-B4FD-F4A62A569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721" y="3453279"/>
            <a:ext cx="5546035" cy="26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78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D0BB-E892-4110-9921-56AEABB72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159" y="410937"/>
            <a:ext cx="6368142" cy="145075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5741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6717C-D11A-4CC2-988A-1D0228B26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228" y="1817076"/>
            <a:ext cx="7286772" cy="4227781"/>
          </a:xfrm>
        </p:spPr>
        <p:txBody>
          <a:bodyPr>
            <a:noAutofit/>
          </a:bodyPr>
          <a:lstStyle/>
          <a:p>
            <a:pPr marL="384048" lvl="2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Uncoated Weathering Steel (UWS)</a:t>
            </a:r>
          </a:p>
          <a:p>
            <a:pPr marL="384048" lvl="2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carbon steel including nickel, copper, and chromium.</a:t>
            </a:r>
          </a:p>
          <a:p>
            <a:pPr marL="384048" lvl="2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Patina (protective oxide film)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 oxide film protective coating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Protects against moisture, oxygen, and contaminants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5-7 years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 environmental conditions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 Patina: Fine-grained, dark brownish-red, tightly adhered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wet-dry cycling for proper patina 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6679B-CEE2-4B45-9283-8ABCE59C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7B58B3-F757-41A9-BD14-63D00CB9E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1" r="-2" b="-2"/>
          <a:stretch/>
        </p:blipFill>
        <p:spPr>
          <a:xfrm rot="5400000">
            <a:off x="-1107915" y="1095786"/>
            <a:ext cx="6870127" cy="46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40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6E05632-9ABA-C87E-7FE5-6A116DF7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818" y="158909"/>
            <a:ext cx="8748423" cy="800734"/>
          </a:xfrm>
        </p:spPr>
        <p:txBody>
          <a:bodyPr>
            <a:normAutofit/>
          </a:bodyPr>
          <a:lstStyle/>
          <a:p>
            <a:r>
              <a:rPr lang="en-US" dirty="0"/>
              <a:t>High Water (Bridge 6204)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8B1E24-7D69-4D65-9C8D-99B93851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056A297B-1A9B-4DBE-8240-478FEDC8FCB9}" type="slidenum">
              <a:rPr lang="en-US" smtClean="0"/>
              <a:pPr>
                <a:spcAft>
                  <a:spcPts val="450"/>
                </a:spcAft>
              </a:pPr>
              <a:t>30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1C5EC-33B6-3070-0CC1-B4137500A652}"/>
              </a:ext>
            </a:extLst>
          </p:cNvPr>
          <p:cNvSpPr txBox="1"/>
          <p:nvPr/>
        </p:nvSpPr>
        <p:spPr>
          <a:xfrm>
            <a:off x="1163178" y="3836504"/>
            <a:ext cx="1801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Trapped </a:t>
            </a:r>
          </a:p>
          <a:p>
            <a:r>
              <a:rPr lang="en-US" sz="2400" dirty="0"/>
              <a:t>tree branch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5CDA0-13D7-F567-0AF4-3B3D1544D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1758949"/>
            <a:ext cx="7642830" cy="429500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8269EB5-E7C6-D4FC-D4A0-0846A2D14D33}"/>
              </a:ext>
            </a:extLst>
          </p:cNvPr>
          <p:cNvCxnSpPr/>
          <p:nvPr/>
        </p:nvCxnSpPr>
        <p:spPr>
          <a:xfrm flipV="1">
            <a:off x="3038063" y="3429000"/>
            <a:ext cx="2961861" cy="8150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667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EBE0B-E164-3DF7-CFCC-7AEE84A8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 Frass (Br. 6371, Kings River)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12AC1-5A0C-8EEC-3D6B-E0160809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312B7-F0B6-B972-6168-9B46DDFED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10" y="1823184"/>
            <a:ext cx="8090069" cy="45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63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EBE0B-E164-3DF7-CFCC-7AEE84A8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Corrosion at Diaphragm Connection (Bridge 07335)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12AC1-5A0C-8EEC-3D6B-E0160809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 descr="Corrosion at a diaphragm - girder connection.">
            <a:extLst>
              <a:ext uri="{FF2B5EF4-FFF2-40B4-BE49-F238E27FC236}">
                <a16:creationId xmlns:a16="http://schemas.microsoft.com/office/drawing/2014/main" id="{072F14B0-9D4E-D3AC-931F-8E2A4C285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79" y="1906552"/>
            <a:ext cx="7545335" cy="42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52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EBE0B-E164-3DF7-CFCC-7AEE84A8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Corrosion at Integral Abutment (Bridge 07335)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12AC1-5A0C-8EEC-3D6B-E0160809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Girder area experiencing severe oxide film degradation adjacent to the abutment.">
            <a:extLst>
              <a:ext uri="{FF2B5EF4-FFF2-40B4-BE49-F238E27FC236}">
                <a16:creationId xmlns:a16="http://schemas.microsoft.com/office/drawing/2014/main" id="{F89AE708-9333-0629-4F0D-ABADD018F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035" y="2250965"/>
            <a:ext cx="5530374" cy="3110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3F7617-7D97-3062-3313-BBF141D5317E}"/>
              </a:ext>
            </a:extLst>
          </p:cNvPr>
          <p:cNvSpPr txBox="1"/>
          <p:nvPr/>
        </p:nvSpPr>
        <p:spPr>
          <a:xfrm>
            <a:off x="8422744" y="2643448"/>
            <a:ext cx="2133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efflorescence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8D6033-E0CC-981F-D1AD-C3E16D692C74}"/>
              </a:ext>
            </a:extLst>
          </p:cNvPr>
          <p:cNvCxnSpPr>
            <a:cxnSpLocks/>
          </p:cNvCxnSpPr>
          <p:nvPr/>
        </p:nvCxnSpPr>
        <p:spPr>
          <a:xfrm flipH="1">
            <a:off x="6417425" y="3035863"/>
            <a:ext cx="2005319" cy="2616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394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6938-A6C1-43C6-9D49-3919211E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02" y="3660063"/>
            <a:ext cx="10968681" cy="145075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Analysis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Cycle Cost –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Span Bridge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Costs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(NCHRP 314)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115C5-4D9A-4F15-BD61-A36AD66C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C7419E0-177D-5678-025E-9E2CFE4BFC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194728"/>
              </p:ext>
            </p:extLst>
          </p:nvPr>
        </p:nvGraphicFramePr>
        <p:xfrm>
          <a:off x="4910957" y="666749"/>
          <a:ext cx="5943600" cy="552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5524500" progId="Word.Document.12">
                  <p:embed/>
                </p:oleObj>
              </mc:Choice>
              <mc:Fallback>
                <p:oleObj name="Document" r:id="rId2" imgW="5943600" imgH="552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10957" y="666749"/>
                        <a:ext cx="5943600" cy="552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5059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6938-A6C1-43C6-9D49-3919211E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02" y="2659419"/>
            <a:ext cx="10968681" cy="145075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Analysis 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Cycle Cost – 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Span Bridge 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Costs 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(NCHRP 314)</a:t>
            </a:r>
            <a:b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115C5-4D9A-4F15-BD61-A36AD66C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E0524CE-21B8-7E43-AD76-862B477EFD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055245"/>
              </p:ext>
            </p:extLst>
          </p:nvPr>
        </p:nvGraphicFramePr>
        <p:xfrm>
          <a:off x="5012996" y="127247"/>
          <a:ext cx="5943600" cy="651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6515100" progId="Word.Document.12">
                  <p:embed/>
                </p:oleObj>
              </mc:Choice>
              <mc:Fallback>
                <p:oleObj name="Document" r:id="rId2" imgW="5943600" imgH="651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12996" y="127247"/>
                        <a:ext cx="5943600" cy="651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7088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6938-A6C1-43C6-9D49-3919211E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02" y="1875957"/>
            <a:ext cx="10968681" cy="145075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Analysis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Cycle Cost – One Span Bridge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115C5-4D9A-4F15-BD61-A36AD66C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713670B-3DC4-39E2-1F88-6203E9D93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007327"/>
              </p:ext>
            </p:extLst>
          </p:nvPr>
        </p:nvGraphicFramePr>
        <p:xfrm>
          <a:off x="111210" y="1199259"/>
          <a:ext cx="9705170" cy="5369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1166">
                  <a:extLst>
                    <a:ext uri="{9D8B030D-6E8A-4147-A177-3AD203B41FA5}">
                      <a16:colId xmlns:a16="http://schemas.microsoft.com/office/drawing/2014/main" val="3261504314"/>
                    </a:ext>
                  </a:extLst>
                </a:gridCol>
                <a:gridCol w="1096945">
                  <a:extLst>
                    <a:ext uri="{9D8B030D-6E8A-4147-A177-3AD203B41FA5}">
                      <a16:colId xmlns:a16="http://schemas.microsoft.com/office/drawing/2014/main" val="1126434718"/>
                    </a:ext>
                  </a:extLst>
                </a:gridCol>
                <a:gridCol w="1096945">
                  <a:extLst>
                    <a:ext uri="{9D8B030D-6E8A-4147-A177-3AD203B41FA5}">
                      <a16:colId xmlns:a16="http://schemas.microsoft.com/office/drawing/2014/main" val="185462061"/>
                    </a:ext>
                  </a:extLst>
                </a:gridCol>
                <a:gridCol w="1096945">
                  <a:extLst>
                    <a:ext uri="{9D8B030D-6E8A-4147-A177-3AD203B41FA5}">
                      <a16:colId xmlns:a16="http://schemas.microsoft.com/office/drawing/2014/main" val="3994880274"/>
                    </a:ext>
                  </a:extLst>
                </a:gridCol>
                <a:gridCol w="1096945">
                  <a:extLst>
                    <a:ext uri="{9D8B030D-6E8A-4147-A177-3AD203B41FA5}">
                      <a16:colId xmlns:a16="http://schemas.microsoft.com/office/drawing/2014/main" val="4247761434"/>
                    </a:ext>
                  </a:extLst>
                </a:gridCol>
                <a:gridCol w="1154934">
                  <a:extLst>
                    <a:ext uri="{9D8B030D-6E8A-4147-A177-3AD203B41FA5}">
                      <a16:colId xmlns:a16="http://schemas.microsoft.com/office/drawing/2014/main" val="2017809607"/>
                    </a:ext>
                  </a:extLst>
                </a:gridCol>
                <a:gridCol w="983178">
                  <a:extLst>
                    <a:ext uri="{9D8B030D-6E8A-4147-A177-3AD203B41FA5}">
                      <a16:colId xmlns:a16="http://schemas.microsoft.com/office/drawing/2014/main" val="1547458675"/>
                    </a:ext>
                  </a:extLst>
                </a:gridCol>
                <a:gridCol w="1115537">
                  <a:extLst>
                    <a:ext uri="{9D8B030D-6E8A-4147-A177-3AD203B41FA5}">
                      <a16:colId xmlns:a16="http://schemas.microsoft.com/office/drawing/2014/main" val="4012541303"/>
                    </a:ext>
                  </a:extLst>
                </a:gridCol>
                <a:gridCol w="1022575">
                  <a:extLst>
                    <a:ext uri="{9D8B030D-6E8A-4147-A177-3AD203B41FA5}">
                      <a16:colId xmlns:a16="http://schemas.microsoft.com/office/drawing/2014/main" val="1627255200"/>
                    </a:ext>
                  </a:extLst>
                </a:gridCol>
              </a:tblGrid>
              <a:tr h="2379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Year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813" marR="100813" marT="50406" marB="50406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highlight>
                            <a:srgbClr val="FFFF00"/>
                          </a:highlight>
                        </a:rPr>
                        <a:t>Painted A709 Gr. 50</a:t>
                      </a:r>
                      <a:endParaRPr lang="en-US" sz="20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813" marR="100813" marT="50406" marB="5040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highlight>
                            <a:srgbClr val="FFFF00"/>
                          </a:highlight>
                        </a:rPr>
                        <a:t>Bare A709 Gr. 50W</a:t>
                      </a:r>
                      <a:endParaRPr lang="en-US" sz="20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813" marR="100813" marT="50406" marB="5040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highlight>
                            <a:srgbClr val="FFFF00"/>
                          </a:highlight>
                        </a:rPr>
                        <a:t>Maintenance Painted A709 Gr. 50W</a:t>
                      </a:r>
                      <a:endParaRPr lang="en-US" sz="20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813" marR="100813" marT="50406" marB="5040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highlight>
                            <a:srgbClr val="FFFF00"/>
                          </a:highlight>
                        </a:rPr>
                        <a:t>Bare A709 Gr. 50W w/ Annual Washing</a:t>
                      </a:r>
                      <a:endParaRPr lang="en-US" sz="20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813" marR="100813" marT="50406" marB="5040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97473"/>
                  </a:ext>
                </a:extLst>
              </a:tr>
              <a:tr h="810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Escalated Cost ($)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Present Worth ($)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Escalated Cost ($)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Present Worth ($)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Escalated Cost ($)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Present Worth ($)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Escalated Cost ($)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indent="647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Present Worth ($)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extLst>
                  <a:ext uri="{0D108BD9-81ED-4DB2-BD59-A6C34878D82A}">
                    <a16:rowId xmlns:a16="http://schemas.microsoft.com/office/drawing/2014/main" val="4260491193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0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105,962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39,804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39,804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indent="647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39,804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extLst>
                  <a:ext uri="{0D108BD9-81ED-4DB2-BD59-A6C34878D82A}">
                    <a16:rowId xmlns:a16="http://schemas.microsoft.com/office/drawing/2014/main" val="3130201815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15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122,902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29,421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20,559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4,922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indent="647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-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extLst>
                  <a:ext uri="{0D108BD9-81ED-4DB2-BD59-A6C34878D82A}">
                    <a16:rowId xmlns:a16="http://schemas.microsoft.com/office/drawing/2014/main" val="2677320942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30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177,738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10,185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29,732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1,704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indent="647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extLst>
                  <a:ext uri="{0D108BD9-81ED-4DB2-BD59-A6C34878D82A}">
                    <a16:rowId xmlns:a16="http://schemas.microsoft.com/office/drawing/2014/main" val="1602754354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45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257,042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3,526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42,998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590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indent="647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extLst>
                  <a:ext uri="{0D108BD9-81ED-4DB2-BD59-A6C34878D82A}">
                    <a16:rowId xmlns:a16="http://schemas.microsoft.com/office/drawing/2014/main" val="325098850"/>
                  </a:ext>
                </a:extLst>
              </a:tr>
              <a:tr h="284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60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-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indent="647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-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extLst>
                  <a:ext uri="{0D108BD9-81ED-4DB2-BD59-A6C34878D82A}">
                    <a16:rowId xmlns:a16="http://schemas.microsoft.com/office/drawing/2014/main" val="3507175679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Annual Cost ($)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indent="647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1,801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extLst>
                  <a:ext uri="{0D108BD9-81ED-4DB2-BD59-A6C34878D82A}">
                    <a16:rowId xmlns:a16="http://schemas.microsoft.com/office/drawing/2014/main" val="3883083735"/>
                  </a:ext>
                </a:extLst>
              </a:tr>
              <a:tr h="8102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Life-Cycle Cost ($)</a:t>
                      </a:r>
                      <a:r>
                        <a:rPr lang="en-US" sz="1700" baseline="30000">
                          <a:effectLst/>
                        </a:rPr>
                        <a:t>a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baseline="300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149,094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39,804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47,020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indent="647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63,029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extLst>
                  <a:ext uri="{0D108BD9-81ED-4DB2-BD59-A6C34878D82A}">
                    <a16:rowId xmlns:a16="http://schemas.microsoft.com/office/drawing/2014/main" val="2827884350"/>
                  </a:ext>
                </a:extLst>
              </a:tr>
              <a:tr h="6952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Cost Index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highlight>
                            <a:srgbClr val="FFFF00"/>
                          </a:highlight>
                        </a:rPr>
                        <a:t>3.75</a:t>
                      </a:r>
                      <a:endParaRPr lang="en-US" sz="2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highlight>
                            <a:srgbClr val="FFFF00"/>
                          </a:highlight>
                        </a:rPr>
                        <a:t>1</a:t>
                      </a:r>
                      <a:endParaRPr lang="en-US" sz="2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highlight>
                            <a:srgbClr val="FFFF00"/>
                          </a:highlight>
                        </a:rPr>
                        <a:t>1.18</a:t>
                      </a:r>
                      <a:endParaRPr lang="en-US" sz="2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tc>
                  <a:txBody>
                    <a:bodyPr/>
                    <a:lstStyle/>
                    <a:p>
                      <a:pPr marL="0" marR="0" indent="647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highlight>
                            <a:srgbClr val="FFFF00"/>
                          </a:highlight>
                        </a:rPr>
                        <a:t>1.58</a:t>
                      </a:r>
                      <a:endParaRPr lang="en-US" sz="2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911" marR="127911" marT="0" marB="0" anchor="ctr"/>
                </a:tc>
                <a:extLst>
                  <a:ext uri="{0D108BD9-81ED-4DB2-BD59-A6C34878D82A}">
                    <a16:rowId xmlns:a16="http://schemas.microsoft.com/office/drawing/2014/main" val="6542164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8BADCB0-D6B2-85B5-3350-6945A5A4A332}"/>
              </a:ext>
            </a:extLst>
          </p:cNvPr>
          <p:cNvSpPr txBox="1"/>
          <p:nvPr/>
        </p:nvSpPr>
        <p:spPr>
          <a:xfrm>
            <a:off x="9816380" y="2634217"/>
            <a:ext cx="24176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2.49% inflation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interest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8765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15060-5C64-9278-B066-E897044FF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3090"/>
            <a:ext cx="10058400" cy="145075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55609-C48F-CD8E-E808-27E202B35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053" y="1737360"/>
            <a:ext cx="10058400" cy="4023360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 State is a function of compression strip seal condition, vegetation, and humidity (water crossing)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Deicing application is minimal and therefore not a major contributor to UWS corrosion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Rating between districts is consistent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Bridge Functionality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UWS bridges are continuing to work as intended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bridges are experiencing CS 4 however with minimal section loss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Remediation should include: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Repair compression strip seals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Cleaning poor (CS 3) and severe (CS 4) areas prioritizing bridges based on their ranking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346CC-2632-BE4F-98C8-EEBD3B904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4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C402-6E2E-40A0-BC72-5658856AB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Accomplishments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59E1E-F327-4B87-9D14-915677A4E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Report and Implementation Report submitted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 at TRB Annual Meeting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Journal Articles (ASCE Journal of Performance of Constructed Facilities)</a:t>
            </a:r>
          </a:p>
          <a:p>
            <a:pPr marL="201168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EF5A6-414E-4B84-8FA1-FA20A84E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20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D3DDA-A0A0-3C66-D64D-725FBCDB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Acknowledgements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C7229-B321-CACC-BC82-8473BFB45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7047648" cy="551448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TRC 2103 Project Managers: Kimberly Romano &amp; Gloria </a:t>
            </a:r>
            <a:r>
              <a:rPr lang="en-US" sz="2400" dirty="0" err="1"/>
              <a:t>Hagins</a:t>
            </a:r>
            <a:endParaRPr lang="en-US" sz="2400" dirty="0"/>
          </a:p>
          <a:p>
            <a:r>
              <a:rPr lang="en-US" sz="2400" dirty="0"/>
              <a:t>TRC 2103 Subcommittee:</a:t>
            </a:r>
          </a:p>
          <a:p>
            <a:pPr lvl="1"/>
            <a:r>
              <a:rPr lang="en-US" sz="2400" dirty="0"/>
              <a:t>Rick Ellis (chair),</a:t>
            </a:r>
          </a:p>
          <a:p>
            <a:pPr lvl="1"/>
            <a:r>
              <a:rPr lang="en-US" sz="2400" dirty="0"/>
              <a:t>Tammy Herman </a:t>
            </a:r>
          </a:p>
          <a:p>
            <a:pPr lvl="1"/>
            <a:r>
              <a:rPr lang="en-US" sz="2400" dirty="0"/>
              <a:t>Jeff Jones, </a:t>
            </a:r>
          </a:p>
          <a:p>
            <a:pPr lvl="1"/>
            <a:r>
              <a:rPr lang="en-US" sz="2400" dirty="0"/>
              <a:t>Andy </a:t>
            </a:r>
            <a:r>
              <a:rPr lang="en-US" sz="2400" dirty="0" err="1"/>
              <a:t>Nanneman</a:t>
            </a:r>
            <a:r>
              <a:rPr lang="en-US" sz="2400" dirty="0"/>
              <a:t>, </a:t>
            </a:r>
          </a:p>
          <a:p>
            <a:pPr lvl="1"/>
            <a:r>
              <a:rPr lang="en-US" sz="2400" dirty="0"/>
              <a:t>Andy Tackett, </a:t>
            </a:r>
          </a:p>
          <a:p>
            <a:pPr lvl="1"/>
            <a:r>
              <a:rPr lang="en-US" sz="2400" dirty="0"/>
              <a:t>Dennis </a:t>
            </a:r>
            <a:r>
              <a:rPr lang="en-US" sz="2400" dirty="0" err="1"/>
              <a:t>Vire</a:t>
            </a:r>
            <a:r>
              <a:rPr lang="en-US" sz="2400" dirty="0"/>
              <a:t>, and </a:t>
            </a:r>
          </a:p>
          <a:p>
            <a:pPr lvl="1"/>
            <a:r>
              <a:rPr lang="en-US" sz="2400" dirty="0" err="1"/>
              <a:t>Yongsheng</a:t>
            </a:r>
            <a:r>
              <a:rPr lang="en-US" sz="2400" dirty="0"/>
              <a:t> Zhao </a:t>
            </a:r>
          </a:p>
          <a:p>
            <a:pPr marL="201168" lvl="1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3CB4F-3E58-2B92-69BF-81F77F7A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8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6679B-CEE2-4B45-9283-8ABCE59C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56A297B-1A9B-4DBE-8240-478FEDC8FCB9}" type="slidenum">
              <a:rPr lang="en-US"/>
              <a:pPr defTabSz="914400"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6717C-D11A-4CC2-988A-1D0228B2676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51311" y="1485965"/>
            <a:ext cx="4256909" cy="3670300"/>
          </a:xfrm>
        </p:spPr>
        <p:txBody>
          <a:bodyPr vert="horz" lIns="0" tIns="45720" rIns="0" bIns="45720" rtlCol="0">
            <a:normAutofit/>
          </a:bodyPr>
          <a:lstStyle/>
          <a:p>
            <a:pPr marL="384048" lvl="2" indent="0">
              <a:buFont typeface="Calibri" panose="020F0502020204030204" pitchFamily="34" charset="0"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Uncoated Weathering Steel (UWS)</a:t>
            </a:r>
          </a:p>
          <a:p>
            <a:pPr marL="384048" lvl="2" indent="0">
              <a:buFont typeface="Calibri" panose="020F0502020204030204" pitchFamily="34" charset="0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lvl="2">
              <a:buFont typeface="Calibri" panose="020F050202020403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Negates the need for bridge painting</a:t>
            </a:r>
          </a:p>
          <a:p>
            <a:pPr lvl="2">
              <a:buFont typeface="Calibri" panose="020F050202020403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bridge maintenance and rehabilitation</a:t>
            </a:r>
          </a:p>
          <a:p>
            <a:pPr lvl="2">
              <a:buFont typeface="Calibri" panose="020F050202020403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savings</a:t>
            </a:r>
          </a:p>
        </p:txBody>
      </p:sp>
      <p:pic>
        <p:nvPicPr>
          <p:cNvPr id="6" name="Picture 5" descr="A bridge over a river&#10;&#10;Description automatically generated">
            <a:extLst>
              <a:ext uri="{FF2B5EF4-FFF2-40B4-BE49-F238E27FC236}">
                <a16:creationId xmlns:a16="http://schemas.microsoft.com/office/drawing/2014/main" id="{6BF39B50-B7E5-7610-1498-0391FE243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5" y="784290"/>
            <a:ext cx="7772400" cy="4371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8BA916-9755-D870-1A07-18DCA7B0CE26}"/>
              </a:ext>
            </a:extLst>
          </p:cNvPr>
          <p:cNvSpPr txBox="1"/>
          <p:nvPr/>
        </p:nvSpPr>
        <p:spPr>
          <a:xfrm>
            <a:off x="903890" y="5433849"/>
            <a:ext cx="3817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BR06592 over Ouachita River</a:t>
            </a:r>
          </a:p>
        </p:txBody>
      </p:sp>
    </p:spTree>
    <p:extLst>
      <p:ext uri="{BB962C8B-B14F-4D97-AF65-F5344CB8AC3E}">
        <p14:creationId xmlns:p14="http://schemas.microsoft.com/office/powerpoint/2010/main" val="3566109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ny question marks on black background">
            <a:extLst>
              <a:ext uri="{FF2B5EF4-FFF2-40B4-BE49-F238E27FC236}">
                <a16:creationId xmlns:a16="http://schemas.microsoft.com/office/drawing/2014/main" id="{07470DE8-1218-4D3F-803C-47C7718D5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5914D5-2023-46C4-844C-6E35DF693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8C9A2-4353-499E-BEB8-FECB82EC6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56A297B-1A9B-4DBE-8240-478FEDC8FCB9}" type="slidenum">
              <a:rPr lang="en-US" smtClean="0"/>
              <a:pPr defTabSz="914400">
                <a:spcAft>
                  <a:spcPts val="60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00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741A-70C9-48D8-8623-2E3F3B8D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534" y="123348"/>
            <a:ext cx="6405063" cy="1450757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Factors Influencing UWS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1F691-F537-4BBB-896C-257926961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3544" y="1701100"/>
            <a:ext cx="7312332" cy="36701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Micro-environmental – (localized area and bridge design)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-Debris collection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-Water drainage at bridge expansion joints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-Using deicing chemicals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Macro-environmental – (local regional weather conditions)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-Humidity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-Temperature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-Precipitation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-Pollution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4848F-7910-4E5D-AE8E-0CB24F2C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8E3A2CD0-EC83-4385-9B94-F9D1FB72D6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9" r="3" b="8942"/>
          <a:stretch/>
        </p:blipFill>
        <p:spPr bwMode="auto">
          <a:xfrm>
            <a:off x="633999" y="581098"/>
            <a:ext cx="4020297" cy="2476136"/>
          </a:xfrm>
          <a:prstGeom prst="rect">
            <a:avLst/>
          </a:prstGeom>
          <a:noFill/>
        </p:spPr>
      </p:pic>
      <p:pic>
        <p:nvPicPr>
          <p:cNvPr id="6" name="Picture 5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0D57F24B-3990-4DF2-839C-4333C1845E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" t="19013" r="205" b="34794"/>
          <a:stretch/>
        </p:blipFill>
        <p:spPr>
          <a:xfrm>
            <a:off x="642258" y="3429000"/>
            <a:ext cx="4020296" cy="24761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8AC644-0B45-4F5D-A04D-99343D269D5E}"/>
              </a:ext>
            </a:extLst>
          </p:cNvPr>
          <p:cNvSpPr txBox="1"/>
          <p:nvPr/>
        </p:nvSpPr>
        <p:spPr>
          <a:xfrm>
            <a:off x="633998" y="3057234"/>
            <a:ext cx="350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Debris 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3E9846-D64F-4ACC-9B68-552EDC4AD110}"/>
              </a:ext>
            </a:extLst>
          </p:cNvPr>
          <p:cNvSpPr txBox="1"/>
          <p:nvPr/>
        </p:nvSpPr>
        <p:spPr>
          <a:xfrm>
            <a:off x="633998" y="5902702"/>
            <a:ext cx="402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Bridge near vegetation</a:t>
            </a:r>
          </a:p>
        </p:txBody>
      </p:sp>
    </p:spTree>
    <p:extLst>
      <p:ext uri="{BB962C8B-B14F-4D97-AF65-F5344CB8AC3E}">
        <p14:creationId xmlns:p14="http://schemas.microsoft.com/office/powerpoint/2010/main" val="103379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494E-979F-471D-8DF1-769C3F814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Film Condition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DBB5F-D8E8-4D3F-A83A-847A392FB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Bridge Inspection Standards (NBIS)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Categorize oxide film degradation as a function of texture and color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(1)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 (2)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Poor (3)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(4)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C6F8B-3E57-4B7F-9984-54FE94236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A297B-1A9B-4DBE-8240-478FEDC8FC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06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4D0E79-99FE-7E2C-7475-30855925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 States (1-4)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8B1E24-7D69-4D65-9C8D-99B93851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32F83-B828-490B-B9D9-69DFE6468E13}"/>
              </a:ext>
            </a:extLst>
          </p:cNvPr>
          <p:cNvSpPr txBox="1"/>
          <p:nvPr/>
        </p:nvSpPr>
        <p:spPr>
          <a:xfrm>
            <a:off x="325724" y="2567304"/>
            <a:ext cx="87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E01A16-D4FC-4054-8E89-C12BC2E7507C}"/>
              </a:ext>
            </a:extLst>
          </p:cNvPr>
          <p:cNvSpPr txBox="1"/>
          <p:nvPr/>
        </p:nvSpPr>
        <p:spPr>
          <a:xfrm>
            <a:off x="359588" y="4612111"/>
            <a:ext cx="2129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798D5-3147-47F4-8322-2D751D339111}"/>
              </a:ext>
            </a:extLst>
          </p:cNvPr>
          <p:cNvSpPr txBox="1"/>
          <p:nvPr/>
        </p:nvSpPr>
        <p:spPr>
          <a:xfrm>
            <a:off x="7981673" y="2567304"/>
            <a:ext cx="2574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A214F3-3EF4-4178-977A-59EDF65A6CE2}"/>
              </a:ext>
            </a:extLst>
          </p:cNvPr>
          <p:cNvSpPr txBox="1"/>
          <p:nvPr/>
        </p:nvSpPr>
        <p:spPr>
          <a:xfrm>
            <a:off x="7981673" y="4751309"/>
            <a:ext cx="2169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4</a:t>
            </a:r>
          </a:p>
        </p:txBody>
      </p:sp>
      <p:pic>
        <p:nvPicPr>
          <p:cNvPr id="9" name="Picture 8" descr="A picture containing ground, outdoor, food, beverage&#10;&#10;Description automatically generated">
            <a:extLst>
              <a:ext uri="{FF2B5EF4-FFF2-40B4-BE49-F238E27FC236}">
                <a16:creationId xmlns:a16="http://schemas.microsoft.com/office/drawing/2014/main" id="{AC31F1C4-9FE8-6B9D-F642-CB124E255C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592" b="6583"/>
          <a:stretch/>
        </p:blipFill>
        <p:spPr bwMode="auto">
          <a:xfrm rot="10800000">
            <a:off x="1424167" y="4123929"/>
            <a:ext cx="3030163" cy="204564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close-up of a roof&#10;&#10;Description automatically generated with low confidence">
            <a:extLst>
              <a:ext uri="{FF2B5EF4-FFF2-40B4-BE49-F238E27FC236}">
                <a16:creationId xmlns:a16="http://schemas.microsoft.com/office/drawing/2014/main" id="{B8FFE173-14D9-9622-D1DE-1AD3CCABC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68" y="1786461"/>
            <a:ext cx="2907161" cy="2180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DB27A6-29C3-2031-C49C-ACBC89DFCC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3"/>
          <a:stretch/>
        </p:blipFill>
        <p:spPr bwMode="auto">
          <a:xfrm rot="5400000">
            <a:off x="5567227" y="1832838"/>
            <a:ext cx="2145539" cy="211028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picture containing old, stone&#10;&#10;Description automatically generated">
            <a:extLst>
              <a:ext uri="{FF2B5EF4-FFF2-40B4-BE49-F238E27FC236}">
                <a16:creationId xmlns:a16="http://schemas.microsoft.com/office/drawing/2014/main" id="{82419D93-FEAD-EA3A-F6B9-08283DDF74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3107" r="16384"/>
          <a:stretch/>
        </p:blipFill>
        <p:spPr bwMode="auto">
          <a:xfrm rot="5400000">
            <a:off x="5708344" y="4012516"/>
            <a:ext cx="2161914" cy="238474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1307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7E585-679E-4114-B08D-24632231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FE32B-29D5-41A9-A204-D36214E463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5611" y="190499"/>
            <a:ext cx="10909300" cy="1058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 Survey</a:t>
            </a:r>
          </a:p>
        </p:txBody>
      </p:sp>
      <p:pic>
        <p:nvPicPr>
          <p:cNvPr id="3" name="Picture 2" descr="Pie chart illustrating Question 6, Corrective Measures. Add protective coating: 55%; Washing: 3%; Blasting: 10%; Plating: 7%: and N/A: 24%. The chart includes a legend.&#10;&#10;">
            <a:extLst>
              <a:ext uri="{FF2B5EF4-FFF2-40B4-BE49-F238E27FC236}">
                <a16:creationId xmlns:a16="http://schemas.microsoft.com/office/drawing/2014/main" id="{DD804DE7-2E80-82E1-19B2-BEFA85365B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7553" r="2218" b="3942"/>
          <a:stretch/>
        </p:blipFill>
        <p:spPr bwMode="auto">
          <a:xfrm>
            <a:off x="2277762" y="1383082"/>
            <a:ext cx="6981986" cy="42255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61902-5924-435E-871B-9970375524A5}"/>
              </a:ext>
            </a:extLst>
          </p:cNvPr>
          <p:cNvSpPr txBox="1"/>
          <p:nvPr/>
        </p:nvSpPr>
        <p:spPr>
          <a:xfrm>
            <a:off x="1025611" y="5474918"/>
            <a:ext cx="8928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Summary of corrective measures implemented by DOTs (26 responses)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A2853-7F23-B2EE-4CDE-4662F7F5E54C}"/>
              </a:ext>
            </a:extLst>
          </p:cNvPr>
          <p:cNvSpPr txBox="1"/>
          <p:nvPr/>
        </p:nvSpPr>
        <p:spPr>
          <a:xfrm>
            <a:off x="9371119" y="2549956"/>
            <a:ext cx="2563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Painting, drainage, blast cleaning, sacrificial layer</a:t>
            </a:r>
          </a:p>
        </p:txBody>
      </p:sp>
    </p:spTree>
    <p:extLst>
      <p:ext uri="{BB962C8B-B14F-4D97-AF65-F5344CB8AC3E}">
        <p14:creationId xmlns:p14="http://schemas.microsoft.com/office/powerpoint/2010/main" val="335509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7E585-679E-4114-B08D-24632231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6A297B-1A9B-4DBE-8240-478FEDC8FCB9}" type="slidenum">
              <a:rPr lang="en-US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FE32B-29D5-41A9-A204-D36214E463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271" y="190499"/>
            <a:ext cx="10909300" cy="1058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 Survey</a:t>
            </a:r>
          </a:p>
        </p:txBody>
      </p:sp>
      <p:pic>
        <p:nvPicPr>
          <p:cNvPr id="3" name="Picture 2" descr="Pie chart illustrating responses to Survey Question 7 about recommending weathering steel for future bridge structures. Yes: 92.3%; and No: 7.7%.&#10;">
            <a:extLst>
              <a:ext uri="{FF2B5EF4-FFF2-40B4-BE49-F238E27FC236}">
                <a16:creationId xmlns:a16="http://schemas.microsoft.com/office/drawing/2014/main" id="{91062E10-9A66-AEDF-C63B-86D16A4C91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2" t="26713" r="30384"/>
          <a:stretch/>
        </p:blipFill>
        <p:spPr bwMode="auto">
          <a:xfrm>
            <a:off x="2178906" y="1249361"/>
            <a:ext cx="7533505" cy="4592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BA245-4DA4-412C-E6ED-4D801FF20386}"/>
              </a:ext>
            </a:extLst>
          </p:cNvPr>
          <p:cNvSpPr txBox="1"/>
          <p:nvPr/>
        </p:nvSpPr>
        <p:spPr>
          <a:xfrm>
            <a:off x="581306" y="5341714"/>
            <a:ext cx="11371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Would you recommend using weathering steel in future bridge structures? (26 responses)</a:t>
            </a:r>
          </a:p>
        </p:txBody>
      </p:sp>
    </p:spTree>
    <p:extLst>
      <p:ext uri="{BB962C8B-B14F-4D97-AF65-F5344CB8AC3E}">
        <p14:creationId xmlns:p14="http://schemas.microsoft.com/office/powerpoint/2010/main" val="60613949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6" ma:contentTypeDescription="Create a new document." ma:contentTypeScope="" ma:versionID="d61156dc2c749f136ccd900245415db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e2e499a0ef47956f1f689053a8dc7c6a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DCD54B-B90D-4494-A24D-D279FAC83851}"/>
</file>

<file path=customXml/itemProps2.xml><?xml version="1.0" encoding="utf-8"?>
<ds:datastoreItem xmlns:ds="http://schemas.openxmlformats.org/officeDocument/2006/customXml" ds:itemID="{94BCD5E2-0D39-4911-BF3C-8EB98E9C2631}"/>
</file>

<file path=docProps/app.xml><?xml version="1.0" encoding="utf-8"?>
<Properties xmlns="http://schemas.openxmlformats.org/officeDocument/2006/extended-properties" xmlns:vt="http://schemas.openxmlformats.org/officeDocument/2006/docPropsVTypes">
  <Template>{8ECA36AA-FC36-4447-8C25-3354885133DD}tf16401378</Template>
  <TotalTime>5386</TotalTime>
  <Words>1143</Words>
  <Application>Microsoft Macintosh PowerPoint</Application>
  <PresentationFormat>Widescreen</PresentationFormat>
  <Paragraphs>318</Paragraphs>
  <Slides>40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Retrospect</vt:lpstr>
      <vt:lpstr>Document</vt:lpstr>
      <vt:lpstr>Evaluating Arkansas Weathering Steel Bridge Performance (TRC2103)  Transportation Research Conference (05-22-24)</vt:lpstr>
      <vt:lpstr>Outline</vt:lpstr>
      <vt:lpstr>Introduction</vt:lpstr>
      <vt:lpstr>PowerPoint Presentation</vt:lpstr>
      <vt:lpstr>Primary Factors Influencing UWS Performance</vt:lpstr>
      <vt:lpstr>Oxide Film Condition States</vt:lpstr>
      <vt:lpstr>Condition States (1-4)</vt:lpstr>
      <vt:lpstr>DOT Survey</vt:lpstr>
      <vt:lpstr>DOT Survey</vt:lpstr>
      <vt:lpstr>Oxide Film Degradation in Arkansas</vt:lpstr>
      <vt:lpstr>PowerPoint Presentation</vt:lpstr>
      <vt:lpstr>PowerPoint Presentation</vt:lpstr>
      <vt:lpstr>PowerPoint Presentation</vt:lpstr>
      <vt:lpstr>Bridge Ranking for Remediation</vt:lpstr>
      <vt:lpstr>Bridge Prioritization (Bridge Ranking Weighted Factors)</vt:lpstr>
      <vt:lpstr>PowerPoint Presentation</vt:lpstr>
      <vt:lpstr>PowerPoint Presentation</vt:lpstr>
      <vt:lpstr>Bridge Field Inspections</vt:lpstr>
      <vt:lpstr>Bridge Inspection Sites</vt:lpstr>
      <vt:lpstr>Bridge Inspection Details (2022)</vt:lpstr>
      <vt:lpstr>Bridge Inspection Details (2023) UWS Encased in Conc.</vt:lpstr>
      <vt:lpstr>Bridge Inspection Using UAS</vt:lpstr>
      <vt:lpstr>UAV Pictures</vt:lpstr>
      <vt:lpstr>PowerPoint Presentation</vt:lpstr>
      <vt:lpstr>Expansion Joint</vt:lpstr>
      <vt:lpstr>Expansion Joint (Br 6371, Kings River)</vt:lpstr>
      <vt:lpstr>Beneath Expansion Joint (Br 6371, Kings River)</vt:lpstr>
      <vt:lpstr>Bridge Supports Interior Girder (Bridge 6609)</vt:lpstr>
      <vt:lpstr>VEGETATION Big Ditch Canal (#2312, Brummitt)</vt:lpstr>
      <vt:lpstr>High Water (Bridge 6204)</vt:lpstr>
      <vt:lpstr>Insect Frass (Br. 6371, Kings River)</vt:lpstr>
      <vt:lpstr>Corrosion at Diaphragm Connection (Bridge 07335)</vt:lpstr>
      <vt:lpstr>Corrosion at Integral Abutment (Bridge 07335)</vt:lpstr>
      <vt:lpstr>Economic Analysis  Life Cycle Cost –  One Span Bridge  Unit Costs  (NCHRP 314)   </vt:lpstr>
      <vt:lpstr>Economic Analysis  Life Cycle Cost –  One Span Bridge  Unit Costs  (NCHRP 314)  </vt:lpstr>
      <vt:lpstr>Economic Analysis  Life Cycle Cost – One Span Bridge    </vt:lpstr>
      <vt:lpstr>Conclusions</vt:lpstr>
      <vt:lpstr>Accomplishments</vt:lpstr>
      <vt:lpstr>Acknowledgements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Arkansas Weathering Steel Bridge Performance</dc:title>
  <dc:creator>Yessenia Gonzalez</dc:creator>
  <cp:lastModifiedBy>Ernie Heymsfield</cp:lastModifiedBy>
  <cp:revision>97</cp:revision>
  <dcterms:created xsi:type="dcterms:W3CDTF">2021-10-08T16:01:41Z</dcterms:created>
  <dcterms:modified xsi:type="dcterms:W3CDTF">2024-05-22T15:16:49Z</dcterms:modified>
</cp:coreProperties>
</file>