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54" r:id="rId3"/>
    <p:sldMasterId id="2147483773" r:id="rId4"/>
    <p:sldMasterId id="2147483785" r:id="rId5"/>
  </p:sldMasterIdLst>
  <p:notesMasterIdLst>
    <p:notesMasterId r:id="rId39"/>
  </p:notesMasterIdLst>
  <p:sldIdLst>
    <p:sldId id="2704" r:id="rId6"/>
    <p:sldId id="2762" r:id="rId7"/>
    <p:sldId id="2766" r:id="rId8"/>
    <p:sldId id="2759" r:id="rId9"/>
    <p:sldId id="2754" r:id="rId10"/>
    <p:sldId id="2737" r:id="rId11"/>
    <p:sldId id="2739" r:id="rId12"/>
    <p:sldId id="2756" r:id="rId13"/>
    <p:sldId id="2757" r:id="rId14"/>
    <p:sldId id="2760" r:id="rId15"/>
    <p:sldId id="2763" r:id="rId16"/>
    <p:sldId id="1648" r:id="rId17"/>
    <p:sldId id="1646" r:id="rId18"/>
    <p:sldId id="1647" r:id="rId19"/>
    <p:sldId id="2767" r:id="rId20"/>
    <p:sldId id="2768" r:id="rId21"/>
    <p:sldId id="2769" r:id="rId22"/>
    <p:sldId id="2770" r:id="rId23"/>
    <p:sldId id="2771" r:id="rId24"/>
    <p:sldId id="2772" r:id="rId25"/>
    <p:sldId id="2773" r:id="rId26"/>
    <p:sldId id="2774" r:id="rId27"/>
    <p:sldId id="2775" r:id="rId28"/>
    <p:sldId id="2776" r:id="rId29"/>
    <p:sldId id="2777" r:id="rId30"/>
    <p:sldId id="2750" r:id="rId31"/>
    <p:sldId id="2778" r:id="rId32"/>
    <p:sldId id="2779" r:id="rId33"/>
    <p:sldId id="2764" r:id="rId34"/>
    <p:sldId id="2780" r:id="rId35"/>
    <p:sldId id="2758" r:id="rId36"/>
    <p:sldId id="2753" r:id="rId37"/>
    <p:sldId id="272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2934-E487-4EB8-AFA7-D43B1B77D0F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9D25A-F6C5-4BFA-A733-7F890A62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4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4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18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50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05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9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21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61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3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24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57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8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6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1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40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02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1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6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05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3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60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49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1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4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9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0C78-BAC2-EB45-8A49-46CEECED9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8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name@terracon.com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name@terracon.com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37C73D-218E-45F7-9855-DF9BDCEE0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98B35-CA25-4497-9788-0C9264B13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602CFA-CC67-41B5-9364-02722FA3E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95D45-796C-4A0E-8C4B-B911ABEDE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0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1B1984-7EDC-4CBE-A7F7-A625ABAA5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00610-8FB4-45F4-97F0-1ADC23C3A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817CE-F5BB-4C36-9E45-AE233BBC1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4CAEB-1DE6-4317-8638-CF43492D3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57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88560-AAC8-4F37-84C0-7E46E57A5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7FE97-41DA-49AC-966B-7144A7551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21DAE-DAB2-488B-A220-FA64517E5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8257A-1FEF-4C66-A117-8AAC0E22A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2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A945-D241-4024-A252-C1D4A774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81345-9598-4006-97E3-973E3664CA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2EED3-09E5-421D-BDB1-DC4EE831E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DF21C-B04E-4C74-8BD6-84E72F235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C299E-D627-4111-8074-E0A47C8C9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59C1A-4AC1-460F-AB97-4929E3214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51607-4CC1-4F7D-907D-34598BEC4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2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5DB6E-106E-4011-A2B9-2112E68F7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06346-0D7B-4180-84D4-1F7A0777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527D1-B2F5-4EA0-9EDF-EBE63F261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A4A60-B9DD-4A25-9510-FF5C12505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33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8BE0C-8DC8-47DA-A3DD-7F10C15FE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500D6-27D5-4916-90A3-8A3D56335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5385A-0C60-4A0D-A04E-AB0DE5788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4B87E-F6DE-4A47-B902-E2A8DE99B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20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B4C40-334C-48CC-8733-02803AF15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2B96B-8C8E-4812-A188-E3D63DBE9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A4D2F-06AA-4DC1-8E20-209A53D25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70D87-7E92-4D74-A470-E1C9FDAE3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8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9DF37-93A7-4767-8865-08F78F388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216B9-C92D-4ABC-B159-03A957A67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D1BAB-16AC-4996-A15F-5456B6871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C1744-77E8-4004-B443-D589DC4D8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5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CE63B1-3FD7-4C7F-AF82-5B89EEBCF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9DDCD3-3608-4FB1-BA40-373940591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DCA3A6-C586-4084-833B-0C64B95BF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388C2-E14E-4C20-83F9-C98B4345F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2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3397A2-BA88-437E-90A1-204D15B51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40D32B-CF21-4A9F-9CE3-767BAE971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FA2462-BC0D-46A4-B440-FA7526567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895C6-F1B3-477E-B5B5-6450A128E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5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22ED13-A515-4628-A694-16A2D6A8D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64159E-E9B1-424A-9EC3-32B9EEB1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35AF40-0040-4894-B913-83451F994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C77E7-E3A9-49E5-8C5F-070169179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5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9B8507-26FA-43C2-8254-76E441814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FA5AEF-0757-4FA8-888E-C81C6B543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A6EB6A-0D70-4A7B-A741-839D3C796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A5E96-BD78-4BB6-AE78-9C6469698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0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02225-7604-4909-8B6B-863BA06C3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E337E-99AF-4BAD-BBBF-4B307C165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7E945-83BC-4BF6-9874-3118B05BB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24EAB-72F7-42AE-80F4-729AA6162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49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3BA97-B396-44FC-B440-5D8FCD914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F3E91-3900-4719-BF68-71EA4850A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CF064-157F-4169-A55C-434A53507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EB3C8-914E-45F4-8633-946FC6F9F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57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E98C53-EF14-4660-A63E-E8B79D161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14037-01CB-42F7-89DD-346C66FC2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67E81-01B6-41BF-9027-D1CF163D3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85FF-2C59-4261-B9FB-D7E932B68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91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8DE83B-E817-48FC-8FC9-001538EB4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6B946A-6D81-48FF-BF2E-37F47698C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BBBE3-A89D-45DB-83BD-18E810FBD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7FD5-6322-4027-9377-3C8FA4A46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2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3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09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406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09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406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09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406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0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09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406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23" y="6084711"/>
            <a:ext cx="2169865" cy="5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8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50F8BB-118B-4FE6-805D-2AA2C53DE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C5003F-728C-4957-AD84-FCECFC233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7A633-EA74-4524-B368-340CD12F5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0F9F-5F87-4078-BCE2-636EF5C35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3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6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2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8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8"/>
          <a:stretch/>
        </p:blipFill>
        <p:spPr>
          <a:xfrm>
            <a:off x="0" y="4837471"/>
            <a:ext cx="12188952" cy="20205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16" y="6356350"/>
            <a:ext cx="1951483" cy="287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29" y="1636161"/>
            <a:ext cx="5391245" cy="10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0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49" y="2418925"/>
            <a:ext cx="7014235" cy="1430925"/>
          </a:xfrm>
          <a:prstGeom prst="rect">
            <a:avLst/>
          </a:prstGeom>
          <a:effectLst>
            <a:outerShdw blurRad="546100" algn="ctr" rotWithShape="0">
              <a:schemeClr val="bg1"/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49" y="2418925"/>
            <a:ext cx="7014235" cy="1430925"/>
          </a:xfrm>
          <a:prstGeom prst="rect">
            <a:avLst/>
          </a:prstGeom>
          <a:effectLst>
            <a:outerShdw blurRad="5461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35398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3942"/>
            <a:ext cx="1218895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60999"/>
            <a:ext cx="9144000" cy="1782201"/>
          </a:xfrm>
        </p:spPr>
        <p:txBody>
          <a:bodyPr anchor="b">
            <a:normAutofit/>
          </a:bodyPr>
          <a:lstStyle>
            <a:lvl1pPr algn="ctr">
              <a:defRPr sz="9000" b="1" i="0" baseline="0">
                <a:solidFill>
                  <a:srgbClr val="2E12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75965" y="3007937"/>
            <a:ext cx="7771088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>
                <a:solidFill>
                  <a:srgbClr val="AE292C"/>
                </a:solidFill>
                <a:latin typeface="Verdana" charset="0"/>
                <a:ea typeface="Verdana" charset="0"/>
                <a:cs typeface="Verdana" charset="0"/>
              </a:rPr>
              <a:t>Contacts</a:t>
            </a: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First </a:t>
            </a:r>
            <a:r>
              <a:rPr lang="en-US" sz="1400" b="1" dirty="0" err="1">
                <a:latin typeface="Verdana" charset="0"/>
                <a:ea typeface="Verdana" charset="0"/>
                <a:cs typeface="Verdana" charset="0"/>
              </a:rPr>
              <a:t>Lastname</a:t>
            </a:r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, P.E.</a:t>
            </a:r>
          </a:p>
          <a:p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Insert Job</a:t>
            </a:r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 Title Here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D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M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  <a:hlinkClick r:id="rId3"/>
              </a:rPr>
              <a:t>First.Lastname@terracon.com</a:t>
            </a:r>
            <a:endParaRPr lang="en-US" sz="1400" baseline="0" dirty="0">
              <a:latin typeface="Verdana" charset="0"/>
              <a:ea typeface="Verdana" charset="0"/>
              <a:cs typeface="Verdana" charset="0"/>
            </a:endParaRPr>
          </a:p>
          <a:p>
            <a:endParaRPr lang="en-US" baseline="0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First </a:t>
            </a:r>
            <a:r>
              <a:rPr lang="en-US" sz="1400" b="1" dirty="0" err="1">
                <a:latin typeface="Verdana" charset="0"/>
                <a:ea typeface="Verdana" charset="0"/>
                <a:cs typeface="Verdana" charset="0"/>
              </a:rPr>
              <a:t>Lastname</a:t>
            </a:r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, P.E.</a:t>
            </a:r>
          </a:p>
          <a:p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Insert Job</a:t>
            </a:r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 Title Here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D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M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  <a:hlinkClick r:id="rId3"/>
              </a:rPr>
              <a:t>First.Lastname@terracon.com</a:t>
            </a:r>
            <a:endParaRPr lang="en-US" sz="1400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23" y="6084711"/>
            <a:ext cx="2169865" cy="5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1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60999"/>
            <a:ext cx="9144000" cy="1782201"/>
          </a:xfrm>
        </p:spPr>
        <p:txBody>
          <a:bodyPr anchor="b">
            <a:normAutofit/>
          </a:bodyPr>
          <a:lstStyle>
            <a:lvl1pPr algn="ctr">
              <a:defRPr sz="9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75965" y="3007937"/>
            <a:ext cx="7771088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Contacts</a:t>
            </a: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First </a:t>
            </a:r>
            <a:r>
              <a:rPr lang="en-US" sz="1400" b="1" dirty="0" err="1">
                <a:latin typeface="Verdana" charset="0"/>
                <a:ea typeface="Verdana" charset="0"/>
                <a:cs typeface="Verdana" charset="0"/>
              </a:rPr>
              <a:t>Lastname</a:t>
            </a:r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, P.E.</a:t>
            </a:r>
          </a:p>
          <a:p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Insert Job</a:t>
            </a:r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 Title Here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D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M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  <a:hlinkClick r:id="rId3"/>
              </a:rPr>
              <a:t>First.Lastname@terracon.com</a:t>
            </a:r>
            <a:endParaRPr lang="en-US" sz="1400" baseline="0" dirty="0">
              <a:latin typeface="Verdana" charset="0"/>
              <a:ea typeface="Verdana" charset="0"/>
              <a:cs typeface="Verdana" charset="0"/>
            </a:endParaRPr>
          </a:p>
          <a:p>
            <a:endParaRPr lang="en-US" baseline="0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First </a:t>
            </a:r>
            <a:r>
              <a:rPr lang="en-US" sz="1400" b="1" dirty="0" err="1">
                <a:latin typeface="Verdana" charset="0"/>
                <a:ea typeface="Verdana" charset="0"/>
                <a:cs typeface="Verdana" charset="0"/>
              </a:rPr>
              <a:t>Lastname</a:t>
            </a:r>
            <a:r>
              <a:rPr lang="en-US" sz="1400" b="1" dirty="0">
                <a:latin typeface="Verdana" charset="0"/>
                <a:ea typeface="Verdana" charset="0"/>
                <a:cs typeface="Verdana" charset="0"/>
              </a:rPr>
              <a:t>, P.E.</a:t>
            </a:r>
          </a:p>
          <a:p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Insert Job</a:t>
            </a:r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 Title Here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D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</a:rPr>
              <a:t>M (XXX) XXX XXXX</a:t>
            </a:r>
          </a:p>
          <a:p>
            <a:r>
              <a:rPr lang="en-US" sz="1400" baseline="0" dirty="0">
                <a:latin typeface="Verdana" charset="0"/>
                <a:ea typeface="Verdana" charset="0"/>
                <a:cs typeface="Verdana" charset="0"/>
                <a:hlinkClick r:id="rId3"/>
              </a:rPr>
              <a:t>First.Lastname@terracon.com</a:t>
            </a:r>
            <a:endParaRPr lang="en-US" sz="1400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23" y="6084711"/>
            <a:ext cx="2169865" cy="5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5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7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37012-3D78-45C5-8FA7-6499688E6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DC477-41FA-4C1B-9EBD-F1DC9081D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AA514-B31B-4167-B329-05873DE42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96AFA-E088-4006-85E6-BE2348662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37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4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D0F-59C3-C84C-9E1A-AF91E57EF7A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B5F-D30B-3C44-AC68-876FBE82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3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32E28-15AE-6961-D955-529EF91FC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BFEF8-1C57-6EC2-1359-9425D49CB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93213-4C53-9337-575F-E15D47268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7FB45-A312-4F45-BA43-F6331B822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9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65690-A85D-2881-EDBC-EE7B94CCA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1F0190-F766-43B0-698D-EAF9E8D72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E61298-06E8-C9A9-2BEB-57E0109E8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E0088-AA3A-4D50-837F-718CBA78C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42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A5C5EE-EEA0-5A36-3C0C-8907476C9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F69E8-36EE-EA13-1D5E-9B77E06E3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D6D3DD-0168-D5ED-B3DC-7E6384C30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69E02-C6E3-4448-9E61-9DB56F50A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74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1F8DF-9E11-6704-D197-98F322AE5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18FAE-17F7-66D8-3E91-5932A5050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39B8C-4B90-7BBF-2714-5501C2C0D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FAD50-97F2-4278-BFA8-9CA324BE6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27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0030DA-B7E6-655B-2AF3-D94862835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1D495B-3793-E66B-F80B-B0A45368B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E3AEE2-225E-6A5E-80B2-D4F06B4F9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89310-2472-4B71-83DF-74FD0764F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45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61D5A0-00AA-1A3A-7042-294A6899A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20B7F7-8926-A2E5-AF22-C3E15F0AD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D32BA1-478C-F680-1F56-A99C6FE78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30375-F7C4-4F21-B1E1-2BD6DBA0E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96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A0659B-257B-E22F-74C0-E77AE17F8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349859-6751-3694-1B37-14CA6E226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C222F4-1E33-7EDB-5F1A-9E35192E1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65331-6EB1-4C2B-8D58-865B49782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29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88349-1704-90CD-638B-88036CB9E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272A8-D3D6-72BB-5E50-475497989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C6C95-FCCC-2A7D-E196-7A14CA0E2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33951-C873-42CB-98B9-E334EE9A8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6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64EED9-20DD-4A5F-AC4E-4432DA283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C5107C-28F9-46CD-B49D-32F73BBDE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BE914C-98E4-4631-9D52-EFDECA92D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36C02-F59D-446A-AE98-C5B84D9C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24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5282E-029A-7B78-A00B-CC37BF9BE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795F5-BEDC-83B6-237B-4D4B1498B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1E8B7-D8A1-7FF9-3CD8-9DD785778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AF524-5523-4F4F-9425-7D4FDB4B2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7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825A2-E1AA-18A8-14D3-EC5003533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90F24-F119-9C1B-BE2B-2342D19BE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8C650-2050-3F93-7D3C-5A14B414A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8BEA-FF97-480E-B7AB-2E1582F74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94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FD42E-B6B5-7F9B-4627-511D981FA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DDE6BB-3F1B-894F-A6BF-19C6F0A03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1FE724-89DA-1EED-1764-4E65F3E68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82C39-483C-412F-B32D-43C95BB6E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77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5360-54B1-4B04-8EAE-1378CE63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DED2B-EE4C-48B6-B01F-1F1A0133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78D92-1CF8-5A27-94CD-9D4DB3F73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FBFEB-2D18-8522-B5CB-E706FF7C9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8CCC5-81B5-E156-6F69-57A426BB9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9FB3-9E68-47DF-8E7C-42853147C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764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CE9D-F4EF-4570-824E-858A6B87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1887-31A0-4DC4-ADBA-C9FC4AB6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4EC7E-BF2F-A8C9-460A-55C3A6C9D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28B25C-FFCA-06E7-9110-59D179AF9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CAF16D-50FD-1191-6378-251E33768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C8FD1-CC65-4DBA-89E9-BF6D6442B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90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1853-A7DC-4BFC-A3FF-6EE769F1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14B6E-A398-4340-A62E-79907089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82905C-A9BB-C6BE-137C-18A2149EF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11D05B-0CCA-28B8-0011-C39357F9C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2C7E62-1F8B-3700-ADD5-92751468B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DC5FE-4505-4A20-A812-6034176D4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022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B0F1-6C1E-435D-A3A5-CA7F08D6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2FAC5-F0DD-4069-ACD9-156C2EB2C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BE21C-D8CE-4410-B821-4A9AD7B18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9456C-B010-94EB-1B67-847C8B45E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F3661-89B7-6964-9B1C-4BA17F020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99B03-E9B4-BD2D-2B67-219507FDD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B8563-B17E-44DA-A7F5-6EEA0D6C3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89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628D-87C2-4D1D-9582-59C9320B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07469-783C-480D-8B7B-136425A7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49A0-FCE0-4258-8B12-6011104B1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59E21-161E-4B23-8397-E261B0272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59EF7-180F-44EC-9327-47B5D1984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96016A-1D24-3C25-D173-2BD0C50E4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F6622B-8E26-1389-4CC7-7C03433C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228828-B9CD-1C79-663D-B72A90A69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A8DC0-D16B-4EB2-B638-75A69559B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94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CA89-4A32-421F-90D6-6C901D60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4A6D51-45BC-FC49-7E80-43E6908EF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ECDD79-1BC3-FA97-AEC6-17DB09AAE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4DEBE1-EDFA-93BA-B3F0-F19557778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C2B16-7002-49D0-9DE3-855355FE7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51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3418A0-A8B3-C1D1-DC7B-BB9D137DE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72EA5F-4A82-3EF4-C2A5-EA8E44251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EE10AB-5A61-EF7A-3CE8-361C57544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3F240-7AF5-4510-A09B-614AD2148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165117-B8B3-464C-AF26-E0BE70439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91CDBB-227B-4C27-B8A6-F88F4655C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9D50BB-8FED-47FC-AE24-F96214DF5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BC6C2-F1B9-4B88-9DA7-39F026A6C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6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F51B-08B2-48AB-8399-6F4ADA83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834D-5FA0-4E10-8896-A2B507CB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FE55-25DB-4FDD-9818-E50EC57D9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D509A-190A-B9A4-9CDB-426DA259B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772BC-E60A-2B4A-CE41-719E51666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69408-AF32-4E70-5802-59DF177DE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47FC8-2190-4A95-B58F-4A9CD3D1D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876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AB82-D464-44FB-A44A-AFA82E12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7EFC9-1FB1-4BCC-BC1B-CF4475889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B5E4A-29AA-44FF-A93C-45529EED4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3BF86-1380-EC8D-A93B-4AAE1CB87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B5CA5-4B52-5A15-1F95-158A7D986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25387-6B68-7003-FEF2-27D3365E5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3D675-F424-4589-B2A7-22403E1F1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843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4692-C24C-4977-A800-622871C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966AA-86A1-40A5-B251-1CA3E4F6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9971E-3101-3C07-47E8-5CA5D292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AAA61-0486-1B70-9EB4-B00331688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58857-0D7B-EBAC-BA0C-417F3D8B3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6F0C8-D9DF-4D17-9240-96B24C7A2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34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43B00-F32B-4DE9-BE17-D53EAFE9D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2EA08-0F66-4DFF-9C8B-AA0B0A846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D61F0D-2675-A092-73B6-0A0401DF7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ECC87-D924-4854-DB41-AA8A1F38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EE0FF-A95B-2E45-F0E5-5F5653F1A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AEA50-A9B2-449B-8DCA-50197B57A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130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6626D-C3D7-4B3D-8EF3-D37F55F82FC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E87F7C-209D-DF6B-A080-77566650D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228CAB-2C14-1403-5FFC-6217BBD1D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76DC8A-5AEB-E8BC-E416-75FFD241E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0B7E1-399F-48C7-88C4-93163515E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3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F57647-3DB2-4214-9F71-82CF0948E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0FB48D-6521-4547-9C8A-CD2CE583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BF4BD8-7A34-4245-87CC-C54E057B7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271EB-0D93-44BA-A6A8-7EDDFB947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E413C-4DA1-4FF9-9C7B-19E286A1F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DC1CF-8915-44F9-9268-1F4512FB2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95B32-205C-42DB-9F8B-D8317E4B8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5E5E-CF27-4410-BC43-BD7D84550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65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3EED5-DA54-42C5-AAEF-72D90982F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2BE91-743B-4485-AAE5-1A328E089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BB261-17EA-4D26-8D19-23237AAC6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CA1DE-0115-4241-81F3-0AD966CC0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2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638733-7E7A-410F-B7B6-8C41FA821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0CCF76-F58C-45E0-8CA8-2C8881085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31D22F-5095-421D-9123-801A749970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41069A-980A-4540-B914-2E5E93984F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1C7449-F748-45AB-BFF4-2C688555D1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374EC7-18A9-4C02-AE7C-C056F6C1362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Gen_PowerPoint4">
            <a:extLst>
              <a:ext uri="{FF2B5EF4-FFF2-40B4-BE49-F238E27FC236}">
                <a16:creationId xmlns:a16="http://schemas.microsoft.com/office/drawing/2014/main" id="{78A4629C-3F17-4AC0-AD48-F76A54EA1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-17463"/>
            <a:ext cx="12240684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8BBCC5-5E1B-433B-BCB0-7D18AECD7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28BB97-3D0D-47C2-BD0A-9C5B0ADCC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2A265C-8E8D-4699-8464-F03BC1ABA6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626B1B-ED9C-46D9-BCCC-F5B30E52A0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9B88A2-A147-45C2-A866-4DA36862AA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EC584C-3613-4FBB-AE4C-A9C41B4274A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Gen_PowerPoint4">
            <a:extLst>
              <a:ext uri="{FF2B5EF4-FFF2-40B4-BE49-F238E27FC236}">
                <a16:creationId xmlns:a16="http://schemas.microsoft.com/office/drawing/2014/main" id="{215895CD-5EA9-49CD-9B0D-5FC5E588C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-17463"/>
            <a:ext cx="12240684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4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10572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CFD67D0F-59C3-C84C-9E1A-AF91E57EF7AE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2172" y="6356350"/>
            <a:ext cx="3096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8331" y="6356350"/>
            <a:ext cx="75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4BCEBB5F-D30B-3C44-AC68-876FBE826A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6" y="6282563"/>
            <a:ext cx="1426464" cy="210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6" y="6156264"/>
            <a:ext cx="1847067" cy="3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7BD2D0-F4FB-909D-0CBE-72D4888E4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72917F-3A25-C5C3-DAAA-C103BADAA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3F683E-E857-4CC7-B253-440A955C06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B2BF04-82AA-4609-889E-6FCFD396C4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EB632A-5106-4CDB-A78E-07A00E6226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0D8794-108B-4EB2-BB1F-60086159FD6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8" descr="Gen_PowerPoint4">
            <a:extLst>
              <a:ext uri="{FF2B5EF4-FFF2-40B4-BE49-F238E27FC236}">
                <a16:creationId xmlns:a16="http://schemas.microsoft.com/office/drawing/2014/main" id="{BBD40AFA-5AA6-8837-EA1A-10F688CE8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-17463"/>
            <a:ext cx="12240684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5303C6-9BCE-B93D-0816-8622CC35D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228FE6-8952-D307-282F-12C3DE6C0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CD9F45-5CD1-4D4A-BF5D-B0EAC0512C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5B4405-2B6F-40E7-96C3-A95A3DD87C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5D9683-9CB7-4A95-9CF7-DBDFC696D3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6B682D-FA32-46D7-B3AB-311EE7578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092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B017177-F61C-9D1B-13ED-772EADE5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9"/>
            <a:ext cx="12191999" cy="68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00" y="-9051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Earthquake-Induced Soil Liquefaction and Transportation Structures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Dr. Dave Baska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May 23, 2024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3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Outline – Earthquake-Induced Soil Liquefaction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Lateral spread and flow failure loads</a:t>
            </a:r>
          </a:p>
          <a:p>
            <a:pPr>
              <a:defRPr/>
            </a:pPr>
            <a:r>
              <a:rPr lang="en-US" altLang="en-US" dirty="0" err="1"/>
              <a:t>Downdrag</a:t>
            </a:r>
            <a:r>
              <a:rPr lang="en-US" altLang="en-US" dirty="0"/>
              <a:t> loads</a:t>
            </a:r>
          </a:p>
          <a:p>
            <a:pPr>
              <a:defRPr/>
            </a:pPr>
            <a:r>
              <a:rPr lang="en-US" altLang="en-US" dirty="0"/>
              <a:t>Mitigation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pic>
        <p:nvPicPr>
          <p:cNvPr id="4" name="Picture 3" descr="A car crashed into a puddle">
            <a:extLst>
              <a:ext uri="{FF2B5EF4-FFF2-40B4-BE49-F238E27FC236}">
                <a16:creationId xmlns:a16="http://schemas.microsoft.com/office/drawing/2014/main" id="{293D1AE1-3FD0-C6C9-6F49-60A8DCBDB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2" y="2351848"/>
            <a:ext cx="6854687" cy="39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>
            <a:extLst>
              <a:ext uri="{FF2B5EF4-FFF2-40B4-BE49-F238E27FC236}">
                <a16:creationId xmlns:a16="http://schemas.microsoft.com/office/drawing/2014/main" id="{BA5C191F-57B8-AC6D-A700-ACFE54A10F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839" b="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Outline – Earthquake-Induced Soil Liquefaction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dirty="0"/>
              <a:t>Lateral spread and flow failure loads</a:t>
            </a:r>
          </a:p>
          <a:p>
            <a:pPr>
              <a:defRPr/>
            </a:pPr>
            <a:r>
              <a:rPr lang="en-US" altLang="en-US" dirty="0" err="1"/>
              <a:t>Downdrag</a:t>
            </a:r>
            <a:r>
              <a:rPr lang="en-US" altLang="en-US" dirty="0"/>
              <a:t> loads</a:t>
            </a:r>
          </a:p>
          <a:p>
            <a:pPr>
              <a:defRPr/>
            </a:pPr>
            <a:r>
              <a:rPr lang="en-US" altLang="en-US" dirty="0"/>
              <a:t>Mitigation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18">
            <a:extLst>
              <a:ext uri="{FF2B5EF4-FFF2-40B4-BE49-F238E27FC236}">
                <a16:creationId xmlns:a16="http://schemas.microsoft.com/office/drawing/2014/main" id="{6D57849F-13F9-256E-B9C3-E0D2B10A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23148" r="11722" b="27472"/>
          <a:stretch>
            <a:fillRect/>
          </a:stretch>
        </p:blipFill>
        <p:spPr bwMode="auto">
          <a:xfrm>
            <a:off x="2133600" y="103188"/>
            <a:ext cx="80772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17457097-9B0F-27D8-9C63-F7E64EFF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14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66"/>
                </a:solidFill>
                <a:latin typeface="Times New Roman" panose="02020603050405020304" pitchFamily="18" charset="0"/>
              </a:rPr>
              <a:t>Before earthquake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E1387308-B820-46AF-AFB7-32AD82E1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67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3366"/>
                </a:solidFill>
                <a:latin typeface="Times New Roman" panose="02020603050405020304" pitchFamily="18" charset="0"/>
              </a:rPr>
              <a:t>After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3366"/>
                </a:solidFill>
                <a:latin typeface="Times New Roman" panose="02020603050405020304" pitchFamily="18" charset="0"/>
              </a:rPr>
              <a:t>earthquake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4807E132-F840-B5E5-A2CE-0314CA91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714375"/>
            <a:ext cx="411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Nonliquefied crust</a:t>
            </a:r>
            <a:endParaRPr lang="en-US" altLang="en-US" sz="2400" b="1">
              <a:solidFill>
                <a:srgbClr val="000099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702E16-3C96-4E98-9617-DB22776168C8}"/>
              </a:ext>
            </a:extLst>
          </p:cNvPr>
          <p:cNvCxnSpPr/>
          <p:nvPr/>
        </p:nvCxnSpPr>
        <p:spPr>
          <a:xfrm flipH="1">
            <a:off x="6448425" y="1082675"/>
            <a:ext cx="209550" cy="374650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allen-brid2">
            <a:extLst>
              <a:ext uri="{FF2B5EF4-FFF2-40B4-BE49-F238E27FC236}">
                <a16:creationId xmlns:a16="http://schemas.microsoft.com/office/drawing/2014/main" id="{8BBC3CB6-5253-215A-FCA5-06D16114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/>
          <a:stretch>
            <a:fillRect/>
          </a:stretch>
        </p:blipFill>
        <p:spPr bwMode="auto">
          <a:xfrm>
            <a:off x="1524000" y="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8CE82712-2FC3-9254-4A20-5D5A8548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1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Collapsed bridge over Rio Viscaya following 1991 Limon Province</a:t>
            </a:r>
            <a:r>
              <a:rPr lang="en-US" altLang="en-US" sz="2400">
                <a:solidFill>
                  <a:srgbClr val="FFFFFF"/>
                </a:solidFill>
              </a:rPr>
              <a:t>, Costa Rica,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earthquake; collapse was caused by 3 m of lateral spread displacement toward river channel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~AUT0003">
            <a:extLst>
              <a:ext uri="{FF2B5EF4-FFF2-40B4-BE49-F238E27FC236}">
                <a16:creationId xmlns:a16="http://schemas.microsoft.com/office/drawing/2014/main" id="{013DBF0B-6BBE-21A4-6DA6-18E1A22E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111" b="13393"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44DCFAC8-53C6-82EF-196B-DFBC555A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5334000"/>
            <a:ext cx="8929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Extensional fissures in roadway at head of lateral sperad that caused collapse of the Rio Viscaya bridge (behind camera)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Three Approaches to Computing Soil Lateral Load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Displacement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Force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Dynamic stress-deformation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3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Three Approaches to Computing Soil Lateral Load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Displacement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Force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Dynamic stress-deformation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2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Displacement Based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Most common approach in the U.S.</a:t>
            </a:r>
          </a:p>
          <a:p>
            <a:pPr>
              <a:defRPr/>
            </a:pPr>
            <a:r>
              <a:rPr lang="en-US" altLang="en-US" dirty="0"/>
              <a:t>Equivalent nonlinear static analysis</a:t>
            </a:r>
          </a:p>
          <a:p>
            <a:pPr lvl="1">
              <a:defRPr/>
            </a:pPr>
            <a:r>
              <a:rPr lang="en-US" altLang="en-US" dirty="0"/>
              <a:t>Caltrans 2012 (Arduino, et al. 2017)</a:t>
            </a:r>
          </a:p>
          <a:p>
            <a:pPr lvl="1">
              <a:defRPr/>
            </a:pPr>
            <a:r>
              <a:rPr lang="en-US" altLang="en-US" dirty="0"/>
              <a:t>Free field soil displacements (LPILE)</a:t>
            </a:r>
          </a:p>
          <a:p>
            <a:pPr>
              <a:defRPr/>
            </a:pPr>
            <a:r>
              <a:rPr lang="en-US" altLang="en-US" dirty="0"/>
              <a:t>Two cases:</a:t>
            </a:r>
          </a:p>
          <a:p>
            <a:pPr lvl="1">
              <a:defRPr/>
            </a:pPr>
            <a:r>
              <a:rPr lang="en-US" altLang="en-US" dirty="0"/>
              <a:t>Restrained (abutments)</a:t>
            </a:r>
          </a:p>
          <a:p>
            <a:pPr lvl="1">
              <a:defRPr/>
            </a:pPr>
            <a:r>
              <a:rPr lang="en-US" altLang="en-US" dirty="0"/>
              <a:t>Unrestrained (interior piers)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8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Displacement Based Approach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F8BD84D-F926-736A-7161-26A5C019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2525713"/>
            <a:ext cx="9258300" cy="2343150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F2A59FA-F996-E425-0713-B5E46131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5178426"/>
            <a:ext cx="2009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5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5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5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7F0100"/>
                </a:solidFill>
              </a:rPr>
              <a:t>Unrestrained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0CDC9E-DFB8-47FE-329D-63B351EE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5178426"/>
            <a:ext cx="2009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5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5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5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7F0100"/>
                </a:solidFill>
              </a:rPr>
              <a:t>Restrained</a:t>
            </a:r>
          </a:p>
        </p:txBody>
      </p:sp>
    </p:spTree>
    <p:extLst>
      <p:ext uri="{BB962C8B-B14F-4D97-AF65-F5344CB8AC3E}">
        <p14:creationId xmlns:p14="http://schemas.microsoft.com/office/powerpoint/2010/main" val="320539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Unrestrained Case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Movement of large soil mass is unimpeded by foundation</a:t>
            </a:r>
          </a:p>
          <a:p>
            <a:pPr>
              <a:defRPr/>
            </a:pPr>
            <a:r>
              <a:rPr lang="en-US" altLang="en-US" dirty="0"/>
              <a:t>Key design elements </a:t>
            </a:r>
          </a:p>
          <a:p>
            <a:pPr lvl="1">
              <a:defRPr/>
            </a:pPr>
            <a:r>
              <a:rPr lang="en-US" altLang="en-US" dirty="0"/>
              <a:t>Crust displacement </a:t>
            </a:r>
          </a:p>
          <a:p>
            <a:pPr lvl="1">
              <a:defRPr/>
            </a:pPr>
            <a:r>
              <a:rPr lang="en-US" altLang="en-US" dirty="0"/>
              <a:t>Corresponding foundation loads and displacements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9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first 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CDD32-2B0A-6F09-ED0A-3782AF3F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9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Restrained Case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Movement of approach embankment is limited by foundation</a:t>
            </a:r>
          </a:p>
          <a:p>
            <a:pPr>
              <a:defRPr/>
            </a:pPr>
            <a:r>
              <a:rPr lang="en-US" altLang="en-US" dirty="0"/>
              <a:t>Key design elements </a:t>
            </a:r>
          </a:p>
          <a:p>
            <a:pPr lvl="1">
              <a:defRPr/>
            </a:pPr>
            <a:r>
              <a:rPr lang="en-US" altLang="en-US" dirty="0"/>
              <a:t>Load-displacement behavior of pile group</a:t>
            </a:r>
          </a:p>
          <a:p>
            <a:pPr lvl="1">
              <a:defRPr/>
            </a:pPr>
            <a:r>
              <a:rPr lang="en-US" altLang="en-US" dirty="0"/>
              <a:t>Slide mass displacement as a function of pile group resistance</a:t>
            </a:r>
          </a:p>
          <a:p>
            <a:pPr lvl="1">
              <a:defRPr/>
            </a:pPr>
            <a:r>
              <a:rPr lang="en-US" altLang="en-US" dirty="0"/>
              <a:t>Compatibility between slide mass and foundation resistance displacements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3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Three Approaches to Computing Soil Lateral Load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Displacement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Force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Dynamic stress-deformation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7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Force Based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Specified in Japanese codes</a:t>
            </a:r>
          </a:p>
          <a:p>
            <a:pPr lvl="1">
              <a:defRPr/>
            </a:pPr>
            <a:r>
              <a:rPr lang="en-US" altLang="en-US" dirty="0"/>
              <a:t>Based on case histories (1995 Kobe earthquake)</a:t>
            </a:r>
          </a:p>
          <a:p>
            <a:pPr>
              <a:defRPr/>
            </a:pPr>
            <a:r>
              <a:rPr lang="en-US" altLang="en-US" dirty="0"/>
              <a:t>Pressures computed as follows:</a:t>
            </a:r>
          </a:p>
          <a:p>
            <a:pPr lvl="1">
              <a:defRPr/>
            </a:pPr>
            <a:r>
              <a:rPr lang="en-US" altLang="en-US" dirty="0"/>
              <a:t>Liquefied soil:  30% of total vertical stress</a:t>
            </a:r>
          </a:p>
          <a:p>
            <a:pPr lvl="1">
              <a:defRPr/>
            </a:pPr>
            <a:r>
              <a:rPr lang="en-US" altLang="en-US" dirty="0" err="1"/>
              <a:t>Nonliquefied</a:t>
            </a:r>
            <a:r>
              <a:rPr lang="en-US" altLang="en-US" dirty="0"/>
              <a:t> crust:  passive earth pressure</a:t>
            </a:r>
          </a:p>
          <a:p>
            <a:pPr lvl="1">
              <a:defRPr/>
            </a:pPr>
            <a:r>
              <a:rPr lang="en-US" altLang="en-US" dirty="0"/>
              <a:t>Applied to width of foundation group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8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Force Based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39408-431A-BF2A-DD90-EBD70786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4" y="1584326"/>
            <a:ext cx="7767637" cy="45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9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Three Approaches to Computing Soil Lateral Load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Displacement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Force based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Dynamic stress-deformation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5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Dynamic Stress-Deformation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Numerical modeling (e.g., FLAC)</a:t>
            </a:r>
          </a:p>
          <a:p>
            <a:pPr>
              <a:defRPr/>
            </a:pPr>
            <a:r>
              <a:rPr lang="en-US" altLang="en-US" dirty="0"/>
              <a:t>Not used for “routine” design</a:t>
            </a:r>
          </a:p>
          <a:p>
            <a:pPr>
              <a:defRPr/>
            </a:pPr>
            <a:r>
              <a:rPr lang="en-US" altLang="en-US" dirty="0"/>
              <a:t>Typically requires pre-approval and peer review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95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98F171-E09F-2CFA-8526-26579250C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Outline – Earthquake-Induced Soil Liquefaction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Lateral spread and flow failure loads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Downdrag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 loads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Mitigation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2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Two Approaches to Computing </a:t>
            </a:r>
            <a:r>
              <a:rPr lang="en-US" sz="4000" dirty="0" err="1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Downdrag</a:t>
            </a: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Loads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AASHTO LRFD Bridge Design Specifications (extreme limit state)</a:t>
            </a:r>
          </a:p>
          <a:p>
            <a:pPr lvl="1">
              <a:defRPr/>
            </a:pPr>
            <a:r>
              <a:rPr lang="en-US" altLang="en-US" dirty="0" err="1"/>
              <a:t>Nonliquefied</a:t>
            </a:r>
            <a:r>
              <a:rPr lang="en-US" altLang="en-US" dirty="0"/>
              <a:t> side friction above liquefied zone</a:t>
            </a:r>
          </a:p>
          <a:p>
            <a:pPr lvl="1">
              <a:defRPr/>
            </a:pPr>
            <a:r>
              <a:rPr lang="en-US" altLang="en-US" dirty="0"/>
              <a:t>Side friction </a:t>
            </a:r>
            <a:r>
              <a:rPr lang="en-US" altLang="en-US" b="1" dirty="0"/>
              <a:t>as low as </a:t>
            </a:r>
            <a:r>
              <a:rPr lang="en-US" altLang="en-US" dirty="0"/>
              <a:t>residual strength in liquefied soils</a:t>
            </a:r>
          </a:p>
          <a:p>
            <a:pPr>
              <a:defRPr/>
            </a:pPr>
            <a:r>
              <a:rPr lang="en-US" altLang="en-US" dirty="0"/>
              <a:t>Neutral plane theory (typically requires pre-approval)</a:t>
            </a:r>
          </a:p>
          <a:p>
            <a:pPr lvl="1">
              <a:defRPr/>
            </a:pPr>
            <a:r>
              <a:rPr lang="en-US" altLang="en-US" dirty="0"/>
              <a:t>Force and settlement equilibria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45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Neutral Plane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4C99E2B-891F-4DC8-BCED-F321ECDE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833" y="1004488"/>
            <a:ext cx="7319236" cy="52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1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457.jpg">
            <a:extLst>
              <a:ext uri="{FF2B5EF4-FFF2-40B4-BE49-F238E27FC236}">
                <a16:creationId xmlns:a16="http://schemas.microsoft.com/office/drawing/2014/main" id="{31B32B9D-98C0-CA87-912B-1166C4A3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Outline – Earthquake-Induced Soil Liquefaction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Lateral spread and flow failure loads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Downdrag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 loads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</a:rPr>
              <a:t>Mitigation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9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first 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750735" y="56931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…ground motion</a:t>
            </a:r>
          </a:p>
          <a:p>
            <a:pPr marL="0" indent="0">
              <a:buNone/>
              <a:defRPr/>
            </a:pPr>
            <a:r>
              <a:rPr lang="en-US" altLang="en-US" dirty="0"/>
              <a:t> updates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CDD32-2B0A-6F09-ED0A-3782AF3F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9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Three Approaches to Mitigating the Liquefaction Hazard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Design structure to accommodate loads</a:t>
            </a:r>
          </a:p>
          <a:p>
            <a:pPr lvl="1">
              <a:defRPr/>
            </a:pPr>
            <a:r>
              <a:rPr lang="en-US" altLang="en-US" dirty="0"/>
              <a:t>Economical if shallow depth (&lt; 20 feet) of liquefaction and minimal crust thickness</a:t>
            </a:r>
          </a:p>
          <a:p>
            <a:pPr>
              <a:defRPr/>
            </a:pPr>
            <a:r>
              <a:rPr lang="en-US" altLang="en-US" dirty="0"/>
              <a:t>Design substructure to resist the loads</a:t>
            </a:r>
          </a:p>
          <a:p>
            <a:pPr lvl="1">
              <a:defRPr/>
            </a:pPr>
            <a:r>
              <a:rPr lang="en-US" altLang="en-US" dirty="0"/>
              <a:t>e.g., “structural pinning”</a:t>
            </a:r>
          </a:p>
          <a:p>
            <a:pPr>
              <a:defRPr/>
            </a:pPr>
            <a:r>
              <a:rPr lang="en-US" altLang="en-US" dirty="0"/>
              <a:t>Improve the ground to eliminate the hazard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/>
              <a:t>Design </a:t>
            </a:r>
            <a:r>
              <a:rPr lang="en-US" altLang="en-US" dirty="0"/>
              <a:t>ground motion values have increased</a:t>
            </a:r>
          </a:p>
          <a:p>
            <a:pPr>
              <a:defRPr/>
            </a:pPr>
            <a:r>
              <a:rPr lang="en-US" altLang="en-US" dirty="0"/>
              <a:t>L</a:t>
            </a:r>
            <a:r>
              <a:rPr lang="en-US" altLang="en-US" sz="2800" dirty="0"/>
              <a:t>iquefaction reduces soil strength and results in displacements at the ground surface and at depth</a:t>
            </a:r>
            <a:endParaRPr lang="en-US" altLang="en-US" dirty="0"/>
          </a:p>
          <a:p>
            <a:pPr>
              <a:defRPr/>
            </a:pPr>
            <a:r>
              <a:rPr lang="en-US" altLang="en-US" sz="2800" dirty="0"/>
              <a:t>Methods are available to quantify the soil loads and mitigate the effects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02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Thanks to 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ARDOT</a:t>
            </a:r>
          </a:p>
          <a:p>
            <a:pPr>
              <a:defRPr/>
            </a:pPr>
            <a:r>
              <a:rPr lang="en-US" altLang="en-US" dirty="0"/>
              <a:t>Professor Steve Kramer (UW)</a:t>
            </a:r>
          </a:p>
          <a:p>
            <a:pPr>
              <a:defRPr/>
            </a:pPr>
            <a:r>
              <a:rPr lang="en-US" altLang="en-US" dirty="0"/>
              <a:t>Professor Les Youd (BYU)</a:t>
            </a:r>
          </a:p>
          <a:p>
            <a:pPr>
              <a:defRPr/>
            </a:pPr>
            <a:r>
              <a:rPr lang="en-US" altLang="en-US" dirty="0"/>
              <a:t>Dr. Nico </a:t>
            </a:r>
            <a:r>
              <a:rPr lang="en-US" altLang="en-US" dirty="0" err="1"/>
              <a:t>Luco</a:t>
            </a:r>
            <a:r>
              <a:rPr lang="en-US" altLang="en-US" dirty="0"/>
              <a:t> (USGS)</a:t>
            </a:r>
          </a:p>
          <a:p>
            <a:pPr>
              <a:defRPr/>
            </a:pPr>
            <a:r>
              <a:rPr lang="en-US" altLang="en-US" dirty="0"/>
              <a:t>WSDOT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0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EB3A2FD-0380-51E1-B32D-A1CDCCE6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077200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1DB20-2934-D369-CCB0-D8061E9D1694}"/>
              </a:ext>
            </a:extLst>
          </p:cNvPr>
          <p:cNvSpPr/>
          <p:nvPr/>
        </p:nvSpPr>
        <p:spPr>
          <a:xfrm>
            <a:off x="7315200" y="1488558"/>
            <a:ext cx="27432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Updates from 2002 to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2018 USGS National Seismic Hazard Model (NSHM)</a:t>
            </a:r>
            <a:endParaRPr lang="en-US" sz="4000" dirty="0">
              <a:solidFill>
                <a:srgbClr val="2E75B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375E4-139A-4D84-A8CB-8E78C6B188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Earthquake catalog </a:t>
            </a:r>
          </a:p>
          <a:p>
            <a:pPr>
              <a:defRPr/>
            </a:pPr>
            <a:r>
              <a:rPr lang="en-US" altLang="en-US" dirty="0"/>
              <a:t>Ground Motion Models</a:t>
            </a:r>
          </a:p>
          <a:p>
            <a:pPr lvl="1">
              <a:defRPr/>
            </a:pPr>
            <a:r>
              <a:rPr lang="en-US" altLang="en-US" dirty="0"/>
              <a:t>NGA-East</a:t>
            </a:r>
          </a:p>
          <a:p>
            <a:pPr lvl="1">
              <a:defRPr/>
            </a:pPr>
            <a:r>
              <a:rPr lang="en-US" altLang="en-US" dirty="0"/>
              <a:t>NGA-West2</a:t>
            </a:r>
          </a:p>
          <a:p>
            <a:pPr>
              <a:defRPr/>
            </a:pPr>
            <a:r>
              <a:rPr lang="en-US" altLang="en-US" dirty="0"/>
              <a:t>Multi-period response spectrum (22 periods)</a:t>
            </a:r>
          </a:p>
          <a:p>
            <a:pPr lvl="1">
              <a:defRPr/>
            </a:pPr>
            <a:r>
              <a:rPr lang="en-US" altLang="en-US" dirty="0"/>
              <a:t>V</a:t>
            </a:r>
            <a:r>
              <a:rPr lang="en-US" altLang="en-US" baseline="-25000" dirty="0"/>
              <a:t>S30</a:t>
            </a:r>
            <a:r>
              <a:rPr lang="en-US" altLang="en-US" dirty="0"/>
              <a:t> (Site Class) included in computations</a:t>
            </a:r>
          </a:p>
          <a:p>
            <a:pPr lvl="1">
              <a:defRPr/>
            </a:pPr>
            <a:r>
              <a:rPr lang="en-US" altLang="en-US" dirty="0"/>
              <a:t>USGS web tool for data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Site Class (ASCE 7-16)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DAEDE-DA70-D438-4079-2CCFA2B4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9" y="428674"/>
            <a:ext cx="10057142" cy="56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32F4E8-D6B7-12D9-A923-478B832B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9" y="431879"/>
            <a:ext cx="10057142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5930D8-798B-B441-9255-40221BA9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88568-C815-0524-733E-BE6077B7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9" y="473237"/>
            <a:ext cx="10057142" cy="56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Site Class (ASCE 7-16)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8C1CD-D9AD-98F0-A141-9080D7D5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" y="25"/>
            <a:ext cx="12191910" cy="68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003E2EE-CDBB-4F32-9DCC-50E62CF8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1" y="10469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2E75B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Site Class (ASCE 7-16)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A079A-5F78-963D-4874-0B80FFA2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" y="4258"/>
            <a:ext cx="12174976" cy="68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5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6" ma:contentTypeDescription="Create a new document." ma:contentTypeScope="" ma:versionID="d61156dc2c749f136ccd900245415db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e2e499a0ef47956f1f689053a8dc7c6a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Props1.xml><?xml version="1.0" encoding="utf-8"?>
<ds:datastoreItem xmlns:ds="http://schemas.openxmlformats.org/officeDocument/2006/customXml" ds:itemID="{55D4CE4F-5C3C-40E5-A6EC-8524F736F5D8}"/>
</file>

<file path=customXml/itemProps2.xml><?xml version="1.0" encoding="utf-8"?>
<ds:datastoreItem xmlns:ds="http://schemas.openxmlformats.org/officeDocument/2006/customXml" ds:itemID="{66E52030-1F74-4469-99A4-08633C91C148}"/>
</file>

<file path=customXml/itemProps3.xml><?xml version="1.0" encoding="utf-8"?>
<ds:datastoreItem xmlns:ds="http://schemas.openxmlformats.org/officeDocument/2006/customXml" ds:itemID="{BC66AF19-D468-4948-B711-2D9A58A606AB}"/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604</Words>
  <Application>Microsoft Office PowerPoint</Application>
  <PresentationFormat>Widescreen</PresentationFormat>
  <Paragraphs>164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Default Design</vt:lpstr>
      <vt:lpstr>6_Default Design</vt:lpstr>
      <vt:lpstr>2_Office Theme</vt:lpstr>
      <vt:lpstr>1_Default Design</vt:lpstr>
      <vt:lpstr>2_Default Design</vt:lpstr>
      <vt:lpstr>Earthquake-Induced Soil Liquefaction and Transportation Structures</vt:lpstr>
      <vt:lpstr>But first …</vt:lpstr>
      <vt:lpstr>But first …</vt:lpstr>
      <vt:lpstr>Updates from 2002 to 2018 USGS National Seismic Hazard Model (NSHM)</vt:lpstr>
      <vt:lpstr>Site Class (ASCE 7-16)</vt:lpstr>
      <vt:lpstr>PowerPoint Presentation</vt:lpstr>
      <vt:lpstr>PowerPoint Presentation</vt:lpstr>
      <vt:lpstr>Site Class (ASCE 7-16)</vt:lpstr>
      <vt:lpstr>Site Class (ASCE 7-16)</vt:lpstr>
      <vt:lpstr>Outline – Earthquake-Induced Soil Liquefaction</vt:lpstr>
      <vt:lpstr>Outline – Earthquake-Induced Soil Liquefaction</vt:lpstr>
      <vt:lpstr>PowerPoint Presentation</vt:lpstr>
      <vt:lpstr>PowerPoint Presentation</vt:lpstr>
      <vt:lpstr>PowerPoint Presentation</vt:lpstr>
      <vt:lpstr>Three Approaches to Computing Soil Lateral Load</vt:lpstr>
      <vt:lpstr>Three Approaches to Computing Soil Lateral Load</vt:lpstr>
      <vt:lpstr>Displacement Based Approach</vt:lpstr>
      <vt:lpstr>Displacement Based Approach</vt:lpstr>
      <vt:lpstr>Unrestrained Case</vt:lpstr>
      <vt:lpstr>Restrained Case</vt:lpstr>
      <vt:lpstr>Three Approaches to Computing Soil Lateral Load</vt:lpstr>
      <vt:lpstr>Force Based Approach</vt:lpstr>
      <vt:lpstr>Force Based Approach</vt:lpstr>
      <vt:lpstr>Three Approaches to Computing Soil Lateral Load</vt:lpstr>
      <vt:lpstr>Dynamic Stress-Deformation Approach</vt:lpstr>
      <vt:lpstr>Outline – Earthquake-Induced Soil Liquefaction</vt:lpstr>
      <vt:lpstr>Two Approaches to Computing Downdrag Loads</vt:lpstr>
      <vt:lpstr>Neutral Plane</vt:lpstr>
      <vt:lpstr>Outline – Earthquake-Induced Soil Liquefaction</vt:lpstr>
      <vt:lpstr>Three Approaches to Mitigating the Liquefaction Hazard</vt:lpstr>
      <vt:lpstr>Summary</vt:lpstr>
      <vt:lpstr>Thanks to …</vt:lpstr>
      <vt:lpstr>PowerPoint Presentation</vt:lpstr>
    </vt:vector>
  </TitlesOfParts>
  <Company>Terracon Consultants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Bearing Capacity Failure</dc:title>
  <dc:creator>Baska, David A</dc:creator>
  <cp:lastModifiedBy>Elia, Hala N.</cp:lastModifiedBy>
  <cp:revision>104</cp:revision>
  <dcterms:created xsi:type="dcterms:W3CDTF">2023-03-02T19:45:00Z</dcterms:created>
  <dcterms:modified xsi:type="dcterms:W3CDTF">2024-05-08T18:08:54Z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