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56" r:id="rId5"/>
    <p:sldId id="257" r:id="rId6"/>
    <p:sldId id="280" r:id="rId7"/>
    <p:sldId id="275" r:id="rId8"/>
    <p:sldId id="276" r:id="rId9"/>
    <p:sldId id="279" r:id="rId10"/>
    <p:sldId id="281" r:id="rId11"/>
    <p:sldId id="259" r:id="rId12"/>
    <p:sldId id="282" r:id="rId13"/>
    <p:sldId id="261" r:id="rId14"/>
    <p:sldId id="262" r:id="rId15"/>
    <p:sldId id="263" r:id="rId16"/>
    <p:sldId id="264" r:id="rId17"/>
    <p:sldId id="265" r:id="rId18"/>
    <p:sldId id="283" r:id="rId19"/>
    <p:sldId id="267" r:id="rId20"/>
    <p:sldId id="284" r:id="rId21"/>
    <p:sldId id="285" r:id="rId22"/>
    <p:sldId id="286" r:id="rId23"/>
    <p:sldId id="266" r:id="rId24"/>
    <p:sldId id="287" r:id="rId25"/>
    <p:sldId id="269" r:id="rId26"/>
    <p:sldId id="270" r:id="rId27"/>
    <p:sldId id="271" r:id="rId28"/>
    <p:sldId id="273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9E94"/>
    <a:srgbClr val="FE8D6E"/>
    <a:srgbClr val="711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07A92-3C93-4338-DAD0-F7B691158862}" v="1" dt="2024-05-16T13:54:33.561"/>
    <p1510:client id="{F0A265BE-D65E-1F1E-C543-69D57655F099}" v="1" dt="2024-05-17T13:41:18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77" autoAdjust="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, Zachary A." userId="S::zachary.ray@ardot.gov::7b46e52a-88ca-485e-b73f-fcda820918a4" providerId="AD" clId="Web-{9B307A92-3C93-4338-DAD0-F7B691158862}"/>
    <pc:docChg chg="modSld">
      <pc:chgData name="Ray, Zachary A." userId="S::zachary.ray@ardot.gov::7b46e52a-88ca-485e-b73f-fcda820918a4" providerId="AD" clId="Web-{9B307A92-3C93-4338-DAD0-F7B691158862}" dt="2024-05-16T13:54:33.561" v="0" actId="20577"/>
      <pc:docMkLst>
        <pc:docMk/>
      </pc:docMkLst>
      <pc:sldChg chg="modSp">
        <pc:chgData name="Ray, Zachary A." userId="S::zachary.ray@ardot.gov::7b46e52a-88ca-485e-b73f-fcda820918a4" providerId="AD" clId="Web-{9B307A92-3C93-4338-DAD0-F7B691158862}" dt="2024-05-16T13:54:33.561" v="0" actId="20577"/>
        <pc:sldMkLst>
          <pc:docMk/>
          <pc:sldMk cId="4043819933" sldId="272"/>
        </pc:sldMkLst>
        <pc:spChg chg="mod">
          <ac:chgData name="Ray, Zachary A." userId="S::zachary.ray@ardot.gov::7b46e52a-88ca-485e-b73f-fcda820918a4" providerId="AD" clId="Web-{9B307A92-3C93-4338-DAD0-F7B691158862}" dt="2024-05-16T13:54:33.561" v="0" actId="20577"/>
          <ac:spMkLst>
            <pc:docMk/>
            <pc:sldMk cId="4043819933" sldId="272"/>
            <ac:spMk id="7" creationId="{9CE32A39-87A8-7B34-7A5E-F720C4C44A80}"/>
          </ac:spMkLst>
        </pc:spChg>
      </pc:sldChg>
    </pc:docChg>
  </pc:docChgLst>
  <pc:docChgLst>
    <pc:chgData name="Baker, Lauren J." userId="S::lauren.baker@ardot.gov::187355d8-d6e4-4a45-82a3-2aff8963fc9d" providerId="AD" clId="Web-{F0A265BE-D65E-1F1E-C543-69D57655F099}"/>
    <pc:docChg chg="modSld">
      <pc:chgData name="Baker, Lauren J." userId="S::lauren.baker@ardot.gov::187355d8-d6e4-4a45-82a3-2aff8963fc9d" providerId="AD" clId="Web-{F0A265BE-D65E-1F1E-C543-69D57655F099}" dt="2024-05-17T13:41:18.647" v="0" actId="1076"/>
      <pc:docMkLst>
        <pc:docMk/>
      </pc:docMkLst>
      <pc:sldChg chg="modSp">
        <pc:chgData name="Baker, Lauren J." userId="S::lauren.baker@ardot.gov::187355d8-d6e4-4a45-82a3-2aff8963fc9d" providerId="AD" clId="Web-{F0A265BE-D65E-1F1E-C543-69D57655F099}" dt="2024-05-17T13:41:18.647" v="0" actId="1076"/>
        <pc:sldMkLst>
          <pc:docMk/>
          <pc:sldMk cId="4043819933" sldId="272"/>
        </pc:sldMkLst>
        <pc:picChg chg="mod">
          <ac:chgData name="Baker, Lauren J." userId="S::lauren.baker@ardot.gov::187355d8-d6e4-4a45-82a3-2aff8963fc9d" providerId="AD" clId="Web-{F0A265BE-D65E-1F1E-C543-69D57655F099}" dt="2024-05-17T13:41:18.647" v="0" actId="1076"/>
          <ac:picMkLst>
            <pc:docMk/>
            <pc:sldMk cId="4043819933" sldId="272"/>
            <ac:picMk id="12" creationId="{26A574A1-ADFA-B714-464E-595F11E4A0E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D4AA8-D0F3-4690-B2AB-D2D8B5CC068A}" type="doc">
      <dgm:prSet loTypeId="urn:microsoft.com/office/officeart/2005/8/layout/process1" loCatId="process" qsTypeId="urn:microsoft.com/office/officeart/2005/8/quickstyle/3d3" qsCatId="3D" csTypeId="urn:microsoft.com/office/officeart/2005/8/colors/accent3_2" csCatId="accent3" phldr="1"/>
      <dgm:spPr/>
    </dgm:pt>
    <dgm:pt modelId="{B2514951-BD23-455D-9344-44B25EAE63CB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DESIGN</a:t>
          </a:r>
        </a:p>
      </dgm:t>
    </dgm:pt>
    <dgm:pt modelId="{D67E6663-C35C-40EE-ADB4-EDC08E6480A8}" type="parTrans" cxnId="{B2F95977-A5A9-4639-ACED-D2420E529B3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E13CE509-53B8-42A7-8A09-F174E8AEBEAE}" type="sibTrans" cxnId="{B2F95977-A5A9-4639-ACED-D2420E529B3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C2DA8D1-A7FE-43F5-AE27-48C6A4B89E68}">
      <dgm:prSet phldrT="[Text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REAL ESTATE</a:t>
          </a:r>
        </a:p>
      </dgm:t>
    </dgm:pt>
    <dgm:pt modelId="{3D32DC58-6028-40CA-B234-C1C795C8CEEB}" type="parTrans" cxnId="{A8C557E5-76E9-4F01-8A86-369E1D9D52B7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1D73F204-D3A2-41D2-BF0B-193F75652B4D}" type="sibTrans" cxnId="{A8C557E5-76E9-4F01-8A86-369E1D9D52B7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739B41B5-80DD-4718-82E3-DAC2721AA251}">
      <dgm:prSet phldrT="[Text]" custT="1"/>
      <dgm:spPr/>
      <dgm:t>
        <a:bodyPr/>
        <a:lstStyle/>
        <a:p>
          <a:r>
            <a:rPr lang="en-US" sz="4500" b="1" dirty="0">
              <a:solidFill>
                <a:srgbClr val="002060"/>
              </a:solidFill>
            </a:rPr>
            <a:t>BUILD</a:t>
          </a:r>
        </a:p>
      </dgm:t>
    </dgm:pt>
    <dgm:pt modelId="{45F10A5D-3471-4BD1-A1B2-F1E6872C64CB}" type="parTrans" cxnId="{981692C9-F95E-48DD-9FE5-3262D4DD1463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98009DF8-EF25-46A3-8CAE-359F13FD9EAE}" type="sibTrans" cxnId="{981692C9-F95E-48DD-9FE5-3262D4DD1463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03D879E9-E605-4E98-8CB7-11D35946221A}" type="pres">
      <dgm:prSet presAssocID="{8C7D4AA8-D0F3-4690-B2AB-D2D8B5CC068A}" presName="Name0" presStyleCnt="0">
        <dgm:presLayoutVars>
          <dgm:dir/>
          <dgm:resizeHandles val="exact"/>
        </dgm:presLayoutVars>
      </dgm:prSet>
      <dgm:spPr/>
    </dgm:pt>
    <dgm:pt modelId="{448559DF-A434-4231-9F3D-4B2188DB40AD}" type="pres">
      <dgm:prSet presAssocID="{B2514951-BD23-455D-9344-44B25EAE63CB}" presName="node" presStyleLbl="node1" presStyleIdx="0" presStyleCnt="3" custScaleX="103826">
        <dgm:presLayoutVars>
          <dgm:bulletEnabled val="1"/>
        </dgm:presLayoutVars>
      </dgm:prSet>
      <dgm:spPr/>
    </dgm:pt>
    <dgm:pt modelId="{1B141FA8-346D-4837-861F-B4732A246C2B}" type="pres">
      <dgm:prSet presAssocID="{E13CE509-53B8-42A7-8A09-F174E8AEBEAE}" presName="sibTrans" presStyleLbl="sibTrans2D1" presStyleIdx="0" presStyleCnt="2"/>
      <dgm:spPr/>
    </dgm:pt>
    <dgm:pt modelId="{D0452DB6-9739-4BDF-9FE0-61FAEDF0D576}" type="pres">
      <dgm:prSet presAssocID="{E13CE509-53B8-42A7-8A09-F174E8AEBEAE}" presName="connectorText" presStyleLbl="sibTrans2D1" presStyleIdx="0" presStyleCnt="2"/>
      <dgm:spPr/>
    </dgm:pt>
    <dgm:pt modelId="{A34E1D1B-E9CA-47DC-8069-F3F38219F0FD}" type="pres">
      <dgm:prSet presAssocID="{AC2DA8D1-A7FE-43F5-AE27-48C6A4B89E68}" presName="node" presStyleLbl="node1" presStyleIdx="1" presStyleCnt="3">
        <dgm:presLayoutVars>
          <dgm:bulletEnabled val="1"/>
        </dgm:presLayoutVars>
      </dgm:prSet>
      <dgm:spPr/>
    </dgm:pt>
    <dgm:pt modelId="{975BC4AE-FF3C-436A-892C-809674B1159E}" type="pres">
      <dgm:prSet presAssocID="{1D73F204-D3A2-41D2-BF0B-193F75652B4D}" presName="sibTrans" presStyleLbl="sibTrans2D1" presStyleIdx="1" presStyleCnt="2"/>
      <dgm:spPr/>
    </dgm:pt>
    <dgm:pt modelId="{24D8F317-2A30-4831-8422-DBD25DD6DE5D}" type="pres">
      <dgm:prSet presAssocID="{1D73F204-D3A2-41D2-BF0B-193F75652B4D}" presName="connectorText" presStyleLbl="sibTrans2D1" presStyleIdx="1" presStyleCnt="2"/>
      <dgm:spPr/>
    </dgm:pt>
    <dgm:pt modelId="{02FD2C0D-D425-419A-A615-33A32CE93A73}" type="pres">
      <dgm:prSet presAssocID="{739B41B5-80DD-4718-82E3-DAC2721AA251}" presName="node" presStyleLbl="node1" presStyleIdx="2" presStyleCnt="3" custScaleX="111208">
        <dgm:presLayoutVars>
          <dgm:bulletEnabled val="1"/>
        </dgm:presLayoutVars>
      </dgm:prSet>
      <dgm:spPr/>
    </dgm:pt>
  </dgm:ptLst>
  <dgm:cxnLst>
    <dgm:cxn modelId="{2E70BB19-6D82-4894-9B1A-B4B30829D32A}" type="presOf" srcId="{E13CE509-53B8-42A7-8A09-F174E8AEBEAE}" destId="{1B141FA8-346D-4837-861F-B4732A246C2B}" srcOrd="0" destOrd="0" presId="urn:microsoft.com/office/officeart/2005/8/layout/process1"/>
    <dgm:cxn modelId="{33F60A44-6DFB-43F1-8785-242703B53621}" type="presOf" srcId="{1D73F204-D3A2-41D2-BF0B-193F75652B4D}" destId="{975BC4AE-FF3C-436A-892C-809674B1159E}" srcOrd="0" destOrd="0" presId="urn:microsoft.com/office/officeart/2005/8/layout/process1"/>
    <dgm:cxn modelId="{B41EDE4A-2BD9-46D3-884F-764D4CF95773}" type="presOf" srcId="{E13CE509-53B8-42A7-8A09-F174E8AEBEAE}" destId="{D0452DB6-9739-4BDF-9FE0-61FAEDF0D576}" srcOrd="1" destOrd="0" presId="urn:microsoft.com/office/officeart/2005/8/layout/process1"/>
    <dgm:cxn modelId="{B2F95977-A5A9-4639-ACED-D2420E529B30}" srcId="{8C7D4AA8-D0F3-4690-B2AB-D2D8B5CC068A}" destId="{B2514951-BD23-455D-9344-44B25EAE63CB}" srcOrd="0" destOrd="0" parTransId="{D67E6663-C35C-40EE-ADB4-EDC08E6480A8}" sibTransId="{E13CE509-53B8-42A7-8A09-F174E8AEBEAE}"/>
    <dgm:cxn modelId="{24E57698-D637-4D0C-B668-B21986F90FF7}" type="presOf" srcId="{AC2DA8D1-A7FE-43F5-AE27-48C6A4B89E68}" destId="{A34E1D1B-E9CA-47DC-8069-F3F38219F0FD}" srcOrd="0" destOrd="0" presId="urn:microsoft.com/office/officeart/2005/8/layout/process1"/>
    <dgm:cxn modelId="{70B5769B-23D7-4E0C-9CB6-423121659A6D}" type="presOf" srcId="{739B41B5-80DD-4718-82E3-DAC2721AA251}" destId="{02FD2C0D-D425-419A-A615-33A32CE93A73}" srcOrd="0" destOrd="0" presId="urn:microsoft.com/office/officeart/2005/8/layout/process1"/>
    <dgm:cxn modelId="{DEF51FB3-1EC6-4751-A991-2B5CE59DC937}" type="presOf" srcId="{1D73F204-D3A2-41D2-BF0B-193F75652B4D}" destId="{24D8F317-2A30-4831-8422-DBD25DD6DE5D}" srcOrd="1" destOrd="0" presId="urn:microsoft.com/office/officeart/2005/8/layout/process1"/>
    <dgm:cxn modelId="{8D89F3BF-4EB8-47B0-9376-87D6290D000E}" type="presOf" srcId="{B2514951-BD23-455D-9344-44B25EAE63CB}" destId="{448559DF-A434-4231-9F3D-4B2188DB40AD}" srcOrd="0" destOrd="0" presId="urn:microsoft.com/office/officeart/2005/8/layout/process1"/>
    <dgm:cxn modelId="{981692C9-F95E-48DD-9FE5-3262D4DD1463}" srcId="{8C7D4AA8-D0F3-4690-B2AB-D2D8B5CC068A}" destId="{739B41B5-80DD-4718-82E3-DAC2721AA251}" srcOrd="2" destOrd="0" parTransId="{45F10A5D-3471-4BD1-A1B2-F1E6872C64CB}" sibTransId="{98009DF8-EF25-46A3-8CAE-359F13FD9EAE}"/>
    <dgm:cxn modelId="{956506D1-6D09-46EA-BFEC-293FEA58BE9F}" type="presOf" srcId="{8C7D4AA8-D0F3-4690-B2AB-D2D8B5CC068A}" destId="{03D879E9-E605-4E98-8CB7-11D35946221A}" srcOrd="0" destOrd="0" presId="urn:microsoft.com/office/officeart/2005/8/layout/process1"/>
    <dgm:cxn modelId="{A8C557E5-76E9-4F01-8A86-369E1D9D52B7}" srcId="{8C7D4AA8-D0F3-4690-B2AB-D2D8B5CC068A}" destId="{AC2DA8D1-A7FE-43F5-AE27-48C6A4B89E68}" srcOrd="1" destOrd="0" parTransId="{3D32DC58-6028-40CA-B234-C1C795C8CEEB}" sibTransId="{1D73F204-D3A2-41D2-BF0B-193F75652B4D}"/>
    <dgm:cxn modelId="{22AFF3C6-D42C-42DC-97D0-57D341E182DE}" type="presParOf" srcId="{03D879E9-E605-4E98-8CB7-11D35946221A}" destId="{448559DF-A434-4231-9F3D-4B2188DB40AD}" srcOrd="0" destOrd="0" presId="urn:microsoft.com/office/officeart/2005/8/layout/process1"/>
    <dgm:cxn modelId="{E2A64057-1040-4B0F-9E52-CD49E88866C5}" type="presParOf" srcId="{03D879E9-E605-4E98-8CB7-11D35946221A}" destId="{1B141FA8-346D-4837-861F-B4732A246C2B}" srcOrd="1" destOrd="0" presId="urn:microsoft.com/office/officeart/2005/8/layout/process1"/>
    <dgm:cxn modelId="{3B06C43B-AD69-436D-A1BD-A61B735600EC}" type="presParOf" srcId="{1B141FA8-346D-4837-861F-B4732A246C2B}" destId="{D0452DB6-9739-4BDF-9FE0-61FAEDF0D576}" srcOrd="0" destOrd="0" presId="urn:microsoft.com/office/officeart/2005/8/layout/process1"/>
    <dgm:cxn modelId="{B150A1FC-0947-4CE6-9ABA-68071C5A29A4}" type="presParOf" srcId="{03D879E9-E605-4E98-8CB7-11D35946221A}" destId="{A34E1D1B-E9CA-47DC-8069-F3F38219F0FD}" srcOrd="2" destOrd="0" presId="urn:microsoft.com/office/officeart/2005/8/layout/process1"/>
    <dgm:cxn modelId="{A007CF75-35DF-4713-9DA0-95F59A72A3CB}" type="presParOf" srcId="{03D879E9-E605-4E98-8CB7-11D35946221A}" destId="{975BC4AE-FF3C-436A-892C-809674B1159E}" srcOrd="3" destOrd="0" presId="urn:microsoft.com/office/officeart/2005/8/layout/process1"/>
    <dgm:cxn modelId="{4FB919CA-94DA-4E79-9254-72D54E6A5F8B}" type="presParOf" srcId="{975BC4AE-FF3C-436A-892C-809674B1159E}" destId="{24D8F317-2A30-4831-8422-DBD25DD6DE5D}" srcOrd="0" destOrd="0" presId="urn:microsoft.com/office/officeart/2005/8/layout/process1"/>
    <dgm:cxn modelId="{4D83C5AB-0C78-474C-B1B0-637599FA78C5}" type="presParOf" srcId="{03D879E9-E605-4E98-8CB7-11D35946221A}" destId="{02FD2C0D-D425-419A-A615-33A32CE93A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D4AA8-D0F3-4690-B2AB-D2D8B5CC068A}" type="doc">
      <dgm:prSet loTypeId="urn:microsoft.com/office/officeart/2005/8/layout/process1" loCatId="process" qsTypeId="urn:microsoft.com/office/officeart/2005/8/quickstyle/3d3" qsCatId="3D" csTypeId="urn:microsoft.com/office/officeart/2005/8/colors/accent3_2" csCatId="accent3" phldr="1"/>
      <dgm:spPr/>
    </dgm:pt>
    <dgm:pt modelId="{B2514951-BD23-455D-9344-44B25EAE63CB}">
      <dgm:prSet phldrT="[Text]" custT="1"/>
      <dgm:spPr/>
      <dgm:t>
        <a:bodyPr/>
        <a:lstStyle/>
        <a:p>
          <a:r>
            <a:rPr lang="en-US" sz="4500" b="1" dirty="0">
              <a:solidFill>
                <a:srgbClr val="002060"/>
              </a:solidFill>
            </a:rPr>
            <a:t>DESIGN</a:t>
          </a:r>
        </a:p>
      </dgm:t>
    </dgm:pt>
    <dgm:pt modelId="{D67E6663-C35C-40EE-ADB4-EDC08E6480A8}" type="parTrans" cxnId="{B2F95977-A5A9-4639-ACED-D2420E529B3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E13CE509-53B8-42A7-8A09-F174E8AEBEAE}" type="sibTrans" cxnId="{B2F95977-A5A9-4639-ACED-D2420E529B30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AC2DA8D1-A7FE-43F5-AE27-48C6A4B89E68}">
      <dgm:prSet phldrT="[Text]"/>
      <dgm:spPr/>
      <dgm:t>
        <a:bodyPr/>
        <a:lstStyle/>
        <a:p>
          <a:endParaRPr lang="en-US" b="1" dirty="0">
            <a:solidFill>
              <a:srgbClr val="002060"/>
            </a:solidFill>
          </a:endParaRPr>
        </a:p>
      </dgm:t>
    </dgm:pt>
    <dgm:pt modelId="{3D32DC58-6028-40CA-B234-C1C795C8CEEB}" type="parTrans" cxnId="{A8C557E5-76E9-4F01-8A86-369E1D9D52B7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1D73F204-D3A2-41D2-BF0B-193F75652B4D}" type="sibTrans" cxnId="{A8C557E5-76E9-4F01-8A86-369E1D9D52B7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739B41B5-80DD-4718-82E3-DAC2721AA251}">
      <dgm:prSet phldrT="[Text]" custT="1"/>
      <dgm:spPr/>
      <dgm:t>
        <a:bodyPr/>
        <a:lstStyle/>
        <a:p>
          <a:r>
            <a:rPr lang="en-US" sz="4500" b="1" dirty="0">
              <a:solidFill>
                <a:srgbClr val="002060"/>
              </a:solidFill>
            </a:rPr>
            <a:t>BUILD</a:t>
          </a:r>
        </a:p>
      </dgm:t>
    </dgm:pt>
    <dgm:pt modelId="{45F10A5D-3471-4BD1-A1B2-F1E6872C64CB}" type="parTrans" cxnId="{981692C9-F95E-48DD-9FE5-3262D4DD1463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98009DF8-EF25-46A3-8CAE-359F13FD9EAE}" type="sibTrans" cxnId="{981692C9-F95E-48DD-9FE5-3262D4DD1463}">
      <dgm:prSet/>
      <dgm:spPr/>
      <dgm:t>
        <a:bodyPr/>
        <a:lstStyle/>
        <a:p>
          <a:endParaRPr lang="en-US" b="1">
            <a:solidFill>
              <a:srgbClr val="002060"/>
            </a:solidFill>
          </a:endParaRPr>
        </a:p>
      </dgm:t>
    </dgm:pt>
    <dgm:pt modelId="{03D879E9-E605-4E98-8CB7-11D35946221A}" type="pres">
      <dgm:prSet presAssocID="{8C7D4AA8-D0F3-4690-B2AB-D2D8B5CC068A}" presName="Name0" presStyleCnt="0">
        <dgm:presLayoutVars>
          <dgm:dir/>
          <dgm:resizeHandles val="exact"/>
        </dgm:presLayoutVars>
      </dgm:prSet>
      <dgm:spPr/>
    </dgm:pt>
    <dgm:pt modelId="{448559DF-A434-4231-9F3D-4B2188DB40AD}" type="pres">
      <dgm:prSet presAssocID="{B2514951-BD23-455D-9344-44B25EAE63CB}" presName="node" presStyleLbl="node1" presStyleIdx="0" presStyleCnt="3" custScaleX="157042">
        <dgm:presLayoutVars>
          <dgm:bulletEnabled val="1"/>
        </dgm:presLayoutVars>
      </dgm:prSet>
      <dgm:spPr/>
    </dgm:pt>
    <dgm:pt modelId="{1B141FA8-346D-4837-861F-B4732A246C2B}" type="pres">
      <dgm:prSet presAssocID="{E13CE509-53B8-42A7-8A09-F174E8AEBEAE}" presName="sibTrans" presStyleLbl="sibTrans2D1" presStyleIdx="0" presStyleCnt="2"/>
      <dgm:spPr/>
    </dgm:pt>
    <dgm:pt modelId="{D0452DB6-9739-4BDF-9FE0-61FAEDF0D576}" type="pres">
      <dgm:prSet presAssocID="{E13CE509-53B8-42A7-8A09-F174E8AEBEAE}" presName="connectorText" presStyleLbl="sibTrans2D1" presStyleIdx="0" presStyleCnt="2"/>
      <dgm:spPr/>
    </dgm:pt>
    <dgm:pt modelId="{A34E1D1B-E9CA-47DC-8069-F3F38219F0FD}" type="pres">
      <dgm:prSet presAssocID="{AC2DA8D1-A7FE-43F5-AE27-48C6A4B89E68}" presName="node" presStyleLbl="node1" presStyleIdx="1" presStyleCnt="3" custScaleX="16993">
        <dgm:presLayoutVars>
          <dgm:bulletEnabled val="1"/>
        </dgm:presLayoutVars>
      </dgm:prSet>
      <dgm:spPr/>
    </dgm:pt>
    <dgm:pt modelId="{975BC4AE-FF3C-436A-892C-809674B1159E}" type="pres">
      <dgm:prSet presAssocID="{1D73F204-D3A2-41D2-BF0B-193F75652B4D}" presName="sibTrans" presStyleLbl="sibTrans2D1" presStyleIdx="1" presStyleCnt="2"/>
      <dgm:spPr/>
    </dgm:pt>
    <dgm:pt modelId="{24D8F317-2A30-4831-8422-DBD25DD6DE5D}" type="pres">
      <dgm:prSet presAssocID="{1D73F204-D3A2-41D2-BF0B-193F75652B4D}" presName="connectorText" presStyleLbl="sibTrans2D1" presStyleIdx="1" presStyleCnt="2"/>
      <dgm:spPr/>
    </dgm:pt>
    <dgm:pt modelId="{02FD2C0D-D425-419A-A615-33A32CE93A73}" type="pres">
      <dgm:prSet presAssocID="{739B41B5-80DD-4718-82E3-DAC2721AA251}" presName="node" presStyleLbl="node1" presStyleIdx="2" presStyleCnt="3">
        <dgm:presLayoutVars>
          <dgm:bulletEnabled val="1"/>
        </dgm:presLayoutVars>
      </dgm:prSet>
      <dgm:spPr/>
    </dgm:pt>
  </dgm:ptLst>
  <dgm:cxnLst>
    <dgm:cxn modelId="{2E70BB19-6D82-4894-9B1A-B4B30829D32A}" type="presOf" srcId="{E13CE509-53B8-42A7-8A09-F174E8AEBEAE}" destId="{1B141FA8-346D-4837-861F-B4732A246C2B}" srcOrd="0" destOrd="0" presId="urn:microsoft.com/office/officeart/2005/8/layout/process1"/>
    <dgm:cxn modelId="{33F60A44-6DFB-43F1-8785-242703B53621}" type="presOf" srcId="{1D73F204-D3A2-41D2-BF0B-193F75652B4D}" destId="{975BC4AE-FF3C-436A-892C-809674B1159E}" srcOrd="0" destOrd="0" presId="urn:microsoft.com/office/officeart/2005/8/layout/process1"/>
    <dgm:cxn modelId="{B41EDE4A-2BD9-46D3-884F-764D4CF95773}" type="presOf" srcId="{E13CE509-53B8-42A7-8A09-F174E8AEBEAE}" destId="{D0452DB6-9739-4BDF-9FE0-61FAEDF0D576}" srcOrd="1" destOrd="0" presId="urn:microsoft.com/office/officeart/2005/8/layout/process1"/>
    <dgm:cxn modelId="{B2F95977-A5A9-4639-ACED-D2420E529B30}" srcId="{8C7D4AA8-D0F3-4690-B2AB-D2D8B5CC068A}" destId="{B2514951-BD23-455D-9344-44B25EAE63CB}" srcOrd="0" destOrd="0" parTransId="{D67E6663-C35C-40EE-ADB4-EDC08E6480A8}" sibTransId="{E13CE509-53B8-42A7-8A09-F174E8AEBEAE}"/>
    <dgm:cxn modelId="{24E57698-D637-4D0C-B668-B21986F90FF7}" type="presOf" srcId="{AC2DA8D1-A7FE-43F5-AE27-48C6A4B89E68}" destId="{A34E1D1B-E9CA-47DC-8069-F3F38219F0FD}" srcOrd="0" destOrd="0" presId="urn:microsoft.com/office/officeart/2005/8/layout/process1"/>
    <dgm:cxn modelId="{70B5769B-23D7-4E0C-9CB6-423121659A6D}" type="presOf" srcId="{739B41B5-80DD-4718-82E3-DAC2721AA251}" destId="{02FD2C0D-D425-419A-A615-33A32CE93A73}" srcOrd="0" destOrd="0" presId="urn:microsoft.com/office/officeart/2005/8/layout/process1"/>
    <dgm:cxn modelId="{DEF51FB3-1EC6-4751-A991-2B5CE59DC937}" type="presOf" srcId="{1D73F204-D3A2-41D2-BF0B-193F75652B4D}" destId="{24D8F317-2A30-4831-8422-DBD25DD6DE5D}" srcOrd="1" destOrd="0" presId="urn:microsoft.com/office/officeart/2005/8/layout/process1"/>
    <dgm:cxn modelId="{8D89F3BF-4EB8-47B0-9376-87D6290D000E}" type="presOf" srcId="{B2514951-BD23-455D-9344-44B25EAE63CB}" destId="{448559DF-A434-4231-9F3D-4B2188DB40AD}" srcOrd="0" destOrd="0" presId="urn:microsoft.com/office/officeart/2005/8/layout/process1"/>
    <dgm:cxn modelId="{981692C9-F95E-48DD-9FE5-3262D4DD1463}" srcId="{8C7D4AA8-D0F3-4690-B2AB-D2D8B5CC068A}" destId="{739B41B5-80DD-4718-82E3-DAC2721AA251}" srcOrd="2" destOrd="0" parTransId="{45F10A5D-3471-4BD1-A1B2-F1E6872C64CB}" sibTransId="{98009DF8-EF25-46A3-8CAE-359F13FD9EAE}"/>
    <dgm:cxn modelId="{956506D1-6D09-46EA-BFEC-293FEA58BE9F}" type="presOf" srcId="{8C7D4AA8-D0F3-4690-B2AB-D2D8B5CC068A}" destId="{03D879E9-E605-4E98-8CB7-11D35946221A}" srcOrd="0" destOrd="0" presId="urn:microsoft.com/office/officeart/2005/8/layout/process1"/>
    <dgm:cxn modelId="{A8C557E5-76E9-4F01-8A86-369E1D9D52B7}" srcId="{8C7D4AA8-D0F3-4690-B2AB-D2D8B5CC068A}" destId="{AC2DA8D1-A7FE-43F5-AE27-48C6A4B89E68}" srcOrd="1" destOrd="0" parTransId="{3D32DC58-6028-40CA-B234-C1C795C8CEEB}" sibTransId="{1D73F204-D3A2-41D2-BF0B-193F75652B4D}"/>
    <dgm:cxn modelId="{22AFF3C6-D42C-42DC-97D0-57D341E182DE}" type="presParOf" srcId="{03D879E9-E605-4E98-8CB7-11D35946221A}" destId="{448559DF-A434-4231-9F3D-4B2188DB40AD}" srcOrd="0" destOrd="0" presId="urn:microsoft.com/office/officeart/2005/8/layout/process1"/>
    <dgm:cxn modelId="{E2A64057-1040-4B0F-9E52-CD49E88866C5}" type="presParOf" srcId="{03D879E9-E605-4E98-8CB7-11D35946221A}" destId="{1B141FA8-346D-4837-861F-B4732A246C2B}" srcOrd="1" destOrd="0" presId="urn:microsoft.com/office/officeart/2005/8/layout/process1"/>
    <dgm:cxn modelId="{3B06C43B-AD69-436D-A1BD-A61B735600EC}" type="presParOf" srcId="{1B141FA8-346D-4837-861F-B4732A246C2B}" destId="{D0452DB6-9739-4BDF-9FE0-61FAEDF0D576}" srcOrd="0" destOrd="0" presId="urn:microsoft.com/office/officeart/2005/8/layout/process1"/>
    <dgm:cxn modelId="{B150A1FC-0947-4CE6-9ABA-68071C5A29A4}" type="presParOf" srcId="{03D879E9-E605-4E98-8CB7-11D35946221A}" destId="{A34E1D1B-E9CA-47DC-8069-F3F38219F0FD}" srcOrd="2" destOrd="0" presId="urn:microsoft.com/office/officeart/2005/8/layout/process1"/>
    <dgm:cxn modelId="{A007CF75-35DF-4713-9DA0-95F59A72A3CB}" type="presParOf" srcId="{03D879E9-E605-4E98-8CB7-11D35946221A}" destId="{975BC4AE-FF3C-436A-892C-809674B1159E}" srcOrd="3" destOrd="0" presId="urn:microsoft.com/office/officeart/2005/8/layout/process1"/>
    <dgm:cxn modelId="{4FB919CA-94DA-4E79-9254-72D54E6A5F8B}" type="presParOf" srcId="{975BC4AE-FF3C-436A-892C-809674B1159E}" destId="{24D8F317-2A30-4831-8422-DBD25DD6DE5D}" srcOrd="0" destOrd="0" presId="urn:microsoft.com/office/officeart/2005/8/layout/process1"/>
    <dgm:cxn modelId="{4D83C5AB-0C78-474C-B1B0-637599FA78C5}" type="presParOf" srcId="{03D879E9-E605-4E98-8CB7-11D35946221A}" destId="{02FD2C0D-D425-419A-A615-33A32CE93A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969C7-212B-47DE-9187-DC0D6A11A8BF}" type="doc">
      <dgm:prSet loTypeId="urn:microsoft.com/office/officeart/2005/8/layout/process1" loCatId="process" qsTypeId="urn:microsoft.com/office/officeart/2005/8/quickstyle/3d3" qsCatId="3D" csTypeId="urn:microsoft.com/office/officeart/2005/8/colors/accent6_5" csCatId="accent6" phldr="1"/>
      <dgm:spPr/>
    </dgm:pt>
    <dgm:pt modelId="{D88E92D8-75AB-469F-B79C-916BF446DC96}">
      <dgm:prSet phldrT="[Text]" custT="1"/>
      <dgm:spPr/>
      <dgm:t>
        <a:bodyPr/>
        <a:lstStyle/>
        <a:p>
          <a:pPr algn="ctr"/>
          <a:r>
            <a:rPr lang="en-US" sz="3200" b="1" dirty="0">
              <a:solidFill>
                <a:srgbClr val="002060"/>
              </a:solidFill>
            </a:rPr>
            <a:t>Where is ROW Engineering?</a:t>
          </a:r>
        </a:p>
      </dgm:t>
    </dgm:pt>
    <dgm:pt modelId="{D7AD7A3C-C966-4589-BF53-691950A10919}" type="parTrans" cxnId="{52ED92F8-0C06-4603-A189-F16341294123}">
      <dgm:prSet/>
      <dgm:spPr/>
      <dgm:t>
        <a:bodyPr/>
        <a:lstStyle/>
        <a:p>
          <a:pPr algn="ctr"/>
          <a:endParaRPr lang="en-US"/>
        </a:p>
      </dgm:t>
    </dgm:pt>
    <dgm:pt modelId="{DCCB7697-FB48-492F-9631-C245E4D48F13}" type="sibTrans" cxnId="{52ED92F8-0C06-4603-A189-F16341294123}">
      <dgm:prSet/>
      <dgm:spPr/>
      <dgm:t>
        <a:bodyPr/>
        <a:lstStyle/>
        <a:p>
          <a:pPr algn="ctr"/>
          <a:endParaRPr lang="en-US"/>
        </a:p>
      </dgm:t>
    </dgm:pt>
    <dgm:pt modelId="{2109F0D6-433B-4756-B4C4-FB6F107A01A0}" type="pres">
      <dgm:prSet presAssocID="{A36969C7-212B-47DE-9187-DC0D6A11A8BF}" presName="Name0" presStyleCnt="0">
        <dgm:presLayoutVars>
          <dgm:dir/>
          <dgm:resizeHandles val="exact"/>
        </dgm:presLayoutVars>
      </dgm:prSet>
      <dgm:spPr/>
    </dgm:pt>
    <dgm:pt modelId="{2F960303-BC9A-4239-AE8B-894B6354D173}" type="pres">
      <dgm:prSet presAssocID="{D88E92D8-75AB-469F-B79C-916BF446DC96}" presName="node" presStyleLbl="node1" presStyleIdx="0" presStyleCnt="1" custScaleX="100098">
        <dgm:presLayoutVars>
          <dgm:bulletEnabled val="1"/>
        </dgm:presLayoutVars>
      </dgm:prSet>
      <dgm:spPr/>
    </dgm:pt>
  </dgm:ptLst>
  <dgm:cxnLst>
    <dgm:cxn modelId="{DF0EC509-835B-4AD1-9042-1B35F7B45B00}" type="presOf" srcId="{D88E92D8-75AB-469F-B79C-916BF446DC96}" destId="{2F960303-BC9A-4239-AE8B-894B6354D173}" srcOrd="0" destOrd="0" presId="urn:microsoft.com/office/officeart/2005/8/layout/process1"/>
    <dgm:cxn modelId="{52ED92F8-0C06-4603-A189-F16341294123}" srcId="{A36969C7-212B-47DE-9187-DC0D6A11A8BF}" destId="{D88E92D8-75AB-469F-B79C-916BF446DC96}" srcOrd="0" destOrd="0" parTransId="{D7AD7A3C-C966-4589-BF53-691950A10919}" sibTransId="{DCCB7697-FB48-492F-9631-C245E4D48F13}"/>
    <dgm:cxn modelId="{68639BFC-952A-4C2F-83D8-56188B8EACB2}" type="presOf" srcId="{A36969C7-212B-47DE-9187-DC0D6A11A8BF}" destId="{2109F0D6-433B-4756-B4C4-FB6F107A01A0}" srcOrd="0" destOrd="0" presId="urn:microsoft.com/office/officeart/2005/8/layout/process1"/>
    <dgm:cxn modelId="{30362494-21A2-4E63-A2D7-E3360FB0BE50}" type="presParOf" srcId="{2109F0D6-433B-4756-B4C4-FB6F107A01A0}" destId="{2F960303-BC9A-4239-AE8B-894B6354D17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559DF-A434-4231-9F3D-4B2188DB40AD}">
      <dsp:nvSpPr>
        <dsp:cNvPr id="0" name=""/>
        <dsp:cNvSpPr/>
      </dsp:nvSpPr>
      <dsp:spPr>
        <a:xfrm>
          <a:off x="4715" y="700500"/>
          <a:ext cx="2942434" cy="1700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2060"/>
              </a:solidFill>
            </a:rPr>
            <a:t>DESIGN</a:t>
          </a:r>
        </a:p>
      </dsp:txBody>
      <dsp:txXfrm>
        <a:off x="54518" y="750303"/>
        <a:ext cx="2842828" cy="1600797"/>
      </dsp:txXfrm>
    </dsp:sp>
    <dsp:sp modelId="{1B141FA8-346D-4837-861F-B4732A246C2B}">
      <dsp:nvSpPr>
        <dsp:cNvPr id="0" name=""/>
        <dsp:cNvSpPr/>
      </dsp:nvSpPr>
      <dsp:spPr>
        <a:xfrm>
          <a:off x="3230550" y="1199285"/>
          <a:ext cx="600809" cy="702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>
            <a:solidFill>
              <a:srgbClr val="002060"/>
            </a:solidFill>
          </a:endParaRPr>
        </a:p>
      </dsp:txBody>
      <dsp:txXfrm>
        <a:off x="3230550" y="1339852"/>
        <a:ext cx="420566" cy="421699"/>
      </dsp:txXfrm>
    </dsp:sp>
    <dsp:sp modelId="{A34E1D1B-E9CA-47DC-8069-F3F38219F0FD}">
      <dsp:nvSpPr>
        <dsp:cNvPr id="0" name=""/>
        <dsp:cNvSpPr/>
      </dsp:nvSpPr>
      <dsp:spPr>
        <a:xfrm>
          <a:off x="4080752" y="700500"/>
          <a:ext cx="2834005" cy="1700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2060"/>
              </a:solidFill>
            </a:rPr>
            <a:t>REAL ESTATE</a:t>
          </a:r>
        </a:p>
      </dsp:txBody>
      <dsp:txXfrm>
        <a:off x="4130555" y="750303"/>
        <a:ext cx="2734399" cy="1600797"/>
      </dsp:txXfrm>
    </dsp:sp>
    <dsp:sp modelId="{975BC4AE-FF3C-436A-892C-809674B1159E}">
      <dsp:nvSpPr>
        <dsp:cNvPr id="0" name=""/>
        <dsp:cNvSpPr/>
      </dsp:nvSpPr>
      <dsp:spPr>
        <a:xfrm>
          <a:off x="7198158" y="1199285"/>
          <a:ext cx="600809" cy="702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>
            <a:solidFill>
              <a:srgbClr val="002060"/>
            </a:solidFill>
          </a:endParaRPr>
        </a:p>
      </dsp:txBody>
      <dsp:txXfrm>
        <a:off x="7198158" y="1339852"/>
        <a:ext cx="420566" cy="421699"/>
      </dsp:txXfrm>
    </dsp:sp>
    <dsp:sp modelId="{02FD2C0D-D425-419A-A615-33A32CE93A73}">
      <dsp:nvSpPr>
        <dsp:cNvPr id="0" name=""/>
        <dsp:cNvSpPr/>
      </dsp:nvSpPr>
      <dsp:spPr>
        <a:xfrm>
          <a:off x="8048359" y="700500"/>
          <a:ext cx="3151640" cy="1700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2060"/>
              </a:solidFill>
            </a:rPr>
            <a:t>BUILD</a:t>
          </a:r>
        </a:p>
      </dsp:txBody>
      <dsp:txXfrm>
        <a:off x="8098162" y="750303"/>
        <a:ext cx="3052034" cy="160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559DF-A434-4231-9F3D-4B2188DB40AD}">
      <dsp:nvSpPr>
        <dsp:cNvPr id="0" name=""/>
        <dsp:cNvSpPr/>
      </dsp:nvSpPr>
      <dsp:spPr>
        <a:xfrm>
          <a:off x="4589" y="602021"/>
          <a:ext cx="4966089" cy="1897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2060"/>
              </a:solidFill>
            </a:rPr>
            <a:t>DESIGN</a:t>
          </a:r>
        </a:p>
      </dsp:txBody>
      <dsp:txXfrm>
        <a:off x="60161" y="657593"/>
        <a:ext cx="4854945" cy="1786217"/>
      </dsp:txXfrm>
    </dsp:sp>
    <dsp:sp modelId="{1B141FA8-346D-4837-861F-B4732A246C2B}">
      <dsp:nvSpPr>
        <dsp:cNvPr id="0" name=""/>
        <dsp:cNvSpPr/>
      </dsp:nvSpPr>
      <dsp:spPr>
        <a:xfrm>
          <a:off x="5286905" y="1158580"/>
          <a:ext cx="670400" cy="78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b="1" kern="1200">
            <a:solidFill>
              <a:srgbClr val="002060"/>
            </a:solidFill>
          </a:endParaRPr>
        </a:p>
      </dsp:txBody>
      <dsp:txXfrm>
        <a:off x="5286905" y="1315428"/>
        <a:ext cx="469280" cy="470546"/>
      </dsp:txXfrm>
    </dsp:sp>
    <dsp:sp modelId="{A34E1D1B-E9CA-47DC-8069-F3F38219F0FD}">
      <dsp:nvSpPr>
        <dsp:cNvPr id="0" name=""/>
        <dsp:cNvSpPr/>
      </dsp:nvSpPr>
      <dsp:spPr>
        <a:xfrm>
          <a:off x="6235586" y="602021"/>
          <a:ext cx="537364" cy="1897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b="1" kern="1200" dirty="0">
            <a:solidFill>
              <a:srgbClr val="002060"/>
            </a:solidFill>
          </a:endParaRPr>
        </a:p>
      </dsp:txBody>
      <dsp:txXfrm>
        <a:off x="6251325" y="617760"/>
        <a:ext cx="505886" cy="1865883"/>
      </dsp:txXfrm>
    </dsp:sp>
    <dsp:sp modelId="{975BC4AE-FF3C-436A-892C-809674B1159E}">
      <dsp:nvSpPr>
        <dsp:cNvPr id="0" name=""/>
        <dsp:cNvSpPr/>
      </dsp:nvSpPr>
      <dsp:spPr>
        <a:xfrm>
          <a:off x="7089177" y="1158580"/>
          <a:ext cx="670400" cy="784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b="1" kern="1200">
            <a:solidFill>
              <a:srgbClr val="002060"/>
            </a:solidFill>
          </a:endParaRPr>
        </a:p>
      </dsp:txBody>
      <dsp:txXfrm>
        <a:off x="7089177" y="1315428"/>
        <a:ext cx="469280" cy="470546"/>
      </dsp:txXfrm>
    </dsp:sp>
    <dsp:sp modelId="{02FD2C0D-D425-419A-A615-33A32CE93A73}">
      <dsp:nvSpPr>
        <dsp:cNvPr id="0" name=""/>
        <dsp:cNvSpPr/>
      </dsp:nvSpPr>
      <dsp:spPr>
        <a:xfrm>
          <a:off x="8037858" y="602021"/>
          <a:ext cx="3162268" cy="1897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002060"/>
              </a:solidFill>
            </a:rPr>
            <a:t>BUILD</a:t>
          </a:r>
        </a:p>
      </dsp:txBody>
      <dsp:txXfrm>
        <a:off x="8093430" y="657593"/>
        <a:ext cx="3051124" cy="1786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60303-BC9A-4239-AE8B-894B6354D173}">
      <dsp:nvSpPr>
        <dsp:cNvPr id="0" name=""/>
        <dsp:cNvSpPr/>
      </dsp:nvSpPr>
      <dsp:spPr>
        <a:xfrm>
          <a:off x="5200" y="0"/>
          <a:ext cx="10657598" cy="8698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</a:rPr>
            <a:t>Where is ROW Engineering?</a:t>
          </a:r>
        </a:p>
      </dsp:txBody>
      <dsp:txXfrm>
        <a:off x="30678" y="25478"/>
        <a:ext cx="10606642" cy="81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3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37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1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4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146735-EBA4-4DCF-A614-E033CCD59E4D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72DF66-7A69-46BD-9D18-F66CEE637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38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BF2309-8EBC-1231-D8E7-B689E5D62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3" y="287079"/>
            <a:ext cx="11107881" cy="6241312"/>
          </a:xfrm>
        </p:spPr>
        <p:txBody>
          <a:bodyPr anchor="ctr">
            <a:normAutofit/>
          </a:bodyPr>
          <a:lstStyle/>
          <a:p>
            <a:r>
              <a:rPr lang="en-US" sz="8000" b="1" dirty="0">
                <a:latin typeface="+mn-lt"/>
              </a:rPr>
              <a:t>Technical Council on</a:t>
            </a:r>
            <a:br>
              <a:rPr lang="en-US" sz="8000" b="1" dirty="0">
                <a:latin typeface="+mn-lt"/>
              </a:rPr>
            </a:br>
            <a:r>
              <a:rPr lang="en-US" sz="8000" b="1" dirty="0">
                <a:latin typeface="+mn-lt"/>
              </a:rPr>
              <a:t>ROW Engineering</a:t>
            </a:r>
            <a:br>
              <a:rPr lang="en-US" sz="8000" b="1" dirty="0">
                <a:latin typeface="+mn-lt"/>
              </a:rPr>
            </a:br>
            <a:br>
              <a:rPr lang="en-US" sz="8000" b="1" dirty="0">
                <a:latin typeface="+mn-lt"/>
              </a:rPr>
            </a:br>
            <a:r>
              <a:rPr lang="en-US" sz="4800" b="1" dirty="0">
                <a:latin typeface="+mn-lt"/>
              </a:rPr>
              <a:t>Accomplishments and Goals</a:t>
            </a:r>
          </a:p>
        </p:txBody>
      </p:sp>
    </p:spTree>
    <p:extLst>
      <p:ext uri="{BB962C8B-B14F-4D97-AF65-F5344CB8AC3E}">
        <p14:creationId xmlns:p14="http://schemas.microsoft.com/office/powerpoint/2010/main" val="31157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6A8496FC-92B9-6C2A-38A7-92E5843A9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5" b="90934" l="3810" r="96429">
                        <a14:foregroundMark x1="29643" y1="59156" x2="31310" y2="62567"/>
                        <a14:foregroundMark x1="54881" y1="56194" x2="50952" y2="60413"/>
                        <a14:foregroundMark x1="18810" y1="31508" x2="16310" y2="32047"/>
                        <a14:foregroundMark x1="15238" y1="32675" x2="21071" y2="29892"/>
                        <a14:foregroundMark x1="8810" y1="58348" x2="11429" y2="62567"/>
                        <a14:foregroundMark x1="4524" y1="61221" x2="3810" y2="64542"/>
                        <a14:foregroundMark x1="31310" y1="92460" x2="49762" y2="91113"/>
                        <a14:foregroundMark x1="49762" y1="91113" x2="54405" y2="91113"/>
                        <a14:foregroundMark x1="83690" y1="68402" x2="91667" y2="71095"/>
                        <a14:foregroundMark x1="54762" y1="87522" x2="65119" y2="90575"/>
                        <a14:foregroundMark x1="55357" y1="86804" x2="65476" y2="90575"/>
                        <a14:foregroundMark x1="95357" y1="69749" x2="96429" y2="75314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18000"/>
                    </a14:imgEffect>
                    <a14:imgEffect>
                      <a14:brightnessContrast bright="1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41" y="1087964"/>
            <a:ext cx="3802480" cy="504281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15FC662-0D41-2E54-66D2-39D36B3B1F09}"/>
              </a:ext>
            </a:extLst>
          </p:cNvPr>
          <p:cNvSpPr txBox="1">
            <a:spLocks/>
          </p:cNvSpPr>
          <p:nvPr/>
        </p:nvSpPr>
        <p:spPr>
          <a:xfrm>
            <a:off x="547205" y="335335"/>
            <a:ext cx="8402754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ROW Engineering Essentials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D52A63-CDAD-8875-B9CC-E092BFCAC8C0}"/>
              </a:ext>
            </a:extLst>
          </p:cNvPr>
          <p:cNvSpPr txBox="1">
            <a:spLocks/>
          </p:cNvSpPr>
          <p:nvPr/>
        </p:nvSpPr>
        <p:spPr>
          <a:xfrm>
            <a:off x="547205" y="2459694"/>
            <a:ext cx="7823072" cy="40957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40,000ft introduction to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ROW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Generic training, springboards to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State DOT-specific training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Presents essential ROW Engineering tasks including research and plan review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7 modules, with knowledge checks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46C7416-8811-5D5C-BCD9-E9E72DB6333A}"/>
              </a:ext>
            </a:extLst>
          </p:cNvPr>
          <p:cNvSpPr txBox="1">
            <a:spLocks/>
          </p:cNvSpPr>
          <p:nvPr/>
        </p:nvSpPr>
        <p:spPr>
          <a:xfrm>
            <a:off x="547205" y="1319077"/>
            <a:ext cx="8010248" cy="835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06962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15FC662-0D41-2E54-66D2-39D36B3B1F09}"/>
              </a:ext>
            </a:extLst>
          </p:cNvPr>
          <p:cNvSpPr txBox="1">
            <a:spLocks/>
          </p:cNvSpPr>
          <p:nvPr/>
        </p:nvSpPr>
        <p:spPr>
          <a:xfrm>
            <a:off x="547205" y="335335"/>
            <a:ext cx="8402754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ROW Engineering Essentials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D52A63-CDAD-8875-B9CC-E092BFCAC8C0}"/>
              </a:ext>
            </a:extLst>
          </p:cNvPr>
          <p:cNvSpPr txBox="1">
            <a:spLocks/>
          </p:cNvSpPr>
          <p:nvPr/>
        </p:nvSpPr>
        <p:spPr>
          <a:xfrm>
            <a:off x="5108157" y="2232663"/>
            <a:ext cx="6536638" cy="3926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Basic understanding of ROW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Improvement in DOT project development process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3.5 PDHs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ANYONE who uses ROW plans will learn something new!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46C7416-8811-5D5C-BCD9-E9E72DB6333A}"/>
              </a:ext>
            </a:extLst>
          </p:cNvPr>
          <p:cNvSpPr txBox="1">
            <a:spLocks/>
          </p:cNvSpPr>
          <p:nvPr/>
        </p:nvSpPr>
        <p:spPr>
          <a:xfrm>
            <a:off x="547205" y="1397445"/>
            <a:ext cx="8010248" cy="835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Takeaways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60E32-FB70-9E69-8BA7-A7988C5A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71" y="2364589"/>
            <a:ext cx="347502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42EDA1C-4CA3-88C9-8A82-624A066010D9}"/>
              </a:ext>
            </a:extLst>
          </p:cNvPr>
          <p:cNvSpPr txBox="1">
            <a:spLocks/>
          </p:cNvSpPr>
          <p:nvPr/>
        </p:nvSpPr>
        <p:spPr>
          <a:xfrm>
            <a:off x="904875" y="1108075"/>
            <a:ext cx="8402754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Ongoing Research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CE3E12-A033-F4B9-CC35-7CAD8719B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57" y="2695792"/>
            <a:ext cx="7906287" cy="32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15FC662-0D41-2E54-66D2-39D36B3B1F09}"/>
              </a:ext>
            </a:extLst>
          </p:cNvPr>
          <p:cNvSpPr txBox="1">
            <a:spLocks/>
          </p:cNvSpPr>
          <p:nvPr/>
        </p:nvSpPr>
        <p:spPr>
          <a:xfrm>
            <a:off x="547205" y="335335"/>
            <a:ext cx="8402754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Why Research?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D52A63-CDAD-8875-B9CC-E092BFCAC8C0}"/>
              </a:ext>
            </a:extLst>
          </p:cNvPr>
          <p:cNvSpPr txBox="1">
            <a:spLocks/>
          </p:cNvSpPr>
          <p:nvPr/>
        </p:nvSpPr>
        <p:spPr>
          <a:xfrm>
            <a:off x="430436" y="1660897"/>
            <a:ext cx="9869124" cy="2880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No formal processes for ROW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50 States / 50+ Ways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Presents a practical path forward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for ROW Engineering teams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and practices</a:t>
            </a:r>
          </a:p>
        </p:txBody>
      </p:sp>
      <p:pic>
        <p:nvPicPr>
          <p:cNvPr id="2" name="Picture 1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CD55EF8C-7E34-0B65-0478-CE259F07C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3" b="82808" l="6236" r="99538">
                        <a14:foregroundMark x1="8314" y1="55994" x2="17090" y2="61830"/>
                        <a14:foregroundMark x1="17090" y1="61830" x2="11701" y2="76025"/>
                        <a14:foregroundMark x1="11701" y1="76025" x2="6236" y2="63091"/>
                        <a14:foregroundMark x1="6236" y1="63091" x2="7852" y2="57256"/>
                        <a14:foregroundMark x1="16243" y1="49842" x2="19707" y2="64826"/>
                        <a14:foregroundMark x1="18560" y1="71136" x2="18245" y2="72871"/>
                        <a14:foregroundMark x1="19707" y1="64826" x2="18560" y2="71136"/>
                        <a14:foregroundMark x1="58840" y1="45094" x2="61509" y2="47950"/>
                        <a14:foregroundMark x1="52810" y1="38644" x2="55340" y2="41349"/>
                        <a14:foregroundMark x1="58017" y1="38170" x2="56890" y2="35016"/>
                        <a14:foregroundMark x1="58254" y1="38833" x2="58017" y2="38170"/>
                        <a14:foregroundMark x1="60551" y1="45268" x2="59741" y2="43002"/>
                        <a14:foregroundMark x1="61509" y1="47950" x2="60551" y2="45268"/>
                        <a14:foregroundMark x1="56890" y1="35016" x2="51347" y2="35331"/>
                        <a14:foregroundMark x1="56351" y1="29180" x2="67744" y2="38644"/>
                        <a14:foregroundMark x1="67744" y1="38644" x2="70208" y2="20978"/>
                        <a14:foregroundMark x1="70208" y1="20978" x2="69977" y2="15142"/>
                        <a14:foregroundMark x1="65743" y1="9779" x2="58045" y2="13880"/>
                        <a14:foregroundMark x1="58045" y1="13880" x2="50885" y2="25710"/>
                        <a14:foregroundMark x1="51116" y1="27760" x2="49885" y2="31388"/>
                        <a14:foregroundMark x1="62587" y1="2208" x2="74904" y2="3155"/>
                        <a14:foregroundMark x1="61278" y1="60095" x2="62048" y2="56467"/>
                        <a14:foregroundMark x1="67283" y1="64826" x2="67821" y2="64669"/>
                        <a14:foregroundMark x1="93764" y1="67508" x2="93995" y2="67035"/>
                        <a14:foregroundMark x1="95150" y1="65773" x2="97152" y2="64669"/>
                        <a14:foregroundMark x1="95304" y1="81073" x2="98999" y2="77445"/>
                        <a14:foregroundMark x1="98614" y1="79495" x2="99076" y2="79495"/>
                        <a14:foregroundMark x1="96767" y1="82334" x2="96767" y2="80915"/>
                        <a14:foregroundMark x1="95381" y1="82492" x2="95304" y2="81230"/>
                        <a14:foregroundMark x1="93687" y1="82177" x2="94072" y2="80442"/>
                        <a14:foregroundMark x1="34565" y1="60410" x2="34565" y2="60410"/>
                        <a14:foregroundMark x1="27021" y1="64826" x2="27021" y2="64826"/>
                        <a14:foregroundMark x1="70901" y1="81230" x2="70901" y2="81230"/>
                        <a14:foregroundMark x1="72132" y1="79811" x2="72132" y2="79811"/>
                        <a14:foregroundMark x1="73287" y1="77445" x2="73287" y2="77445"/>
                        <a14:foregroundMark x1="97998" y1="81230" x2="97998" y2="81230"/>
                        <a14:foregroundMark x1="99230" y1="80284" x2="99230" y2="80284"/>
                        <a14:foregroundMark x1="38029" y1="68454" x2="38337" y2="68927"/>
                        <a14:foregroundMark x1="25019" y1="61199" x2="25019" y2="61199"/>
                        <a14:foregroundMark x1="95227" y1="82965" x2="95227" y2="82965"/>
                        <a14:foregroundMark x1="96767" y1="82808" x2="96767" y2="82808"/>
                        <a14:foregroundMark x1="98152" y1="81546" x2="98152" y2="81546"/>
                        <a14:foregroundMark x1="98152" y1="82019" x2="98152" y2="82019"/>
                        <a14:foregroundMark x1="99538" y1="80915" x2="99538" y2="80915"/>
                        <a14:foregroundMark x1="8083" y1="80757" x2="8083" y2="80757"/>
                        <a14:foregroundMark x1="6774" y1="79180" x2="6774" y2="79180"/>
                        <a14:foregroundMark x1="6697" y1="79653" x2="6697" y2="79653"/>
                        <a14:foregroundMark x1="16859" y1="47950" x2="16859" y2="47950"/>
                        <a14:backgroundMark x1="57198" y1="42587" x2="57198" y2="44164"/>
                        <a14:backgroundMark x1="56120" y1="42429" x2="58507" y2="43218"/>
                        <a14:backgroundMark x1="55812" y1="42271" x2="55735" y2="41956"/>
                        <a14:backgroundMark x1="58045" y1="39748" x2="58276" y2="46215"/>
                        <a14:backgroundMark x1="64665" y1="44479" x2="64665" y2="44479"/>
                        <a14:backgroundMark x1="64665" y1="44479" x2="64973" y2="44479"/>
                        <a14:backgroundMark x1="64049" y1="47476" x2="64280" y2="47476"/>
                        <a14:backgroundMark x1="64896" y1="38170" x2="64896" y2="38170"/>
                        <a14:backgroundMark x1="55350" y1="41325" x2="58968" y2="44795"/>
                        <a14:backgroundMark x1="57968" y1="39590" x2="58507" y2="39905"/>
                        <a14:backgroundMark x1="53657" y1="27760" x2="54042" y2="29495"/>
                        <a14:backgroundMark x1="52425" y1="29338" x2="52425" y2="29968"/>
                        <a14:backgroundMark x1="51116" y1="31703" x2="51347" y2="32019"/>
                        <a14:backgroundMark x1="30177" y1="67508" x2="30177" y2="67508"/>
                        <a14:backgroundMark x1="31717" y1="70978" x2="31717" y2="70978"/>
                        <a14:backgroundMark x1="30485" y1="69716" x2="30485" y2="69716"/>
                        <a14:backgroundMark x1="31332" y1="68297" x2="31332" y2="68297"/>
                        <a14:backgroundMark x1="21170" y1="67823" x2="21170" y2="67823"/>
                        <a14:backgroundMark x1="19861" y1="71136" x2="19861" y2="71136"/>
                        <a14:backgroundMark x1="21016" y1="70189" x2="21016" y2="70189"/>
                        <a14:backgroundMark x1="73980" y1="66088" x2="73980" y2="66088"/>
                        <a14:backgroundMark x1="74519" y1="71924" x2="74519" y2="71924"/>
                        <a14:backgroundMark x1="99692" y1="65773" x2="99692" y2="65773"/>
                        <a14:backgroundMark x1="90839" y1="69085" x2="90839" y2="69085"/>
                        <a14:backgroundMark x1="90377" y1="71293" x2="90377" y2="71293"/>
                        <a14:backgroundMark x1="57891" y1="38170" x2="57891" y2="38170"/>
                        <a14:backgroundMark x1="58122" y1="38644" x2="58122" y2="38644"/>
                        <a14:backgroundMark x1="57968" y1="38328" x2="57968" y2="38328"/>
                        <a14:backgroundMark x1="58199" y1="38959" x2="58199" y2="38959"/>
                        <a14:backgroundMark x1="73133" y1="67666" x2="73133" y2="67666"/>
                        <a14:backgroundMark x1="55119" y1="41325" x2="55119" y2="41325"/>
                        <a14:backgroundMark x1="55119" y1="41009" x2="55119" y2="41009"/>
                        <a14:backgroundMark x1="58891" y1="45268" x2="58891" y2="45268"/>
                        <a14:backgroundMark x1="58968" y1="45268" x2="58968" y2="45268"/>
                        <a14:backgroundMark x1="59045" y1="45268" x2="59045" y2="45268"/>
                        <a14:backgroundMark x1="55196" y1="41009" x2="55196" y2="41009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colorTemperature colorTemp="8183"/>
                    </a14:imgEffect>
                    <a14:imgEffect>
                      <a14:saturation sat="328000"/>
                    </a14:imgEffect>
                    <a14:imgEffect>
                      <a14:brightnessContrast bright="36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5" b="8288"/>
          <a:stretch/>
        </p:blipFill>
        <p:spPr>
          <a:xfrm>
            <a:off x="3585208" y="2806700"/>
            <a:ext cx="8115664" cy="38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9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99661" y="342900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10-136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3EF527-1017-2CEC-93F5-4223CE214F45}"/>
              </a:ext>
            </a:extLst>
          </p:cNvPr>
          <p:cNvSpPr txBox="1">
            <a:spLocks/>
          </p:cNvSpPr>
          <p:nvPr/>
        </p:nvSpPr>
        <p:spPr>
          <a:xfrm>
            <a:off x="599661" y="2879286"/>
            <a:ext cx="10992678" cy="3635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Identify ROW, ROW Engineering, and Utility risk factors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Propose strategies to manage risks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Develop methods to minimize recurring risks</a:t>
            </a: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b="1" dirty="0">
                <a:solidFill>
                  <a:schemeClr val="tx1"/>
                </a:solidFill>
              </a:rPr>
              <a:t>Status: Research Team selected, research begins in July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83E77E-3DF6-9AF2-FE11-D96FAC224A0F}"/>
              </a:ext>
            </a:extLst>
          </p:cNvPr>
          <p:cNvSpPr txBox="1">
            <a:spLocks/>
          </p:cNvSpPr>
          <p:nvPr/>
        </p:nvSpPr>
        <p:spPr>
          <a:xfrm>
            <a:off x="599661" y="1357924"/>
            <a:ext cx="11098697" cy="13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ROW and Utility Risk Factor Identification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78521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99661" y="495300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10-136</a:t>
            </a:r>
          </a:p>
        </p:txBody>
      </p:sp>
      <p:pic>
        <p:nvPicPr>
          <p:cNvPr id="8" name="Picture 7" descr="A picture containing outdoor, rock">
            <a:extLst>
              <a:ext uri="{FF2B5EF4-FFF2-40B4-BE49-F238E27FC236}">
                <a16:creationId xmlns:a16="http://schemas.microsoft.com/office/drawing/2014/main" id="{7C1A1DAE-72E8-C377-0B31-E7AF5355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" y="1706640"/>
            <a:ext cx="7147340" cy="47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99661" y="213274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10-138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3EF527-1017-2CEC-93F5-4223CE214F45}"/>
              </a:ext>
            </a:extLst>
          </p:cNvPr>
          <p:cNvSpPr txBox="1">
            <a:spLocks/>
          </p:cNvSpPr>
          <p:nvPr/>
        </p:nvSpPr>
        <p:spPr>
          <a:xfrm>
            <a:off x="295690" y="3008912"/>
            <a:ext cx="11742236" cy="3635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Review current DOT practices for ROW Engineering activities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Correlate start times with frequency of ROW on the Critical Path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Develop implementation strategies for DOTs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algn="l"/>
            <a:r>
              <a:rPr lang="en-US" sz="3300" b="1" dirty="0">
                <a:solidFill>
                  <a:schemeClr val="tx1"/>
                </a:solidFill>
              </a:rPr>
              <a:t>Status: Research Team selected, research begins in July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83E77E-3DF6-9AF2-FE11-D96FAC224A0F}"/>
              </a:ext>
            </a:extLst>
          </p:cNvPr>
          <p:cNvSpPr txBox="1">
            <a:spLocks/>
          </p:cNvSpPr>
          <p:nvPr/>
        </p:nvSpPr>
        <p:spPr>
          <a:xfrm>
            <a:off x="599661" y="1217247"/>
            <a:ext cx="11098697" cy="136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Strategies for Earlier, More Effective ROW Engineering Involvement in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392728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C5D3658-B246-3982-AA77-3EE4C433B199}"/>
              </a:ext>
            </a:extLst>
          </p:cNvPr>
          <p:cNvSpPr txBox="1">
            <a:spLocks/>
          </p:cNvSpPr>
          <p:nvPr/>
        </p:nvSpPr>
        <p:spPr>
          <a:xfrm>
            <a:off x="599661" y="495300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10-138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F77AB2-A774-6C84-952A-62D3AB91129A}"/>
              </a:ext>
            </a:extLst>
          </p:cNvPr>
          <p:cNvGrpSpPr/>
          <p:nvPr/>
        </p:nvGrpSpPr>
        <p:grpSpPr>
          <a:xfrm>
            <a:off x="493642" y="2019300"/>
            <a:ext cx="11204716" cy="3361885"/>
            <a:chOff x="493642" y="2146300"/>
            <a:chExt cx="11204716" cy="3361885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6F7CA2EF-E526-C889-E589-500AEE587E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0379028"/>
                </p:ext>
              </p:extLst>
            </p:nvPr>
          </p:nvGraphicFramePr>
          <p:xfrm>
            <a:off x="493642" y="2146300"/>
            <a:ext cx="11204716" cy="3101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C0CE5E30-E85B-C8AB-4447-285D1C00CE9D}"/>
                </a:ext>
              </a:extLst>
            </p:cNvPr>
            <p:cNvSpPr txBox="1">
              <a:spLocks/>
            </p:cNvSpPr>
            <p:nvPr/>
          </p:nvSpPr>
          <p:spPr>
            <a:xfrm>
              <a:off x="2320510" y="4638317"/>
              <a:ext cx="7550980" cy="8698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dirty="0">
                  <a:latin typeface="+mn-lt"/>
                </a:rPr>
                <a:t>Project development process ON PAPER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03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C5D3658-B246-3982-AA77-3EE4C433B199}"/>
              </a:ext>
            </a:extLst>
          </p:cNvPr>
          <p:cNvSpPr txBox="1">
            <a:spLocks/>
          </p:cNvSpPr>
          <p:nvPr/>
        </p:nvSpPr>
        <p:spPr>
          <a:xfrm>
            <a:off x="599661" y="495300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10-138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3D2485-1851-4942-AF96-1C75686C696A}"/>
              </a:ext>
            </a:extLst>
          </p:cNvPr>
          <p:cNvGrpSpPr/>
          <p:nvPr/>
        </p:nvGrpSpPr>
        <p:grpSpPr>
          <a:xfrm>
            <a:off x="493642" y="1593850"/>
            <a:ext cx="11204716" cy="3670300"/>
            <a:chOff x="493642" y="2019300"/>
            <a:chExt cx="11204716" cy="3670300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6F7CA2EF-E526-C889-E589-500AEE587E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1592436"/>
                </p:ext>
              </p:extLst>
            </p:nvPr>
          </p:nvGraphicFramePr>
          <p:xfrm>
            <a:off x="493642" y="2019300"/>
            <a:ext cx="11204716" cy="3101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C0CE5E30-E85B-C8AB-4447-285D1C00CE9D}"/>
                </a:ext>
              </a:extLst>
            </p:cNvPr>
            <p:cNvSpPr txBox="1">
              <a:spLocks/>
            </p:cNvSpPr>
            <p:nvPr/>
          </p:nvSpPr>
          <p:spPr>
            <a:xfrm>
              <a:off x="1911351" y="4819732"/>
              <a:ext cx="8369299" cy="8698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+mn-lt"/>
                </a:rPr>
                <a:t>Project development process IN REALITY</a:t>
              </a:r>
            </a:p>
          </p:txBody>
        </p: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99F429-8F53-EFFD-1464-D8D52A384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270572"/>
              </p:ext>
            </p:extLst>
          </p:nvPr>
        </p:nvGraphicFramePr>
        <p:xfrm>
          <a:off x="762000" y="5527872"/>
          <a:ext cx="10668000" cy="86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261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C5D3658-B246-3982-AA77-3EE4C433B199}"/>
              </a:ext>
            </a:extLst>
          </p:cNvPr>
          <p:cNvSpPr txBox="1">
            <a:spLocks/>
          </p:cNvSpPr>
          <p:nvPr/>
        </p:nvSpPr>
        <p:spPr>
          <a:xfrm>
            <a:off x="599661" y="269615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10-138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0CE5E30-E85B-C8AB-4447-285D1C00CE9D}"/>
              </a:ext>
            </a:extLst>
          </p:cNvPr>
          <p:cNvSpPr txBox="1">
            <a:spLocks/>
          </p:cNvSpPr>
          <p:nvPr/>
        </p:nvSpPr>
        <p:spPr>
          <a:xfrm>
            <a:off x="3668994" y="5913757"/>
            <a:ext cx="4854013" cy="86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latin typeface="+mn-lt"/>
              </a:rPr>
              <a:t>Now THIS is more like it!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BD5C88-6F28-24EA-4C8E-18310E81EFE0}"/>
              </a:ext>
            </a:extLst>
          </p:cNvPr>
          <p:cNvGrpSpPr/>
          <p:nvPr/>
        </p:nvGrpSpPr>
        <p:grpSpPr>
          <a:xfrm>
            <a:off x="571569" y="1614222"/>
            <a:ext cx="11033101" cy="4269879"/>
            <a:chOff x="571569" y="1614222"/>
            <a:chExt cx="11033101" cy="42698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8BD75D1-2E78-4CDF-EDEC-1FF414C94406}"/>
                </a:ext>
              </a:extLst>
            </p:cNvPr>
            <p:cNvGrpSpPr/>
            <p:nvPr/>
          </p:nvGrpSpPr>
          <p:grpSpPr>
            <a:xfrm>
              <a:off x="571569" y="1614222"/>
              <a:ext cx="2952706" cy="4269879"/>
              <a:chOff x="678303" y="1719161"/>
              <a:chExt cx="2952706" cy="4269879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6279FCC-EB08-7E2E-7796-444DA5FCFC12}"/>
                  </a:ext>
                </a:extLst>
              </p:cNvPr>
              <p:cNvGrpSpPr/>
              <p:nvPr/>
            </p:nvGrpSpPr>
            <p:grpSpPr>
              <a:xfrm>
                <a:off x="678303" y="1719161"/>
                <a:ext cx="2942434" cy="1700403"/>
                <a:chOff x="4715" y="700500"/>
                <a:chExt cx="2942434" cy="1700403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3753319A-524A-416E-6E6E-7771A599248F}"/>
                    </a:ext>
                  </a:extLst>
                </p:cNvPr>
                <p:cNvSpPr/>
                <p:nvPr/>
              </p:nvSpPr>
              <p:spPr>
                <a:xfrm>
                  <a:off x="4715" y="700500"/>
                  <a:ext cx="2942434" cy="1700403"/>
                </a:xfrm>
                <a:prstGeom prst="roundRect">
                  <a:avLst>
                    <a:gd name="adj" fmla="val 10000"/>
                  </a:avLst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24" name="Rectangle: Rounded Corners 4">
                  <a:extLst>
                    <a:ext uri="{FF2B5EF4-FFF2-40B4-BE49-F238E27FC236}">
                      <a16:creationId xmlns:a16="http://schemas.microsoft.com/office/drawing/2014/main" id="{ED730867-CB4C-A0C8-73FD-1790D7380ADD}"/>
                    </a:ext>
                  </a:extLst>
                </p:cNvPr>
                <p:cNvSpPr txBox="1"/>
                <p:nvPr/>
              </p:nvSpPr>
              <p:spPr>
                <a:xfrm>
                  <a:off x="54518" y="750303"/>
                  <a:ext cx="2842828" cy="1600797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square" lIns="171450" tIns="171450" rIns="171450" bIns="171450" numCol="1" spcCol="1270" anchor="ctr" anchorCtr="0">
                  <a:noAutofit/>
                </a:bodyPr>
                <a:lstStyle/>
                <a:p>
                  <a:pPr marL="0" lvl="0" indent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500" b="1" kern="1200" dirty="0">
                      <a:solidFill>
                        <a:schemeClr val="bg1"/>
                      </a:solidFill>
                    </a:rPr>
                    <a:t>DESIGN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4F0BCAF-0405-0092-9355-88833C0926C1}"/>
                  </a:ext>
                </a:extLst>
              </p:cNvPr>
              <p:cNvGrpSpPr/>
              <p:nvPr/>
            </p:nvGrpSpPr>
            <p:grpSpPr>
              <a:xfrm>
                <a:off x="688575" y="4288637"/>
                <a:ext cx="2942434" cy="1700403"/>
                <a:chOff x="4715" y="700500"/>
                <a:chExt cx="2942434" cy="1700403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E2A7AF6F-113D-4AFD-1667-EA5981DF773C}"/>
                    </a:ext>
                  </a:extLst>
                </p:cNvPr>
                <p:cNvSpPr/>
                <p:nvPr/>
              </p:nvSpPr>
              <p:spPr>
                <a:xfrm>
                  <a:off x="4715" y="700500"/>
                  <a:ext cx="2942434" cy="1700403"/>
                </a:xfrm>
                <a:prstGeom prst="roundRect">
                  <a:avLst>
                    <a:gd name="adj" fmla="val 10000"/>
                  </a:avLst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28" name="Rectangle: Rounded Corners 4">
                  <a:extLst>
                    <a:ext uri="{FF2B5EF4-FFF2-40B4-BE49-F238E27FC236}">
                      <a16:creationId xmlns:a16="http://schemas.microsoft.com/office/drawing/2014/main" id="{7CBBD9A2-B6C9-0559-7496-1B4E0236886C}"/>
                    </a:ext>
                  </a:extLst>
                </p:cNvPr>
                <p:cNvSpPr txBox="1"/>
                <p:nvPr/>
              </p:nvSpPr>
              <p:spPr>
                <a:xfrm>
                  <a:off x="54518" y="750303"/>
                  <a:ext cx="2842828" cy="1600797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square" lIns="171450" tIns="171450" rIns="171450" bIns="171450" numCol="1" spcCol="1270" anchor="ctr" anchorCtr="0">
                  <a:noAutofit/>
                </a:bodyPr>
                <a:lstStyle/>
                <a:p>
                  <a:pPr marL="0" lvl="0" indent="0" algn="ctr" defTabSz="2000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500" b="1" kern="1200" dirty="0">
                      <a:solidFill>
                        <a:schemeClr val="bg1"/>
                      </a:solidFill>
                    </a:rPr>
                    <a:t>ROW</a:t>
                  </a:r>
                  <a:r>
                    <a:rPr lang="en-US" sz="3000" b="1" kern="1200" dirty="0">
                      <a:solidFill>
                        <a:schemeClr val="bg1"/>
                      </a:solidFill>
                    </a:rPr>
                    <a:t> ENGINEERING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1AE0FA7-720D-6A0A-ED4B-93C95472C0E2}"/>
                </a:ext>
              </a:extLst>
            </p:cNvPr>
            <p:cNvGrpSpPr/>
            <p:nvPr/>
          </p:nvGrpSpPr>
          <p:grpSpPr>
            <a:xfrm>
              <a:off x="4778888" y="2898960"/>
              <a:ext cx="2942434" cy="1700403"/>
              <a:chOff x="4715" y="700500"/>
              <a:chExt cx="2942434" cy="170040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505EE4B-68C2-4B4A-FD7A-3EEF1688B8B1}"/>
                  </a:ext>
                </a:extLst>
              </p:cNvPr>
              <p:cNvSpPr/>
              <p:nvPr/>
            </p:nvSpPr>
            <p:spPr>
              <a:xfrm>
                <a:off x="4715" y="700500"/>
                <a:ext cx="2942434" cy="1700403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6939EDF6-E65E-3F81-1AAD-286726358F7F}"/>
                  </a:ext>
                </a:extLst>
              </p:cNvPr>
              <p:cNvSpPr txBox="1"/>
              <p:nvPr/>
            </p:nvSpPr>
            <p:spPr>
              <a:xfrm>
                <a:off x="54518" y="750303"/>
                <a:ext cx="2842828" cy="16007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marL="0" lvl="0" indent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500" b="1" kern="1200" dirty="0">
                    <a:solidFill>
                      <a:schemeClr val="bg1"/>
                    </a:solidFill>
                  </a:rPr>
                  <a:t>REAL ESTATE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6D6678-543A-8AF5-B795-3B33AD5A00FE}"/>
                </a:ext>
              </a:extLst>
            </p:cNvPr>
            <p:cNvGrpSpPr/>
            <p:nvPr/>
          </p:nvGrpSpPr>
          <p:grpSpPr>
            <a:xfrm>
              <a:off x="8662236" y="2898960"/>
              <a:ext cx="2942434" cy="1700403"/>
              <a:chOff x="4715" y="700500"/>
              <a:chExt cx="2942434" cy="1700403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D7AE76C-AF32-26D7-B4E7-8C3DB5DD23B9}"/>
                  </a:ext>
                </a:extLst>
              </p:cNvPr>
              <p:cNvSpPr/>
              <p:nvPr/>
            </p:nvSpPr>
            <p:spPr>
              <a:xfrm>
                <a:off x="4715" y="700500"/>
                <a:ext cx="2942434" cy="1700403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34" name="Rectangle: Rounded Corners 4">
                <a:extLst>
                  <a:ext uri="{FF2B5EF4-FFF2-40B4-BE49-F238E27FC236}">
                    <a16:creationId xmlns:a16="http://schemas.microsoft.com/office/drawing/2014/main" id="{51387745-6D84-E5DE-3FC7-C50D2A828D70}"/>
                  </a:ext>
                </a:extLst>
              </p:cNvPr>
              <p:cNvSpPr txBox="1"/>
              <p:nvPr/>
            </p:nvSpPr>
            <p:spPr>
              <a:xfrm>
                <a:off x="54518" y="750303"/>
                <a:ext cx="2842828" cy="160079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marL="0" lvl="0" indent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500" b="1" kern="1200" dirty="0">
                    <a:solidFill>
                      <a:schemeClr val="bg1"/>
                    </a:solidFill>
                  </a:rPr>
                  <a:t>BUILD</a:t>
                </a:r>
              </a:p>
            </p:txBody>
          </p:sp>
        </p:grp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79170074-CDE8-79D1-83F4-2263448FD99E}"/>
                </a:ext>
              </a:extLst>
            </p:cNvPr>
            <p:cNvSpPr/>
            <p:nvPr/>
          </p:nvSpPr>
          <p:spPr>
            <a:xfrm>
              <a:off x="3850372" y="3436635"/>
              <a:ext cx="588964" cy="625051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ross 38">
              <a:extLst>
                <a:ext uri="{FF2B5EF4-FFF2-40B4-BE49-F238E27FC236}">
                  <a16:creationId xmlns:a16="http://schemas.microsoft.com/office/drawing/2014/main" id="{286D24CE-8E91-8EA9-3CBD-79D130936398}"/>
                </a:ext>
              </a:extLst>
            </p:cNvPr>
            <p:cNvSpPr/>
            <p:nvPr/>
          </p:nvSpPr>
          <p:spPr>
            <a:xfrm>
              <a:off x="1824056" y="3529636"/>
              <a:ext cx="458003" cy="467523"/>
            </a:xfrm>
            <a:prstGeom prst="plus">
              <a:avLst>
                <a:gd name="adj" fmla="val 34482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731549EE-D69C-8CB7-9FA9-1FDC4BC894BD}"/>
                </a:ext>
              </a:extLst>
            </p:cNvPr>
            <p:cNvSpPr/>
            <p:nvPr/>
          </p:nvSpPr>
          <p:spPr>
            <a:xfrm>
              <a:off x="7907035" y="3450871"/>
              <a:ext cx="588964" cy="625051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36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EC35F-5F8D-4E77-9A0D-2C371E3098F4}"/>
              </a:ext>
            </a:extLst>
          </p:cNvPr>
          <p:cNvSpPr txBox="1">
            <a:spLocks/>
          </p:cNvSpPr>
          <p:nvPr/>
        </p:nvSpPr>
        <p:spPr>
          <a:xfrm>
            <a:off x="904875" y="1108075"/>
            <a:ext cx="5191125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Welcome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0EA2AA7-FBE7-8A84-B09F-75DF9027B910}"/>
              </a:ext>
            </a:extLst>
          </p:cNvPr>
          <p:cNvSpPr txBox="1">
            <a:spLocks/>
          </p:cNvSpPr>
          <p:nvPr/>
        </p:nvSpPr>
        <p:spPr>
          <a:xfrm>
            <a:off x="904875" y="2507578"/>
            <a:ext cx="10712161" cy="33692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What’s with the Technical Council on ROW Engineering?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ROW Engineering Training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Ongoing Research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Goals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58095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99661" y="275795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10-140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3EF527-1017-2CEC-93F5-4223CE214F45}"/>
              </a:ext>
            </a:extLst>
          </p:cNvPr>
          <p:cNvSpPr txBox="1">
            <a:spLocks/>
          </p:cNvSpPr>
          <p:nvPr/>
        </p:nvSpPr>
        <p:spPr>
          <a:xfrm>
            <a:off x="599661" y="3049450"/>
            <a:ext cx="11267442" cy="3532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Identify Barriers in ROW Management/Utility Coordination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Develop strategies to improve management and coordination programs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State level focus, not project specific</a:t>
            </a: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b="1" dirty="0">
                <a:solidFill>
                  <a:schemeClr val="tx1"/>
                </a:solidFill>
              </a:rPr>
              <a:t>Status: Research Team selected, research begins in July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83E77E-3DF6-9AF2-FE11-D96FAC224A0F}"/>
              </a:ext>
            </a:extLst>
          </p:cNvPr>
          <p:cNvSpPr txBox="1">
            <a:spLocks/>
          </p:cNvSpPr>
          <p:nvPr/>
        </p:nvSpPr>
        <p:spPr>
          <a:xfrm>
            <a:off x="599662" y="1316398"/>
            <a:ext cx="9931012" cy="1207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Guide for ROW Management with a Utility Awareness</a:t>
            </a:r>
          </a:p>
        </p:txBody>
      </p:sp>
    </p:spTree>
    <p:extLst>
      <p:ext uri="{BB962C8B-B14F-4D97-AF65-F5344CB8AC3E}">
        <p14:creationId xmlns:p14="http://schemas.microsoft.com/office/powerpoint/2010/main" val="44979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99661" y="495300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latin typeface="Arial Nova" panose="020B0504020202020204" pitchFamily="34" charset="0"/>
              </a:rPr>
              <a:t>10-140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A1DAE-72E8-C377-0B31-E7AF5355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330" y="2072984"/>
            <a:ext cx="7147340" cy="40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36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493642" y="205990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NCHRP </a:t>
            </a:r>
            <a:r>
              <a:rPr lang="en-US" sz="6500" b="1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20-134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3EF527-1017-2CEC-93F5-4223CE214F45}"/>
              </a:ext>
            </a:extLst>
          </p:cNvPr>
          <p:cNvSpPr txBox="1">
            <a:spLocks/>
          </p:cNvSpPr>
          <p:nvPr/>
        </p:nvSpPr>
        <p:spPr>
          <a:xfrm>
            <a:off x="170240" y="3127170"/>
            <a:ext cx="11957538" cy="35248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Identify current DOT methods to confirm ownership of the ROW and parcels adjacent to the ROW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Create a tiered system of ROW research practices based on project purpose, need and scope.</a:t>
            </a: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b="1" dirty="0">
                <a:solidFill>
                  <a:schemeClr val="tx1"/>
                </a:solidFill>
              </a:rPr>
              <a:t>Status: Project selected for funding, panel selection in summer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83E77E-3DF6-9AF2-FE11-D96FAC224A0F}"/>
              </a:ext>
            </a:extLst>
          </p:cNvPr>
          <p:cNvSpPr txBox="1">
            <a:spLocks/>
          </p:cNvSpPr>
          <p:nvPr/>
        </p:nvSpPr>
        <p:spPr>
          <a:xfrm>
            <a:off x="599661" y="1357923"/>
            <a:ext cx="11098697" cy="134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Guide for Confirming Ownership of the ROW and Adjacent Parcels</a:t>
            </a:r>
          </a:p>
        </p:txBody>
      </p:sp>
    </p:spTree>
    <p:extLst>
      <p:ext uri="{BB962C8B-B14F-4D97-AF65-F5344CB8AC3E}">
        <p14:creationId xmlns:p14="http://schemas.microsoft.com/office/powerpoint/2010/main" val="2648239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99661" y="354623"/>
            <a:ext cx="1074419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Coming Soon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3EF527-1017-2CEC-93F5-4223CE214F45}"/>
              </a:ext>
            </a:extLst>
          </p:cNvPr>
          <p:cNvSpPr txBox="1">
            <a:spLocks/>
          </p:cNvSpPr>
          <p:nvPr/>
        </p:nvSpPr>
        <p:spPr>
          <a:xfrm>
            <a:off x="599661" y="2565795"/>
            <a:ext cx="10992678" cy="45339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Best Practices for Confirming Existing Utilities and their Associated Easements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Clarifying the difference between Prior Rights and Prescriptive Rights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Defining ROW Engineering</a:t>
            </a:r>
          </a:p>
          <a:p>
            <a:pPr algn="l"/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b="1" dirty="0">
                <a:solidFill>
                  <a:schemeClr val="tx1"/>
                </a:solidFill>
              </a:rPr>
              <a:t>Status: Research Need Statements in progress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83E77E-3DF6-9AF2-FE11-D96FAC224A0F}"/>
              </a:ext>
            </a:extLst>
          </p:cNvPr>
          <p:cNvSpPr txBox="1">
            <a:spLocks/>
          </p:cNvSpPr>
          <p:nvPr/>
        </p:nvSpPr>
        <p:spPr>
          <a:xfrm>
            <a:off x="599661" y="1357924"/>
            <a:ext cx="11098697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Upcoming Research Need Statements</a:t>
            </a:r>
          </a:p>
        </p:txBody>
      </p:sp>
    </p:spTree>
    <p:extLst>
      <p:ext uri="{BB962C8B-B14F-4D97-AF65-F5344CB8AC3E}">
        <p14:creationId xmlns:p14="http://schemas.microsoft.com/office/powerpoint/2010/main" val="177799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5B19F7A-EACA-321F-9D9B-0B7DDE8AA652}"/>
              </a:ext>
            </a:extLst>
          </p:cNvPr>
          <p:cNvSpPr txBox="1">
            <a:spLocks/>
          </p:cNvSpPr>
          <p:nvPr/>
        </p:nvSpPr>
        <p:spPr>
          <a:xfrm>
            <a:off x="549689" y="200660"/>
            <a:ext cx="1119863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Goals:  Research into Action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3EF527-1017-2CEC-93F5-4223CE214F45}"/>
              </a:ext>
            </a:extLst>
          </p:cNvPr>
          <p:cNvSpPr txBox="1">
            <a:spLocks/>
          </p:cNvSpPr>
          <p:nvPr/>
        </p:nvSpPr>
        <p:spPr>
          <a:xfrm>
            <a:off x="590550" y="2320741"/>
            <a:ext cx="7245350" cy="4349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Ongoing research program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New topics build on prior efforts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Develop AASHTO Deliverable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Identify ROW Engineering-related gaps in the current Green Book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Create new ROW Engineering content for the 9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edition</a:t>
            </a:r>
          </a:p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B83E77E-3DF6-9AF2-FE11-D96FAC224A0F}"/>
              </a:ext>
            </a:extLst>
          </p:cNvPr>
          <p:cNvSpPr txBox="1">
            <a:spLocks/>
          </p:cNvSpPr>
          <p:nvPr/>
        </p:nvSpPr>
        <p:spPr>
          <a:xfrm>
            <a:off x="599661" y="1065824"/>
            <a:ext cx="11098697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What to do with all those findings?</a:t>
            </a:r>
          </a:p>
        </p:txBody>
      </p:sp>
      <p:pic>
        <p:nvPicPr>
          <p:cNvPr id="4" name="Picture 3" descr="Graphical user interface, website">
            <a:extLst>
              <a:ext uri="{FF2B5EF4-FFF2-40B4-BE49-F238E27FC236}">
                <a16:creationId xmlns:a16="http://schemas.microsoft.com/office/drawing/2014/main" id="{824A1084-6B16-2C58-8349-2C4C7596A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colorTemperature colorTemp="11156"/>
                    </a14:imgEffect>
                    <a14:imgEffect>
                      <a14:saturation sat="212000"/>
                    </a14:imgEffect>
                    <a14:imgEffect>
                      <a14:brightnessContrast bright="34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08" y="2273695"/>
            <a:ext cx="3196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5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5516E4F-9CB3-D6F2-A828-F35FB031086D}"/>
              </a:ext>
            </a:extLst>
          </p:cNvPr>
          <p:cNvSpPr txBox="1">
            <a:spLocks/>
          </p:cNvSpPr>
          <p:nvPr/>
        </p:nvSpPr>
        <p:spPr>
          <a:xfrm>
            <a:off x="697985" y="559458"/>
            <a:ext cx="5963064" cy="117089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latin typeface="+mn-lt"/>
              </a:rPr>
              <a:t>Recap</a:t>
            </a:r>
            <a:endParaRPr lang="en-US" sz="6600" b="1" dirty="0">
              <a:latin typeface="+mn-lt"/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58402162-C3B7-83EA-8798-F5FA77CFEA39}"/>
              </a:ext>
            </a:extLst>
          </p:cNvPr>
          <p:cNvSpPr txBox="1">
            <a:spLocks/>
          </p:cNvSpPr>
          <p:nvPr/>
        </p:nvSpPr>
        <p:spPr>
          <a:xfrm>
            <a:off x="5254133" y="284326"/>
            <a:ext cx="6749181" cy="6289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TC on ROW Engineering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Assists ROW Engineering staff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Not ROW, Not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ROW Engineering Essentials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Intro level training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Springboard to DOT specific methods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ROW Engineering Research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Projects will build on each other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Results will lead to ROW Engineering content in the Green Book</a:t>
            </a:r>
          </a:p>
        </p:txBody>
      </p:sp>
      <p:pic>
        <p:nvPicPr>
          <p:cNvPr id="11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3020AAD-0CA0-438B-A0ED-A7AC4E53F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5000"/>
                    </a14:imgEffect>
                    <a14:imgEffect>
                      <a14:colorTemperature colorTemp="6025"/>
                    </a14:imgEffect>
                    <a14:imgEffect>
                      <a14:saturation sat="139000"/>
                    </a14:imgEffect>
                    <a14:imgEffect>
                      <a14:brightnessContrast bright="15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9" t="7733" r="9114" b="7354"/>
          <a:stretch/>
        </p:blipFill>
        <p:spPr>
          <a:xfrm>
            <a:off x="565505" y="2133600"/>
            <a:ext cx="45453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tationary, businesscard, envelope&#10;&#10;Description automatically generated">
            <a:extLst>
              <a:ext uri="{FF2B5EF4-FFF2-40B4-BE49-F238E27FC236}">
                <a16:creationId xmlns:a16="http://schemas.microsoft.com/office/drawing/2014/main" id="{2BB0B795-4612-9A95-4E1C-E188AA671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92326" l="3941" r="95074">
                        <a14:foregroundMark x1="18719" y1="7209" x2="38177" y2="11395"/>
                        <a14:foregroundMark x1="4433" y1="78372" x2="12069" y2="58372"/>
                        <a14:foregroundMark x1="95074" y1="22558" x2="86453" y2="45116"/>
                        <a14:foregroundMark x1="75236" y1="92036" x2="77418" y2="92068"/>
                        <a14:foregroundMark x1="70031" y1="91958" x2="71174" y2="91975"/>
                        <a14:backgroundMark x1="9852" y1="85349" x2="13054" y2="85814"/>
                        <a14:backgroundMark x1="6897" y1="81628" x2="6897" y2="81628"/>
                        <a14:backgroundMark x1="6404" y1="82791" x2="6404" y2="82791"/>
                        <a14:backgroundMark x1="7389" y1="82791" x2="7389" y2="82791"/>
                        <a14:backgroundMark x1="7143" y1="81860" x2="9113" y2="83721"/>
                        <a14:backgroundMark x1="10099" y1="83256" x2="10099" y2="83256"/>
                        <a14:backgroundMark x1="10099" y1="82791" x2="10099" y2="82791"/>
                        <a14:backgroundMark x1="12808" y1="84884" x2="28571" y2="86047"/>
                        <a14:backgroundMark x1="28571" y1="86047" x2="29064" y2="86279"/>
                        <a14:backgroundMark x1="8621" y1="82558" x2="12562" y2="83953"/>
                        <a14:backgroundMark x1="58867" y1="91628" x2="66256" y2="93023"/>
                        <a14:backgroundMark x1="69458" y1="94419" x2="73399" y2="94651"/>
                        <a14:backgroundMark x1="68966" y1="93721" x2="68966" y2="93721"/>
                        <a14:backgroundMark x1="71429" y1="93953" x2="67241" y2="94186"/>
                        <a14:backgroundMark x1="75369" y1="94651" x2="81527" y2="96047"/>
                        <a14:backgroundMark x1="79310" y1="95814" x2="81281" y2="95581"/>
                        <a14:backgroundMark x1="73399" y1="93953" x2="73399" y2="93953"/>
                        <a14:backgroundMark x1="41133" y1="88372" x2="41133" y2="88372"/>
                        <a14:backgroundMark x1="79310" y1="94884" x2="80788" y2="94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70" y="2677716"/>
            <a:ext cx="3618295" cy="383218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BFAF036-C21A-E60B-B978-555FEE1E2F00}"/>
              </a:ext>
            </a:extLst>
          </p:cNvPr>
          <p:cNvSpPr txBox="1">
            <a:spLocks/>
          </p:cNvSpPr>
          <p:nvPr/>
        </p:nvSpPr>
        <p:spPr>
          <a:xfrm>
            <a:off x="740966" y="693652"/>
            <a:ext cx="10744199" cy="9468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+mn-lt"/>
              </a:rPr>
              <a:t>For More Information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CE32A39-87A8-7B34-7A5E-F720C4C44A80}"/>
              </a:ext>
            </a:extLst>
          </p:cNvPr>
          <p:cNvSpPr txBox="1">
            <a:spLocks/>
          </p:cNvSpPr>
          <p:nvPr/>
        </p:nvSpPr>
        <p:spPr bwMode="auto">
          <a:xfrm>
            <a:off x="740966" y="1890913"/>
            <a:ext cx="6516192" cy="207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5" tIns="34293" rIns="68585" bIns="34293" numCol="1" anchor="t" anchorCtr="0" compatLnSpc="1">
            <a:prstTxWarp prst="textNoShape">
              <a:avLst/>
            </a:prstTxWarp>
          </a:bodyPr>
          <a:lstStyle>
            <a:lvl1pPr marL="256719" indent="-256719" algn="l" defTabSz="34266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6970" indent="-214305" algn="l" defTabSz="34266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20" indent="-170775" algn="l" defTabSz="34266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9884" indent="-170775" algn="l" defTabSz="34266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2549" indent="-170775" algn="l" defTabSz="34266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6104" indent="-171464" algn="l" defTabSz="342929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33" indent="-171464" algn="l" defTabSz="342929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62" indent="-171464" algn="l" defTabSz="342929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89" indent="-171464" algn="l" defTabSz="342929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665" rtl="0" eaLnBrk="1" fontAlgn="base" latinLnBrk="0" hangingPunct="1">
              <a:lnSpc>
                <a:spcPct val="10016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2743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n-ea"/>
                <a:cs typeface="+mn-cs"/>
              </a:rPr>
              <a:t>Genevieve Haller</a:t>
            </a:r>
            <a:endParaRPr lang="en-US">
              <a:ea typeface="+mn-ea"/>
              <a:cs typeface="+mn-cs"/>
            </a:endParaRPr>
          </a:p>
          <a:p>
            <a:pPr marL="0" marR="0" lvl="0" indent="0" defTabSz="342665" rtl="0" eaLnBrk="1" fontAlgn="base" latinLnBrk="0" hangingPunct="1">
              <a:lnSpc>
                <a:spcPct val="10016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2743200" algn="l"/>
              </a:tabLst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Project Manager, ROW Engineering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</a:endParaRPr>
          </a:p>
          <a:p>
            <a:pPr marL="0" marR="0" lvl="0" indent="0" defTabSz="342665" rtl="0" eaLnBrk="1" fontAlgn="base" latinLnBrk="0" hangingPunct="1">
              <a:lnSpc>
                <a:spcPct val="10016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2743200" algn="l"/>
              </a:tabLst>
              <a:defRPr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Delaware DOT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</a:endParaRPr>
          </a:p>
          <a:p>
            <a:pPr marL="0" marR="0" lvl="0" indent="0" defTabSz="342665" rtl="0" eaLnBrk="1" fontAlgn="base" latinLnBrk="0" hangingPunct="1">
              <a:lnSpc>
                <a:spcPct val="10016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2743200" algn="l"/>
              </a:tabLst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n-ea"/>
                <a:cs typeface="+mn-cs"/>
              </a:rPr>
              <a:t>Genevieve.Haller@delaware.gov</a:t>
            </a:r>
            <a:endParaRPr 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6A574A1-ADFA-B714-464E-595F11E4A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" y="4255969"/>
            <a:ext cx="2429239" cy="24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42EDA1C-4CA3-88C9-8A82-624A066010D9}"/>
              </a:ext>
            </a:extLst>
          </p:cNvPr>
          <p:cNvSpPr txBox="1">
            <a:spLocks/>
          </p:cNvSpPr>
          <p:nvPr/>
        </p:nvSpPr>
        <p:spPr>
          <a:xfrm>
            <a:off x="546100" y="266700"/>
            <a:ext cx="11268529" cy="199752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/>
              <a:t>What’s with the Technical Council</a:t>
            </a:r>
          </a:p>
          <a:p>
            <a:pPr algn="l"/>
            <a:r>
              <a:rPr lang="en-US" sz="6600" b="1" dirty="0"/>
              <a:t>on ROW Engineering?</a:t>
            </a:r>
          </a:p>
        </p:txBody>
      </p:sp>
      <p:pic>
        <p:nvPicPr>
          <p:cNvPr id="6" name="Picture 5" descr="A picture containing grass, outdoor, dog, field&#10;&#10;Description automatically generated">
            <a:extLst>
              <a:ext uri="{FF2B5EF4-FFF2-40B4-BE49-F238E27FC236}">
                <a16:creationId xmlns:a16="http://schemas.microsoft.com/office/drawing/2014/main" id="{2089271B-C49F-DDF4-AD28-07FAC5C3E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110"/>
                    </a14:imgEffect>
                    <a14:imgEffect>
                      <a14:saturation sat="119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78" y="2459859"/>
            <a:ext cx="6228444" cy="311422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8322D1F-D071-5B65-DD44-3E456DEA0C8A}"/>
              </a:ext>
            </a:extLst>
          </p:cNvPr>
          <p:cNvSpPr txBox="1">
            <a:spLocks/>
          </p:cNvSpPr>
          <p:nvPr/>
        </p:nvSpPr>
        <p:spPr>
          <a:xfrm>
            <a:off x="7938966" y="5884012"/>
            <a:ext cx="3875663" cy="82158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/>
              <a:t>Let’s dig in…</a:t>
            </a:r>
          </a:p>
        </p:txBody>
      </p:sp>
    </p:spTree>
    <p:extLst>
      <p:ext uri="{BB962C8B-B14F-4D97-AF65-F5344CB8AC3E}">
        <p14:creationId xmlns:p14="http://schemas.microsoft.com/office/powerpoint/2010/main" val="371289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42EDA1C-4CA3-88C9-8A82-624A066010D9}"/>
              </a:ext>
            </a:extLst>
          </p:cNvPr>
          <p:cNvSpPr txBox="1">
            <a:spLocks/>
          </p:cNvSpPr>
          <p:nvPr/>
        </p:nvSpPr>
        <p:spPr>
          <a:xfrm>
            <a:off x="575809" y="508000"/>
            <a:ext cx="11040382" cy="206102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Technical Council on</a:t>
            </a:r>
          </a:p>
          <a:p>
            <a:pPr algn="l"/>
            <a:r>
              <a:rPr lang="en-US" sz="7200" b="1" dirty="0"/>
              <a:t>ROW Engineering Recognizes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BB9608-901E-8924-B001-06D008B3F06D}"/>
              </a:ext>
            </a:extLst>
          </p:cNvPr>
          <p:cNvSpPr txBox="1">
            <a:spLocks/>
          </p:cNvSpPr>
          <p:nvPr/>
        </p:nvSpPr>
        <p:spPr>
          <a:xfrm>
            <a:off x="575809" y="2738712"/>
            <a:ext cx="10182225" cy="3564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Neither ROW, nor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Term given to tasks related to ROW during the Plans Development process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Group designation for DOT team assigned to perform these tasks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Specialized skillset, takes years to become proficient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42EDA1C-4CA3-88C9-8A82-624A066010D9}"/>
              </a:ext>
            </a:extLst>
          </p:cNvPr>
          <p:cNvSpPr txBox="1">
            <a:spLocks/>
          </p:cNvSpPr>
          <p:nvPr/>
        </p:nvSpPr>
        <p:spPr>
          <a:xfrm>
            <a:off x="533398" y="163148"/>
            <a:ext cx="8996681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The  DOT’s  “Big Four”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BB9608-901E-8924-B001-06D008B3F06D}"/>
              </a:ext>
            </a:extLst>
          </p:cNvPr>
          <p:cNvSpPr txBox="1">
            <a:spLocks/>
          </p:cNvSpPr>
          <p:nvPr/>
        </p:nvSpPr>
        <p:spPr>
          <a:xfrm>
            <a:off x="733397" y="5569712"/>
            <a:ext cx="10725206" cy="11699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Each team relies on manuals/standards for guidance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Work can be in silos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527947-6747-83B0-7E5A-EDAE407534CC}"/>
              </a:ext>
            </a:extLst>
          </p:cNvPr>
          <p:cNvGrpSpPr/>
          <p:nvPr/>
        </p:nvGrpSpPr>
        <p:grpSpPr>
          <a:xfrm>
            <a:off x="1154689" y="1838564"/>
            <a:ext cx="9882623" cy="3676763"/>
            <a:chOff x="1154689" y="1838564"/>
            <a:chExt cx="9882623" cy="3676763"/>
          </a:xfrm>
        </p:grpSpPr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770FB161-7AF6-0B9F-16D7-1523C50EE8F7}"/>
                </a:ext>
              </a:extLst>
            </p:cNvPr>
            <p:cNvSpPr txBox="1">
              <a:spLocks/>
            </p:cNvSpPr>
            <p:nvPr/>
          </p:nvSpPr>
          <p:spPr>
            <a:xfrm>
              <a:off x="1277484" y="4345407"/>
              <a:ext cx="1797818" cy="11699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+mn-lt"/>
                </a:rPr>
                <a:t>Survey</a:t>
              </a:r>
            </a:p>
          </p:txBody>
        </p:sp>
        <p:pic>
          <p:nvPicPr>
            <p:cNvPr id="14" name="Picture 13" descr="A picture containing outdoor, yellow&#10;&#10;Description automatically generated">
              <a:extLst>
                <a:ext uri="{FF2B5EF4-FFF2-40B4-BE49-F238E27FC236}">
                  <a16:creationId xmlns:a16="http://schemas.microsoft.com/office/drawing/2014/main" id="{E598C431-A007-C775-8DBA-0A296AF20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7" t="-2411" r="2902" b="2411"/>
            <a:stretch/>
          </p:blipFill>
          <p:spPr>
            <a:xfrm>
              <a:off x="1154689" y="1838564"/>
              <a:ext cx="2043408" cy="2452458"/>
            </a:xfrm>
            <a:prstGeom prst="rect">
              <a:avLst/>
            </a:prstGeom>
          </p:spPr>
        </p:pic>
        <p:sp>
          <p:nvSpPr>
            <p:cNvPr id="11" name="Title 3">
              <a:extLst>
                <a:ext uri="{FF2B5EF4-FFF2-40B4-BE49-F238E27FC236}">
                  <a16:creationId xmlns:a16="http://schemas.microsoft.com/office/drawing/2014/main" id="{72DDF01E-46D1-42E0-D560-7A6C4537EA92}"/>
                </a:ext>
              </a:extLst>
            </p:cNvPr>
            <p:cNvSpPr txBox="1">
              <a:spLocks/>
            </p:cNvSpPr>
            <p:nvPr/>
          </p:nvSpPr>
          <p:spPr>
            <a:xfrm>
              <a:off x="6017123" y="4345407"/>
              <a:ext cx="2780617" cy="11699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+mn-lt"/>
                </a:rPr>
                <a:t>Utility Coordination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5B8BED-EFAC-E8A4-3F24-BEA0137AF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r="18755"/>
            <a:stretch/>
          </p:blipFill>
          <p:spPr>
            <a:xfrm>
              <a:off x="6385728" y="1838564"/>
              <a:ext cx="2043408" cy="2452458"/>
            </a:xfrm>
            <a:prstGeom prst="rect">
              <a:avLst/>
            </a:prstGeom>
          </p:spPr>
        </p:pic>
        <p:sp>
          <p:nvSpPr>
            <p:cNvPr id="10" name="Title 3">
              <a:extLst>
                <a:ext uri="{FF2B5EF4-FFF2-40B4-BE49-F238E27FC236}">
                  <a16:creationId xmlns:a16="http://schemas.microsoft.com/office/drawing/2014/main" id="{09CA6952-A015-35C5-0370-FB904278F27F}"/>
                </a:ext>
              </a:extLst>
            </p:cNvPr>
            <p:cNvSpPr txBox="1">
              <a:spLocks/>
            </p:cNvSpPr>
            <p:nvPr/>
          </p:nvSpPr>
          <p:spPr>
            <a:xfrm>
              <a:off x="3885660" y="4345407"/>
              <a:ext cx="1838324" cy="11699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+mn-lt"/>
                </a:rPr>
                <a:t>Design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D1440C8-24A9-A8C9-711E-8C6FE8031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6" t="-283" r="23407" b="7578"/>
            <a:stretch/>
          </p:blipFill>
          <p:spPr>
            <a:xfrm>
              <a:off x="3783118" y="1838564"/>
              <a:ext cx="2043408" cy="2452458"/>
            </a:xfrm>
            <a:prstGeom prst="rect">
              <a:avLst/>
            </a:prstGeom>
          </p:spPr>
        </p:pic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B18265B8-6783-A61C-8EFD-CCA152FF112F}"/>
                </a:ext>
              </a:extLst>
            </p:cNvPr>
            <p:cNvSpPr txBox="1">
              <a:spLocks/>
            </p:cNvSpPr>
            <p:nvPr/>
          </p:nvSpPr>
          <p:spPr>
            <a:xfrm>
              <a:off x="9116699" y="4345407"/>
              <a:ext cx="1797818" cy="11699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dirty="0">
                  <a:latin typeface="+mn-lt"/>
                </a:rPr>
                <a:t>Real Estate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0890C6-EF43-D1A9-EDC9-DFBE8C53B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30" t="21341" r="16051" b="1604"/>
            <a:stretch/>
          </p:blipFill>
          <p:spPr>
            <a:xfrm>
              <a:off x="8993904" y="1838564"/>
              <a:ext cx="2043408" cy="2452458"/>
            </a:xfrm>
            <a:prstGeom prst="rect">
              <a:avLst/>
            </a:prstGeom>
          </p:spPr>
        </p:pic>
      </p:grp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2EF071E-24AD-B8AC-A0C4-06FC21FE9EC9}"/>
              </a:ext>
            </a:extLst>
          </p:cNvPr>
          <p:cNvSpPr txBox="1">
            <a:spLocks/>
          </p:cNvSpPr>
          <p:nvPr/>
        </p:nvSpPr>
        <p:spPr>
          <a:xfrm>
            <a:off x="615784" y="1102337"/>
            <a:ext cx="8914295" cy="835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Contributors to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146081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BB9608-901E-8924-B001-06D008B3F06D}"/>
              </a:ext>
            </a:extLst>
          </p:cNvPr>
          <p:cNvSpPr txBox="1">
            <a:spLocks/>
          </p:cNvSpPr>
          <p:nvPr/>
        </p:nvSpPr>
        <p:spPr>
          <a:xfrm>
            <a:off x="299830" y="1703171"/>
            <a:ext cx="10025270" cy="49262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Staff is well versed in the “Big Four”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Can view plans from all perspectives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Bridges the gaps between siloed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DOT sections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Will ensure all ROW needs are met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for all disciplines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tx1"/>
              </a:solidFill>
            </a:endParaRPr>
          </a:p>
          <a:p>
            <a:pPr algn="l"/>
            <a:r>
              <a:rPr lang="en-US" sz="3400" b="1" dirty="0">
                <a:solidFill>
                  <a:schemeClr val="tx1"/>
                </a:solidFill>
              </a:rPr>
              <a:t>The Technical Council (TC) on ROW Engineering exists to support ROW Engineering teams / tasks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EC4B7EF-00D7-5E34-1FF3-0CACF64FFA3E}"/>
              </a:ext>
            </a:extLst>
          </p:cNvPr>
          <p:cNvSpPr txBox="1">
            <a:spLocks/>
          </p:cNvSpPr>
          <p:nvPr/>
        </p:nvSpPr>
        <p:spPr>
          <a:xfrm>
            <a:off x="299830" y="495300"/>
            <a:ext cx="11592339" cy="120787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tx1"/>
                </a:solidFill>
                <a:latin typeface="+mn-lt"/>
              </a:rPr>
              <a:t>What about ROW Engineering?</a:t>
            </a:r>
            <a:endParaRPr lang="en-US" sz="65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pic>
        <p:nvPicPr>
          <p:cNvPr id="16" name="Picture 15" descr="A picture containing automaton">
            <a:extLst>
              <a:ext uri="{FF2B5EF4-FFF2-40B4-BE49-F238E27FC236}">
                <a16:creationId xmlns:a16="http://schemas.microsoft.com/office/drawing/2014/main" id="{3CD6008D-641C-4916-07A9-D99BB66F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6" b="91309" l="7518" r="90931">
                        <a14:foregroundMark x1="37947" y1="12793" x2="55131" y2="12988"/>
                        <a14:foregroundMark x1="55131" y1="12988" x2="62768" y2="15820"/>
                        <a14:foregroundMark x1="37470" y1="11523" x2="54415" y2="11426"/>
                        <a14:foregroundMark x1="54415" y1="11426" x2="55370" y2="11816"/>
                        <a14:foregroundMark x1="41527" y1="10352" x2="60501" y2="13379"/>
                        <a14:foregroundMark x1="60501" y1="13379" x2="63246" y2="15625"/>
                        <a14:foregroundMark x1="64320" y1="15625" x2="43795" y2="10059"/>
                        <a14:foregroundMark x1="43795" y1="10059" x2="34606" y2="11816"/>
                        <a14:foregroundMark x1="63246" y1="14160" x2="43437" y2="8398"/>
                        <a14:foregroundMark x1="43437" y1="8398" x2="34010" y2="11230"/>
                        <a14:foregroundMark x1="42482" y1="8008" x2="37351" y2="9473"/>
                        <a14:foregroundMark x1="37470" y1="8887" x2="53580" y2="10059"/>
                        <a14:foregroundMark x1="53580" y1="10059" x2="64200" y2="15039"/>
                        <a14:foregroundMark x1="63723" y1="13867" x2="50597" y2="9473"/>
                        <a14:foregroundMark x1="50597" y1="9473" x2="45585" y2="9766"/>
                        <a14:foregroundMark x1="62172" y1="13086" x2="62172" y2="13086"/>
                        <a14:foregroundMark x1="61456" y1="12402" x2="61456" y2="12402"/>
                        <a14:foregroundMark x1="59308" y1="11133" x2="59308" y2="11133"/>
                        <a14:foregroundMark x1="57518" y1="10938" x2="57518" y2="10938"/>
                        <a14:foregroundMark x1="56205" y1="10352" x2="54893" y2="10059"/>
                        <a14:foregroundMark x1="53461" y1="9277" x2="52745" y2="9277"/>
                        <a14:foregroundMark x1="49761" y1="8984" x2="49761" y2="8984"/>
                        <a14:foregroundMark x1="47733" y1="8105" x2="46301" y2="8398"/>
                        <a14:foregroundMark x1="45227" y1="8301" x2="45227" y2="8301"/>
                        <a14:foregroundMark x1="40334" y1="8203" x2="40334" y2="8203"/>
                        <a14:foregroundMark x1="39737" y1="8398" x2="39737" y2="8398"/>
                        <a14:foregroundMark x1="38783" y1="8496" x2="38783" y2="8496"/>
                        <a14:foregroundMark x1="38067" y1="8496" x2="38544" y2="8398"/>
                        <a14:foregroundMark x1="39976" y1="8203" x2="40931" y2="8008"/>
                        <a14:foregroundMark x1="41050" y1="8008" x2="41050" y2="8008"/>
                        <a14:foregroundMark x1="39260" y1="8008" x2="39260" y2="8008"/>
                        <a14:foregroundMark x1="42363" y1="7422" x2="42363" y2="7422"/>
                        <a14:foregroundMark x1="46301" y1="8789" x2="62649" y2="12012"/>
                        <a14:foregroundMark x1="62411" y1="12207" x2="54893" y2="9766"/>
                        <a14:foregroundMark x1="61814" y1="11426" x2="61217" y2="11133"/>
                        <a14:foregroundMark x1="60501" y1="10742" x2="60501" y2="10742"/>
                        <a14:foregroundMark x1="58592" y1="9961" x2="58592" y2="9961"/>
                        <a14:foregroundMark x1="55967" y1="9180" x2="55967" y2="9180"/>
                        <a14:foregroundMark x1="55489" y1="8398" x2="55489" y2="8398"/>
                        <a14:foregroundMark x1="53819" y1="8008" x2="53819" y2="8008"/>
                        <a14:foregroundMark x1="52029" y1="7617" x2="52029" y2="7617"/>
                        <a14:foregroundMark x1="50239" y1="7324" x2="50239" y2="7324"/>
                        <a14:foregroundMark x1="48449" y1="7617" x2="48449" y2="7617"/>
                        <a14:foregroundMark x1="46062" y1="7324" x2="46062" y2="7324"/>
                        <a14:foregroundMark x1="48926" y1="7129" x2="42959" y2="7324"/>
                        <a14:foregroundMark x1="47852" y1="7129" x2="42124" y2="7617"/>
                        <a14:foregroundMark x1="36993" y1="8691" x2="36993" y2="8691"/>
                        <a14:foregroundMark x1="38305" y1="8008" x2="38305" y2="8008"/>
                        <a14:foregroundMark x1="37589" y1="8398" x2="37589" y2="8398"/>
                        <a14:foregroundMark x1="42840" y1="7129" x2="42840" y2="7129"/>
                        <a14:foregroundMark x1="44391" y1="7129" x2="44391" y2="7129"/>
                        <a14:foregroundMark x1="45346" y1="6934" x2="45346" y2="6934"/>
                        <a14:foregroundMark x1="44153" y1="7031" x2="44153" y2="7031"/>
                        <a14:foregroundMark x1="42005" y1="7031" x2="42005" y2="7031"/>
                        <a14:foregroundMark x1="40334" y1="7324" x2="40334" y2="7324"/>
                        <a14:foregroundMark x1="38663" y1="7715" x2="38663" y2="7715"/>
                        <a14:foregroundMark x1="39379" y1="7520" x2="39379" y2="7520"/>
                        <a14:foregroundMark x1="48210" y1="6738" x2="48210" y2="6738"/>
                        <a14:foregroundMark x1="45585" y1="6738" x2="45585" y2="6738"/>
                        <a14:foregroundMark x1="43437" y1="6836" x2="43437" y2="6836"/>
                        <a14:foregroundMark x1="42721" y1="6641" x2="42721" y2="6641"/>
                        <a14:foregroundMark x1="47375" y1="6445" x2="47375" y2="6445"/>
                        <a14:foregroundMark x1="58200" y1="9074" x2="61098" y2="10938"/>
                        <a14:foregroundMark x1="58353" y1="9082" x2="61933" y2="11523"/>
                        <a14:foregroundMark x1="60143" y1="9863" x2="60143" y2="9863"/>
                        <a14:foregroundMark x1="60621" y1="10352" x2="60621" y2="10352"/>
                        <a14:foregroundMark x1="45585" y1="5957" x2="45585" y2="5957"/>
                        <a14:foregroundMark x1="87232" y1="39648" x2="78162" y2="47266"/>
                        <a14:foregroundMark x1="86635" y1="43945" x2="84964" y2="45801"/>
                        <a14:foregroundMark x1="87351" y1="42773" x2="84845" y2="47266"/>
                        <a14:foregroundMark x1="91050" y1="52441" x2="89141" y2="54785"/>
                        <a14:foregroundMark x1="7518" y1="41797" x2="10024" y2="43457"/>
                        <a14:foregroundMark x1="40095" y1="7520" x2="54535" y2="8301"/>
                        <a14:foregroundMark x1="54535" y1="8301" x2="58592" y2="10059"/>
                        <a14:foregroundMark x1="46539" y1="5859" x2="46539" y2="5859"/>
                        <a14:foregroundMark x1="47136" y1="5859" x2="47136" y2="5859"/>
                        <a14:foregroundMark x1="47971" y1="5957" x2="48210" y2="5957"/>
                        <a14:foregroundMark x1="48568" y1="6055" x2="48568" y2="6055"/>
                        <a14:foregroundMark x1="40931" y1="7031" x2="45346" y2="5859"/>
                        <a14:foregroundMark x1="42243" y1="6738" x2="37947" y2="8594"/>
                        <a14:foregroundMark x1="54716" y1="7982" x2="60143" y2="10547"/>
                        <a14:foregroundMark x1="59427" y1="9473" x2="59427" y2="9473"/>
                        <a14:foregroundMark x1="59285" y1="9298" x2="60143" y2="10059"/>
                        <a14:foregroundMark x1="46420" y1="6738" x2="59069" y2="9180"/>
                        <a14:foregroundMark x1="59069" y1="9180" x2="60143" y2="9863"/>
                        <a14:foregroundMark x1="57041" y1="8301" x2="49165" y2="7520"/>
                        <a14:foregroundMark x1="48449" y1="6348" x2="51551" y2="6445"/>
                        <a14:foregroundMark x1="49403" y1="6152" x2="49403" y2="6152"/>
                        <a14:foregroundMark x1="49881" y1="6055" x2="51790" y2="6152"/>
                        <a14:foregroundMark x1="47375" y1="5859" x2="51313" y2="5664"/>
                        <a14:foregroundMark x1="52864" y1="6445" x2="60740" y2="10352"/>
                        <a14:foregroundMark x1="54415" y1="7031" x2="62291" y2="11816"/>
                        <a14:foregroundMark x1="59069" y1="9277" x2="52029" y2="6738"/>
                        <a14:foregroundMark x1="38544" y1="91309" x2="44749" y2="90137"/>
                        <a14:foregroundMark x1="55847" y1="7422" x2="55847" y2="7422"/>
                        <a14:foregroundMark x1="56683" y1="7910" x2="56683" y2="7910"/>
                        <a14:foregroundMark x1="57518" y1="8301" x2="57518" y2="8301"/>
                        <a14:foregroundMark x1="51313" y1="6055" x2="58115" y2="8691"/>
                        <a14:foregroundMark x1="55131" y1="7324" x2="55131" y2="7324"/>
                        <a14:foregroundMark x1="55131" y1="7129" x2="55131" y2="7129"/>
                        <a14:backgroundMark x1="70286" y1="25879" x2="67661" y2="27246"/>
                        <a14:backgroundMark x1="66587" y1="26563" x2="66348" y2="28516"/>
                        <a14:backgroundMark x1="70764" y1="27051" x2="66348" y2="28125"/>
                        <a14:backgroundMark x1="65513" y1="28613" x2="65513" y2="28613"/>
                        <a14:backgroundMark x1="68735" y1="27734" x2="68735" y2="27734"/>
                        <a14:backgroundMark x1="69212" y1="27832" x2="69212" y2="27832"/>
                        <a14:backgroundMark x1="65632" y1="28809" x2="65632" y2="28809"/>
                        <a14:backgroundMark x1="71122" y1="27246" x2="66110" y2="28418"/>
                        <a14:backgroundMark x1="68735" y1="36914" x2="72315" y2="36426"/>
                        <a14:backgroundMark x1="70286" y1="45801" x2="72076" y2="44824"/>
                        <a14:backgroundMark x1="70764" y1="52344" x2="74105" y2="51367"/>
                        <a14:backgroundMark x1="69212" y1="52441" x2="70764" y2="54980"/>
                        <a14:backgroundMark x1="50835" y1="5371" x2="50835" y2="5371"/>
                        <a14:backgroundMark x1="51074" y1="5371" x2="51074" y2="5371"/>
                        <a14:backgroundMark x1="51671" y1="5078" x2="51671" y2="5078"/>
                        <a14:backgroundMark x1="51432" y1="5469" x2="51432" y2="5469"/>
                        <a14:backgroundMark x1="50239" y1="5371" x2="50239" y2="5371"/>
                        <a14:backgroundMark x1="51074" y1="5566" x2="51074" y2="5566"/>
                        <a14:backgroundMark x1="50477" y1="5078" x2="50477" y2="5078"/>
                        <a14:backgroundMark x1="38663" y1="84766" x2="38663" y2="84766"/>
                        <a14:backgroundMark x1="33294" y1="69238" x2="33294" y2="69238"/>
                        <a14:backgroundMark x1="47971" y1="72754" x2="47971" y2="72754"/>
                        <a14:backgroundMark x1="47733" y1="72070" x2="47733" y2="72070"/>
                        <a14:backgroundMark x1="47733" y1="73926" x2="47733" y2="73926"/>
                        <a14:backgroundMark x1="47852" y1="82422" x2="47852" y2="82422"/>
                        <a14:backgroundMark x1="29952" y1="90430" x2="33652" y2="90234"/>
                        <a14:backgroundMark x1="48807" y1="92285" x2="47494" y2="90527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24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5774" y="1470009"/>
            <a:ext cx="3933826" cy="48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BB9608-901E-8924-B001-06D008B3F06D}"/>
              </a:ext>
            </a:extLst>
          </p:cNvPr>
          <p:cNvSpPr txBox="1">
            <a:spLocks/>
          </p:cNvSpPr>
          <p:nvPr/>
        </p:nvSpPr>
        <p:spPr>
          <a:xfrm>
            <a:off x="6647672" y="2450207"/>
            <a:ext cx="5340012" cy="3954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Lack of  Succession Planning at DOTs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No formal guidelines for ROW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50 States /  50+ Ways to address ROW</a:t>
            </a:r>
          </a:p>
        </p:txBody>
      </p:sp>
      <p:pic>
        <p:nvPicPr>
          <p:cNvPr id="3" name="Picture 2" descr="Chart">
            <a:extLst>
              <a:ext uri="{FF2B5EF4-FFF2-40B4-BE49-F238E27FC236}">
                <a16:creationId xmlns:a16="http://schemas.microsoft.com/office/drawing/2014/main" id="{0F7E4E2F-13D1-C9B2-D8CF-52AB2C0E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colorTemperature colorTemp="9990"/>
                    </a14:imgEffect>
                    <a14:imgEffect>
                      <a14:saturation sat="384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8" t="6857" r="10439"/>
          <a:stretch/>
        </p:blipFill>
        <p:spPr>
          <a:xfrm>
            <a:off x="700639" y="2827450"/>
            <a:ext cx="5491163" cy="348959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A9EE0C0-12C8-2720-5C8E-C4C0E7415419}"/>
              </a:ext>
            </a:extLst>
          </p:cNvPr>
          <p:cNvSpPr txBox="1">
            <a:spLocks/>
          </p:cNvSpPr>
          <p:nvPr/>
        </p:nvSpPr>
        <p:spPr>
          <a:xfrm>
            <a:off x="428082" y="234935"/>
            <a:ext cx="8634895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Connecting the Dots…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65F505A-076B-EBA9-58D0-91B8E6EED1DA}"/>
              </a:ext>
            </a:extLst>
          </p:cNvPr>
          <p:cNvSpPr txBox="1">
            <a:spLocks/>
          </p:cNvSpPr>
          <p:nvPr/>
        </p:nvSpPr>
        <p:spPr>
          <a:xfrm>
            <a:off x="547204" y="1305514"/>
            <a:ext cx="1128919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TC calls revealed two BIG issues and one continuing theme</a:t>
            </a:r>
          </a:p>
        </p:txBody>
      </p:sp>
    </p:spTree>
    <p:extLst>
      <p:ext uri="{BB962C8B-B14F-4D97-AF65-F5344CB8AC3E}">
        <p14:creationId xmlns:p14="http://schemas.microsoft.com/office/powerpoint/2010/main" val="366875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3847AF1-38D8-7041-6725-F565AD1A12ED}"/>
              </a:ext>
            </a:extLst>
          </p:cNvPr>
          <p:cNvSpPr txBox="1">
            <a:spLocks/>
          </p:cNvSpPr>
          <p:nvPr/>
        </p:nvSpPr>
        <p:spPr>
          <a:xfrm>
            <a:off x="547205" y="502857"/>
            <a:ext cx="8402754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ROW Engineering Training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D1E0D46-9F38-3DCE-F07F-0D5AD82301EE}"/>
              </a:ext>
            </a:extLst>
          </p:cNvPr>
          <p:cNvSpPr txBox="1">
            <a:spLocks/>
          </p:cNvSpPr>
          <p:nvPr/>
        </p:nvSpPr>
        <p:spPr>
          <a:xfrm>
            <a:off x="615784" y="1513938"/>
            <a:ext cx="8914295" cy="835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aka Succession Planning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82AC29-3FC8-7A12-D5F4-C5FCD098F70C}"/>
              </a:ext>
            </a:extLst>
          </p:cNvPr>
          <p:cNvGrpSpPr/>
          <p:nvPr/>
        </p:nvGrpSpPr>
        <p:grpSpPr>
          <a:xfrm>
            <a:off x="898156" y="2514599"/>
            <a:ext cx="10073538" cy="3474597"/>
            <a:chOff x="745756" y="2247899"/>
            <a:chExt cx="10073538" cy="3474597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D52ED2A1-FCC3-B48E-8B58-25246E076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" t="9366" r="3760" b="12040"/>
            <a:stretch/>
          </p:blipFill>
          <p:spPr>
            <a:xfrm>
              <a:off x="745756" y="2807319"/>
              <a:ext cx="6141741" cy="2355755"/>
            </a:xfrm>
            <a:prstGeom prst="rect">
              <a:avLst/>
            </a:prstGeom>
          </p:spPr>
        </p:pic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BE380851-D236-7894-D9AF-1616B0B3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697" y="2247899"/>
              <a:ext cx="3474597" cy="3474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47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8496FC-92B9-6C2A-38A7-92E5843A9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3684" r="22227"/>
          <a:stretch/>
        </p:blipFill>
        <p:spPr>
          <a:xfrm>
            <a:off x="547203" y="1887263"/>
            <a:ext cx="3732433" cy="497073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15FC662-0D41-2E54-66D2-39D36B3B1F09}"/>
              </a:ext>
            </a:extLst>
          </p:cNvPr>
          <p:cNvSpPr txBox="1">
            <a:spLocks/>
          </p:cNvSpPr>
          <p:nvPr/>
        </p:nvSpPr>
        <p:spPr>
          <a:xfrm>
            <a:off x="547205" y="502857"/>
            <a:ext cx="8402754" cy="132556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/>
              <a:t>ROW Engineering Essentials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2D52A63-CDAD-8875-B9CC-E092BFCAC8C0}"/>
              </a:ext>
            </a:extLst>
          </p:cNvPr>
          <p:cNvSpPr txBox="1">
            <a:spLocks/>
          </p:cNvSpPr>
          <p:nvPr/>
        </p:nvSpPr>
        <p:spPr>
          <a:xfrm>
            <a:off x="4279636" y="3045756"/>
            <a:ext cx="7574240" cy="2653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Succession planning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Unique skillset for ROW Engineering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50 States / 50+ Ways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</a:rPr>
              <a:t>A course was born!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77A4C8B-9BE1-45C0-FFAA-3B1EA0C6FBEC}"/>
              </a:ext>
            </a:extLst>
          </p:cNvPr>
          <p:cNvSpPr txBox="1">
            <a:spLocks/>
          </p:cNvSpPr>
          <p:nvPr/>
        </p:nvSpPr>
        <p:spPr>
          <a:xfrm>
            <a:off x="547204" y="1513938"/>
            <a:ext cx="8914295" cy="835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/>
                </a:solidFill>
              </a:rPr>
              <a:t>Training was needed, we nailed it</a:t>
            </a:r>
          </a:p>
        </p:txBody>
      </p:sp>
    </p:spTree>
    <p:extLst>
      <p:ext uri="{BB962C8B-B14F-4D97-AF65-F5344CB8AC3E}">
        <p14:creationId xmlns:p14="http://schemas.microsoft.com/office/powerpoint/2010/main" val="22037085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  <SharedWithUsers xmlns="2bfabbae-75c3-4cd1-9a45-a28906e6cac7">
      <UserInfo>
        <DisplayName>Hawkins, Sharon</DisplayName>
        <AccountId>253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6" ma:contentTypeDescription="Create a new document." ma:contentTypeScope="" ma:versionID="d61156dc2c749f136ccd900245415db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e2e499a0ef47956f1f689053a8dc7c6a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E47FB7-FE2C-41B1-BBF1-C6E19E8810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5BFD2-3A59-4990-A1D2-CCB3DBB1BC04}">
  <ds:schemaRefs>
    <ds:schemaRef ds:uri="http://schemas.microsoft.com/office/2006/metadata/properties"/>
    <ds:schemaRef ds:uri="http://schemas.microsoft.com/office/infopath/2007/PartnerControls"/>
    <ds:schemaRef ds:uri="13109660-2640-404b-b779-306c06ffea21"/>
    <ds:schemaRef ds:uri="2bfabbae-75c3-4cd1-9a45-a28906e6cac7"/>
  </ds:schemaRefs>
</ds:datastoreItem>
</file>

<file path=customXml/itemProps3.xml><?xml version="1.0" encoding="utf-8"?>
<ds:datastoreItem xmlns:ds="http://schemas.openxmlformats.org/officeDocument/2006/customXml" ds:itemID="{1A506F75-63A9-4314-889E-48EFB4CC4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abbae-75c3-4cd1-9a45-a28906e6cac7"/>
    <ds:schemaRef ds:uri="13109660-2640-404b-b779-306c06ffe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5864</TotalTime>
  <Words>704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Depth</vt:lpstr>
      <vt:lpstr>Technical Council on ROW Engineering  Accomplishments and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 Engineering’s Role in Project Delivery</dc:title>
  <dc:creator>Haller, Genevieve (DelDOT)</dc:creator>
  <cp:lastModifiedBy>Ray, Zachary A.</cp:lastModifiedBy>
  <cp:revision>7</cp:revision>
  <dcterms:created xsi:type="dcterms:W3CDTF">2024-05-07T12:47:41Z</dcterms:created>
  <dcterms:modified xsi:type="dcterms:W3CDTF">2024-05-17T13:41:18Z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  <property fmtid="{D5CDD505-2E9C-101B-9397-08002B2CF9AE}" pid="3" name="MediaServiceImageTags">
    <vt:lpwstr/>
  </property>
</Properties>
</file>