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581" r:id="rId2"/>
    <p:sldId id="582" r:id="rId3"/>
    <p:sldId id="462" r:id="rId4"/>
    <p:sldId id="584" r:id="rId5"/>
    <p:sldId id="585" r:id="rId6"/>
    <p:sldId id="467" r:id="rId7"/>
    <p:sldId id="583" r:id="rId8"/>
    <p:sldId id="458" r:id="rId9"/>
    <p:sldId id="586" r:id="rId10"/>
    <p:sldId id="501" r:id="rId11"/>
    <p:sldId id="502" r:id="rId12"/>
    <p:sldId id="515" r:id="rId13"/>
    <p:sldId id="587" r:id="rId14"/>
    <p:sldId id="517" r:id="rId15"/>
    <p:sldId id="494" r:id="rId16"/>
    <p:sldId id="258" r:id="rId17"/>
    <p:sldId id="257" r:id="rId18"/>
    <p:sldId id="528" r:id="rId19"/>
    <p:sldId id="531" r:id="rId20"/>
    <p:sldId id="532" r:id="rId21"/>
    <p:sldId id="269" r:id="rId22"/>
    <p:sldId id="536" r:id="rId23"/>
    <p:sldId id="534" r:id="rId24"/>
    <p:sldId id="535" r:id="rId25"/>
    <p:sldId id="520" r:id="rId26"/>
    <p:sldId id="473" r:id="rId27"/>
    <p:sldId id="504" r:id="rId28"/>
    <p:sldId id="506" r:id="rId29"/>
    <p:sldId id="511" r:id="rId30"/>
    <p:sldId id="521" r:id="rId31"/>
    <p:sldId id="514" r:id="rId32"/>
    <p:sldId id="537" r:id="rId33"/>
    <p:sldId id="540" r:id="rId34"/>
    <p:sldId id="539" r:id="rId35"/>
    <p:sldId id="484" r:id="rId36"/>
    <p:sldId id="579" r:id="rId37"/>
    <p:sldId id="580" r:id="rId38"/>
    <p:sldId id="46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0" autoAdjust="0"/>
    <p:restoredTop sz="94150" autoAdjust="0"/>
  </p:normalViewPr>
  <p:slideViewPr>
    <p:cSldViewPr>
      <p:cViewPr varScale="1">
        <p:scale>
          <a:sx n="118" d="100"/>
          <a:sy n="118" d="100"/>
        </p:scale>
        <p:origin x="208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1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26E25-1D7E-1B42-88AF-DF1246C5499F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9B0A4-5283-3143-9F8C-AE3FE4CEC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0E921-05D1-E8E6-61C0-15568EB3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C1A68-9CAE-9FFA-289E-D0CE24495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0E2BA-B0B1-21DB-6A0D-195CA60FE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Estimated stress versus strength over first 7 days</a:t>
            </a:r>
          </a:p>
          <a:p>
            <a:r>
              <a:rPr lang="en-US" dirty="0"/>
              <a:t>Strength gain estimated based on measured compressive strengths provided by ARDOT and relationships in Eurocode for strength gain of concrete. MOE and tensile strength estimated by ACI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2CAE-6E3E-FC68-2FE5-EEA57E62C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FCCA-8EE8-40A4-95CC-5CFE50394B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559DC-4409-8745-E607-636B98B45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3AB6A-2335-DBA6-B66A-CDBF29F88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39CD9-D088-D175-34CB-F2DDFF0E6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Transverse cracking at 8-10’ spacing on end spans and 3-5’ spacing on center span</a:t>
            </a:r>
          </a:p>
          <a:p>
            <a:r>
              <a:rPr lang="en-US" dirty="0"/>
              <a:t>Longitudinal cracks near beams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82FB-F4F5-2373-76A0-7045BBA1E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FCCA-8EE8-40A4-95CC-5CFE50394B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8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9CE6-5398-F280-782B-683D51AF2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CCD92-1991-9226-029F-31431B39F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05251-6BC2-63CA-8DCA-9DA03041A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rosettes along centerline</a:t>
            </a:r>
          </a:p>
          <a:p>
            <a:r>
              <a:rPr lang="en-US" dirty="0"/>
              <a:t>2 gauges in 6x12 cylinders to measure free shrinkage</a:t>
            </a:r>
          </a:p>
          <a:p>
            <a:r>
              <a:rPr lang="en-US" dirty="0"/>
              <a:t>Example measurement from similar location as in first 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F3442-60EB-A31E-2031-E13649B9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FCCA-8EE8-40A4-95CC-5CFE50394B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FE5C-BF0B-71FB-1989-63BD0F07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553C2-67C6-8942-07FB-570D9A3B4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A92A2D-F644-EEAF-C7CD-9AD02EB80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starts at 4+ days because this was second pour</a:t>
            </a:r>
          </a:p>
          <a:p>
            <a:r>
              <a:rPr lang="en-US" dirty="0"/>
              <a:t>Data reduced the exact same way as other example sensor</a:t>
            </a:r>
          </a:p>
          <a:p>
            <a:r>
              <a:rPr lang="en-US" dirty="0"/>
              <a:t>Same strength and stress data shown, shrinkage controlled much better for this bridge. </a:t>
            </a:r>
          </a:p>
          <a:p>
            <a:r>
              <a:rPr lang="en-US" dirty="0"/>
              <a:t>Temperatures were lower in concrete (125 compared to 140) environmental conditions were better (may versus august temps)</a:t>
            </a:r>
          </a:p>
          <a:p>
            <a:r>
              <a:rPr lang="en-US" dirty="0"/>
              <a:t>Contractor covered bridge deck for at least the first 14 days (I think)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BDD7C-67EC-B97F-856B-154455DA4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FCCA-8EE8-40A4-95CC-5CFE50394B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3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D4462-8E7F-131E-73D7-F1904EF6C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9BD9D-42CF-5E4B-76EF-677A79E1A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01039-97E7-3FE4-1B05-2E4B2896C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starts at 4+ days because this was second pour</a:t>
            </a:r>
          </a:p>
          <a:p>
            <a:r>
              <a:rPr lang="en-US" dirty="0"/>
              <a:t>Data reduced the exact same way as other example sensor</a:t>
            </a:r>
          </a:p>
          <a:p>
            <a:r>
              <a:rPr lang="en-US" dirty="0"/>
              <a:t>Same strength and stress data shown, shrinkage controlled much better for this bridge. </a:t>
            </a:r>
          </a:p>
          <a:p>
            <a:r>
              <a:rPr lang="en-US" dirty="0"/>
              <a:t>Temperatures were lower in concrete (125 compared to 140) environmental conditions were better (may versus august temps)</a:t>
            </a:r>
          </a:p>
          <a:p>
            <a:r>
              <a:rPr lang="en-US" dirty="0"/>
              <a:t>Contractor covered bridge deck for at least the first 14 days (I think)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2A357-347C-8912-2855-765E2B4F4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FCCA-8EE8-40A4-95CC-5CFE50394B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2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62542-95A7-FF4D-9159-330EE533EEF5}" type="slidenum">
              <a:rPr lang="en-US"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38</a:t>
            </a:fld>
            <a:endParaRPr lang="en-US">
              <a:latin typeface="Tahom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39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3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6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6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3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6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C2A2-6CC6-4D8F-AFDE-F4DA0288A4FB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70AC-3BD1-4777-B57B-FA0747146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03114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Investigating Concrete Deck Cracking in Continuous Steel Bridges</a:t>
            </a:r>
            <a:br>
              <a:rPr lang="en-US" b="1" dirty="0"/>
            </a:br>
            <a:r>
              <a:rPr lang="en-US" b="1" dirty="0"/>
              <a:t>(TRC 1903)</a:t>
            </a:r>
            <a:br>
              <a:rPr lang="en-US" b="1" dirty="0"/>
            </a:br>
            <a:br>
              <a:rPr lang="en-US" b="1" dirty="0"/>
            </a:br>
            <a:r>
              <a:rPr lang="en-US" sz="3600" b="1" dirty="0"/>
              <a:t>May 23, 2024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343400"/>
            <a:ext cx="7162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Ernie Heymsfield (PI), Cameron Murray (</a:t>
            </a:r>
            <a:r>
              <a:rPr lang="en-US" dirty="0" err="1"/>
              <a:t>coPI</a:t>
            </a:r>
            <a:r>
              <a:rPr lang="en-US" dirty="0"/>
              <a:t>), </a:t>
            </a:r>
          </a:p>
          <a:p>
            <a:r>
              <a:rPr lang="en-US" dirty="0"/>
              <a:t>Abdul Salah (Grad Research Assistant; May, 2020), &amp; Fernando Ortiz (Grad Research Assistant; Dec, 2019),</a:t>
            </a:r>
          </a:p>
          <a:p>
            <a:r>
              <a:rPr lang="en-US" dirty="0" err="1"/>
              <a:t>Shuyah</a:t>
            </a:r>
            <a:r>
              <a:rPr lang="en-US" dirty="0"/>
              <a:t> </a:t>
            </a:r>
            <a:r>
              <a:rPr lang="en-US" dirty="0" err="1"/>
              <a:t>Ouoba</a:t>
            </a:r>
            <a:r>
              <a:rPr lang="en-US" dirty="0"/>
              <a:t> (PhD student)</a:t>
            </a:r>
          </a:p>
          <a:p>
            <a:r>
              <a:rPr lang="en-US" dirty="0"/>
              <a:t>University of Arkansas / Dept. of Civil Engineering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1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SEQUENCED POUR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7696200" cy="4548071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2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POUR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47800"/>
            <a:ext cx="5943600" cy="507760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7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703B-1FCF-7742-91E0-7EE79589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EARLY AGE</a:t>
            </a:r>
            <a:r>
              <a:rPr lang="en-US" dirty="0"/>
              <a:t> CONCRETE MATERIAL BEHAVIOR </a:t>
            </a:r>
            <a:br>
              <a:rPr lang="en-US" dirty="0"/>
            </a:br>
            <a:r>
              <a:rPr lang="en-US" dirty="0"/>
              <a:t>(Eurocodes – European Standards)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78CF-DA79-9B41-97B0-BC536EC4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9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8BEA1-8250-0882-EE41-777B77C3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SHRINKAGE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BD97-2195-1480-A9B0-E45B913C3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Thermal Shrinkage</a:t>
            </a:r>
          </a:p>
          <a:p>
            <a:pPr lvl="1"/>
            <a:r>
              <a:rPr lang="en-US" dirty="0"/>
              <a:t>Temperature change</a:t>
            </a:r>
          </a:p>
          <a:p>
            <a:pPr lvl="1"/>
            <a:r>
              <a:rPr lang="en-US" dirty="0"/>
              <a:t>Early age</a:t>
            </a:r>
          </a:p>
          <a:p>
            <a:r>
              <a:rPr lang="en-US" dirty="0"/>
              <a:t>Endogenous Shrinkage</a:t>
            </a:r>
          </a:p>
          <a:p>
            <a:pPr lvl="1"/>
            <a:r>
              <a:rPr lang="en-US" dirty="0"/>
              <a:t>Pore water consumption</a:t>
            </a:r>
          </a:p>
          <a:p>
            <a:pPr lvl="1"/>
            <a:r>
              <a:rPr lang="en-US" dirty="0"/>
              <a:t>Negligible in normal concrete</a:t>
            </a:r>
          </a:p>
          <a:p>
            <a:r>
              <a:rPr lang="en-US" dirty="0"/>
              <a:t>Drying Shrinkage</a:t>
            </a:r>
          </a:p>
          <a:p>
            <a:pPr lvl="1"/>
            <a:r>
              <a:rPr lang="en-US" dirty="0"/>
              <a:t>Hygrometric equilibrium with the ambient humidity</a:t>
            </a:r>
          </a:p>
          <a:p>
            <a:pPr lvl="1"/>
            <a:r>
              <a:rPr lang="en-US" dirty="0"/>
              <a:t>Long term component</a:t>
            </a:r>
          </a:p>
          <a:p>
            <a:pPr lvl="1"/>
            <a:r>
              <a:rPr lang="en-US" dirty="0"/>
              <a:t>Important for normal concrete</a:t>
            </a:r>
          </a:p>
          <a:p>
            <a:endParaRPr lang="en-US" dirty="0"/>
          </a:p>
          <a:p>
            <a:r>
              <a:rPr lang="en-US" dirty="0"/>
              <a:t>TOTAL SHRINKAGE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5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3E33-4AA0-1343-96E3-DCFC4D02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7" y="-244901"/>
            <a:ext cx="8229600" cy="1143000"/>
          </a:xfrm>
        </p:spPr>
        <p:txBody>
          <a:bodyPr/>
          <a:lstStyle/>
          <a:p>
            <a:r>
              <a:rPr lang="en-US" dirty="0"/>
              <a:t>CEMENT HYDRATION HEAT CURVE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F0A50-750C-F446-AE5A-D903EC512656}"/>
              </a:ext>
            </a:extLst>
          </p:cNvPr>
          <p:cNvSpPr txBox="1"/>
          <p:nvPr/>
        </p:nvSpPr>
        <p:spPr>
          <a:xfrm>
            <a:off x="4451177" y="6488668"/>
            <a:ext cx="471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Iowa State Univ, Natl. Conc </a:t>
            </a:r>
            <a:r>
              <a:rPr lang="en-US" dirty="0" err="1"/>
              <a:t>Pvmnt</a:t>
            </a:r>
            <a:r>
              <a:rPr lang="en-US" dirty="0"/>
              <a:t> Tech </a:t>
            </a:r>
            <a:r>
              <a:rPr lang="en-US" dirty="0" err="1"/>
              <a:t>Cntr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A21AB-89D2-1F4E-8860-8254A1C29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D4888-D56B-3FFF-CBCB-88449340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" y="500798"/>
            <a:ext cx="7559749" cy="60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86" y="120962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ELASTIC MODULUS f(creep, time)</a:t>
            </a:r>
            <a:br>
              <a:rPr lang="en-US" dirty="0"/>
            </a:br>
            <a:r>
              <a:rPr lang="en-US" dirty="0" err="1"/>
              <a:t>f’c</a:t>
            </a:r>
            <a:r>
              <a:rPr lang="en-US" dirty="0"/>
              <a:t> = 4ksi, Thermal Load applied at 1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F87552-B04E-454B-9CA0-60C832B9DE99}"/>
              </a:ext>
            </a:extLst>
          </p:cNvPr>
          <p:cNvSpPr txBox="1"/>
          <p:nvPr/>
        </p:nvSpPr>
        <p:spPr>
          <a:xfrm>
            <a:off x="3186553" y="6516562"/>
            <a:ext cx="504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EUROCODE COMMITTEE for STANDARDIZATION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73E27-7C40-FB18-0A99-B761C768F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E0BFA-DBF0-388D-C8C9-1A3BBCFD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14" y="1093740"/>
            <a:ext cx="8266814" cy="56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5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E9D1-B836-1DBB-3616-32022DFCE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7EC7D-0981-1B0E-88FF-2462EA6A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43" y="-59576"/>
            <a:ext cx="8229600" cy="1143000"/>
          </a:xfrm>
        </p:spPr>
        <p:txBody>
          <a:bodyPr/>
          <a:lstStyle/>
          <a:p>
            <a:r>
              <a:rPr lang="en-US" dirty="0"/>
              <a:t>TRC 1903 Field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41BAC-1FED-6956-5FD7-54EFBBC5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86" y="116601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3 Bridge Instrumentation Sites</a:t>
            </a:r>
          </a:p>
          <a:p>
            <a:pPr lvl="1"/>
            <a:r>
              <a:rPr lang="en-US" sz="2400" dirty="0" err="1"/>
              <a:t>DeQueen</a:t>
            </a:r>
            <a:r>
              <a:rPr lang="en-US" sz="2400" dirty="0"/>
              <a:t> (August 2019) *Continuous Pour*</a:t>
            </a:r>
          </a:p>
          <a:p>
            <a:pPr lvl="1"/>
            <a:r>
              <a:rPr lang="en-US" sz="2400" dirty="0"/>
              <a:t>Bella Vista (June 2020) *Two Stage Pour*</a:t>
            </a:r>
          </a:p>
          <a:p>
            <a:pPr lvl="1"/>
            <a:r>
              <a:rPr lang="en-US" sz="2400" dirty="0"/>
              <a:t>Marked Tree (August 2021) *Continuous Pour*</a:t>
            </a:r>
          </a:p>
          <a:p>
            <a:r>
              <a:rPr lang="en-US" sz="2400" dirty="0"/>
              <a:t>32 Vibrating wire strain gauges @ each bridge site (strain &amp; temperature measurements)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81FF5-88E2-477B-F61C-0657F8EF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866" y="4267200"/>
            <a:ext cx="3224177" cy="2418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AD297B-6E39-F023-3BEF-0A6EDD0E8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94962"/>
            <a:ext cx="4105275" cy="111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C7EF74-6ECD-449E-8FB7-6E5BE3CE034C}"/>
              </a:ext>
            </a:extLst>
          </p:cNvPr>
          <p:cNvSpPr txBox="1"/>
          <p:nvPr/>
        </p:nvSpPr>
        <p:spPr>
          <a:xfrm>
            <a:off x="792749" y="5594965"/>
            <a:ext cx="136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Geokon.com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351CF8-5E76-2540-29F8-E61E8D695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A92A-5F81-17CE-1E20-AB264F26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816DD-810F-F7E0-015C-F14D266D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88" y="0"/>
            <a:ext cx="8229600" cy="1143000"/>
          </a:xfrm>
        </p:spPr>
        <p:txBody>
          <a:bodyPr/>
          <a:lstStyle/>
          <a:p>
            <a:r>
              <a:rPr lang="en-US" dirty="0"/>
              <a:t>TRC 1903: Field Visit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F4F8-9D4D-9F49-EA87-05A65BD25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42" y="1004150"/>
            <a:ext cx="8229600" cy="4525963"/>
          </a:xfrm>
        </p:spPr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DeQueen</a:t>
            </a:r>
            <a:r>
              <a:rPr lang="en-US" dirty="0"/>
              <a:t>, Arkansas</a:t>
            </a:r>
          </a:p>
          <a:p>
            <a:r>
              <a:rPr lang="en-US" dirty="0"/>
              <a:t>Bridge poured 8/22/2019</a:t>
            </a:r>
          </a:p>
          <a:p>
            <a:r>
              <a:rPr lang="en-US" dirty="0"/>
              <a:t>3 SPAN (60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dirty="0"/>
              <a:t>-70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dirty="0"/>
              <a:t>-60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47749-91E7-1120-1802-89F17217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8" y="3429000"/>
            <a:ext cx="8699823" cy="3065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57FC9-F367-C0BC-2CEF-B000B2CFF746}"/>
              </a:ext>
            </a:extLst>
          </p:cNvPr>
          <p:cNvSpPr txBox="1"/>
          <p:nvPr/>
        </p:nvSpPr>
        <p:spPr>
          <a:xfrm>
            <a:off x="740582" y="4110865"/>
            <a:ext cx="94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Traffic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E090CE-93AE-CD43-8078-E315D22C4C46}"/>
              </a:ext>
            </a:extLst>
          </p:cNvPr>
          <p:cNvCxnSpPr>
            <a:stCxn id="6" idx="3"/>
          </p:cNvCxnSpPr>
          <p:nvPr/>
        </p:nvCxnSpPr>
        <p:spPr>
          <a:xfrm>
            <a:off x="1690137" y="4341698"/>
            <a:ext cx="847139" cy="24237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E81D45-14AD-FD58-B272-D5C25560A5C4}"/>
              </a:ext>
            </a:extLst>
          </p:cNvPr>
          <p:cNvSpPr txBox="1"/>
          <p:nvPr/>
        </p:nvSpPr>
        <p:spPr>
          <a:xfrm>
            <a:off x="1909444" y="3497965"/>
            <a:ext cx="14749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31’-6”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ADC6C-1F95-259E-A802-4A719788E32A}"/>
              </a:ext>
            </a:extLst>
          </p:cNvPr>
          <p:cNvSpPr txBox="1"/>
          <p:nvPr/>
        </p:nvSpPr>
        <p:spPr>
          <a:xfrm>
            <a:off x="5370961" y="3478641"/>
            <a:ext cx="14672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31’-6”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13019-5E95-9FB8-80E3-6F0B85725146}"/>
              </a:ext>
            </a:extLst>
          </p:cNvPr>
          <p:cNvSpPr txBox="1"/>
          <p:nvPr/>
        </p:nvSpPr>
        <p:spPr>
          <a:xfrm>
            <a:off x="5123636" y="2945308"/>
            <a:ext cx="30680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49’-7” Stage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E645F-F2E1-FCA6-64B0-A9F567500923}"/>
              </a:ext>
            </a:extLst>
          </p:cNvPr>
          <p:cNvSpPr txBox="1"/>
          <p:nvPr/>
        </p:nvSpPr>
        <p:spPr>
          <a:xfrm>
            <a:off x="-77092" y="3267132"/>
            <a:ext cx="13156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1’-7”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489D8-6452-47BD-55D0-9037B9890224}"/>
              </a:ext>
            </a:extLst>
          </p:cNvPr>
          <p:cNvSpPr txBox="1"/>
          <p:nvPr/>
        </p:nvSpPr>
        <p:spPr>
          <a:xfrm>
            <a:off x="7911220" y="3267132"/>
            <a:ext cx="13156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1’-7”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6B72D-86FD-4AD9-1E93-EC03F7E14E4D}"/>
              </a:ext>
            </a:extLst>
          </p:cNvPr>
          <p:cNvSpPr txBox="1"/>
          <p:nvPr/>
        </p:nvSpPr>
        <p:spPr>
          <a:xfrm>
            <a:off x="1649125" y="5222833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C17C29-EC27-6321-53FF-8F585108E147}"/>
              </a:ext>
            </a:extLst>
          </p:cNvPr>
          <p:cNvCxnSpPr>
            <a:cxnSpLocks/>
          </p:cNvCxnSpPr>
          <p:nvPr/>
        </p:nvCxnSpPr>
        <p:spPr>
          <a:xfrm flipH="1">
            <a:off x="6958065" y="3448680"/>
            <a:ext cx="425818" cy="780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DEC388-E286-A61E-C664-C9F6F275FC10}"/>
              </a:ext>
            </a:extLst>
          </p:cNvPr>
          <p:cNvSpPr txBox="1"/>
          <p:nvPr/>
        </p:nvSpPr>
        <p:spPr>
          <a:xfrm>
            <a:off x="873151" y="5206523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334F12-27BA-A753-B50A-3704272263DA}"/>
              </a:ext>
            </a:extLst>
          </p:cNvPr>
          <p:cNvSpPr txBox="1"/>
          <p:nvPr/>
        </p:nvSpPr>
        <p:spPr>
          <a:xfrm>
            <a:off x="2534161" y="5222832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304A5-9F43-196E-464E-F29FC0C064D5}"/>
              </a:ext>
            </a:extLst>
          </p:cNvPr>
          <p:cNvSpPr txBox="1"/>
          <p:nvPr/>
        </p:nvSpPr>
        <p:spPr>
          <a:xfrm>
            <a:off x="3384425" y="5232397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CD11F3-F8B0-BF60-A348-86E08DD4B37C}"/>
              </a:ext>
            </a:extLst>
          </p:cNvPr>
          <p:cNvSpPr txBox="1"/>
          <p:nvPr/>
        </p:nvSpPr>
        <p:spPr>
          <a:xfrm>
            <a:off x="5182854" y="5206522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06AEDE-53F2-73A6-7D50-190220BD801E}"/>
              </a:ext>
            </a:extLst>
          </p:cNvPr>
          <p:cNvSpPr txBox="1"/>
          <p:nvPr/>
        </p:nvSpPr>
        <p:spPr>
          <a:xfrm>
            <a:off x="4254746" y="5222832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E3C72-4293-88A0-A340-42DF08E7FBF4}"/>
              </a:ext>
            </a:extLst>
          </p:cNvPr>
          <p:cNvSpPr txBox="1"/>
          <p:nvPr/>
        </p:nvSpPr>
        <p:spPr>
          <a:xfrm>
            <a:off x="5991645" y="5232397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1B60F-A9C7-7E52-2D7F-15D8ACD30950}"/>
              </a:ext>
            </a:extLst>
          </p:cNvPr>
          <p:cNvSpPr txBox="1"/>
          <p:nvPr/>
        </p:nvSpPr>
        <p:spPr>
          <a:xfrm>
            <a:off x="7634984" y="5222833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F4261-0F48-C65F-8ABB-0F5FC2B352E0}"/>
              </a:ext>
            </a:extLst>
          </p:cNvPr>
          <p:cNvSpPr txBox="1"/>
          <p:nvPr/>
        </p:nvSpPr>
        <p:spPr>
          <a:xfrm>
            <a:off x="6838239" y="5208272"/>
            <a:ext cx="59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8’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933DD2-DB1A-16EC-B4B7-F3BD65C62AAE}"/>
              </a:ext>
            </a:extLst>
          </p:cNvPr>
          <p:cNvCxnSpPr/>
          <p:nvPr/>
        </p:nvCxnSpPr>
        <p:spPr>
          <a:xfrm>
            <a:off x="5804625" y="6720371"/>
            <a:ext cx="12296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802436-5048-91D9-04CC-615073A8EAD7}"/>
              </a:ext>
            </a:extLst>
          </p:cNvPr>
          <p:cNvSpPr txBox="1"/>
          <p:nvPr/>
        </p:nvSpPr>
        <p:spPr>
          <a:xfrm>
            <a:off x="7292815" y="6473663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0007DAB-BD7D-60D9-966E-2A0D62435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825" y="301093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7E550-C29D-60E4-CE8E-68C38102A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D80104-FC3F-71D7-F197-57DD7574F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86" y="34044"/>
            <a:ext cx="4063998" cy="2285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F1176-D489-CAB7-4E60-8415A84E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439" y="815668"/>
            <a:ext cx="4820967" cy="2711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B5DCA-9D05-CC71-77A1-7644A5BAE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6" y="3113016"/>
            <a:ext cx="6570133" cy="369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7F1F8-C4DE-07D4-44EB-0848266A0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3744F-DAAD-1A09-A3D8-FC16E65D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797D4-6962-DB28-1F88-EDB7BEB0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0" y="3705580"/>
            <a:ext cx="8385048" cy="236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31874-933E-DBA4-635A-4EED55EC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12" y="1343380"/>
            <a:ext cx="8342376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8D065-5CFB-CB57-54C3-DDA4B575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30" y="61006"/>
            <a:ext cx="8229600" cy="1143000"/>
          </a:xfrm>
        </p:spPr>
        <p:txBody>
          <a:bodyPr/>
          <a:lstStyle/>
          <a:p>
            <a:r>
              <a:rPr lang="en-US" dirty="0"/>
              <a:t>TRC 1903: Field Visit 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DA4EDA-CBA7-F330-3D18-ED5B186E26FF}"/>
              </a:ext>
            </a:extLst>
          </p:cNvPr>
          <p:cNvCxnSpPr>
            <a:cxnSpLocks/>
          </p:cNvCxnSpPr>
          <p:nvPr/>
        </p:nvCxnSpPr>
        <p:spPr>
          <a:xfrm flipH="1">
            <a:off x="6291360" y="2124171"/>
            <a:ext cx="4175" cy="3072763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B16638A-BAC4-ABB7-8351-A26D7BF7414B}"/>
              </a:ext>
            </a:extLst>
          </p:cNvPr>
          <p:cNvSpPr txBox="1"/>
          <p:nvPr/>
        </p:nvSpPr>
        <p:spPr>
          <a:xfrm>
            <a:off x="6289411" y="1364822"/>
            <a:ext cx="2416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Peak temp. leads to expansion of deck –peak in VWSG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5035AA-5844-EE35-7E24-38258B26FD04}"/>
              </a:ext>
            </a:extLst>
          </p:cNvPr>
          <p:cNvCxnSpPr>
            <a:cxnSpLocks/>
          </p:cNvCxnSpPr>
          <p:nvPr/>
        </p:nvCxnSpPr>
        <p:spPr>
          <a:xfrm flipH="1">
            <a:off x="6343418" y="2046588"/>
            <a:ext cx="362182" cy="16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00CB1D6-0467-851D-35C7-047D47F593A1}"/>
              </a:ext>
            </a:extLst>
          </p:cNvPr>
          <p:cNvSpPr txBox="1"/>
          <p:nvPr/>
        </p:nvSpPr>
        <p:spPr>
          <a:xfrm>
            <a:off x="3234216" y="3743371"/>
            <a:ext cx="241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Trend of shrinkage over time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9DA46B-E2EE-10D3-48BD-60841BD910AF}"/>
              </a:ext>
            </a:extLst>
          </p:cNvPr>
          <p:cNvCxnSpPr>
            <a:cxnSpLocks/>
          </p:cNvCxnSpPr>
          <p:nvPr/>
        </p:nvCxnSpPr>
        <p:spPr>
          <a:xfrm>
            <a:off x="5105400" y="4270796"/>
            <a:ext cx="300170" cy="349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EE84283-C75F-0F5E-1EC2-50D7A534F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47" y="123135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52" y="1142684"/>
            <a:ext cx="9359934" cy="5426985"/>
          </a:xfrm>
        </p:spPr>
        <p:txBody>
          <a:bodyPr>
            <a:normAutofit/>
          </a:bodyPr>
          <a:lstStyle/>
          <a:p>
            <a:r>
              <a:rPr lang="en-US" dirty="0"/>
              <a:t>Project Objective &amp; Tasks</a:t>
            </a:r>
          </a:p>
          <a:p>
            <a:r>
              <a:rPr lang="en-US" dirty="0"/>
              <a:t>Study Areas / Analysis Approach</a:t>
            </a:r>
          </a:p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Bridge deck cracking examples</a:t>
            </a:r>
          </a:p>
          <a:p>
            <a:pPr lvl="1"/>
            <a:r>
              <a:rPr lang="en-US" dirty="0"/>
              <a:t>Pouring method (sequence pour vs. continuous pour)</a:t>
            </a:r>
          </a:p>
          <a:p>
            <a:pPr lvl="1"/>
            <a:r>
              <a:rPr lang="en-US" dirty="0"/>
              <a:t>Concrete Material Behavior</a:t>
            </a:r>
          </a:p>
          <a:p>
            <a:r>
              <a:rPr lang="en-US" dirty="0"/>
              <a:t>Bridge Instrumentation</a:t>
            </a:r>
          </a:p>
          <a:p>
            <a:r>
              <a:rPr lang="en-US" dirty="0"/>
              <a:t>Numerical Analysis</a:t>
            </a:r>
          </a:p>
          <a:p>
            <a:r>
              <a:rPr lang="en-US" dirty="0"/>
              <a:t>Conclusions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8447" y="123135"/>
            <a:ext cx="656705" cy="3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9B89C-34F7-ECAC-DB0F-18026EA4F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51441-C704-3EAC-D49E-6DBFA818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" y="1358439"/>
            <a:ext cx="9090660" cy="4975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5661E-453B-CD63-14FC-DCE2C374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TRC 1903: Field Visit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D42E4-D0CC-9FF6-8E76-2410DB3B414B}"/>
              </a:ext>
            </a:extLst>
          </p:cNvPr>
          <p:cNvSpPr txBox="1"/>
          <p:nvPr/>
        </p:nvSpPr>
        <p:spPr>
          <a:xfrm>
            <a:off x="762000" y="5104264"/>
            <a:ext cx="38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Potential for Cracking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BCAE7-621B-581E-2157-8BC22AC588C4}"/>
              </a:ext>
            </a:extLst>
          </p:cNvPr>
          <p:cNvCxnSpPr>
            <a:cxnSpLocks/>
          </p:cNvCxnSpPr>
          <p:nvPr/>
        </p:nvCxnSpPr>
        <p:spPr>
          <a:xfrm flipH="1" flipV="1">
            <a:off x="1333500" y="4213330"/>
            <a:ext cx="533400" cy="973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FF2E9B-A23D-B3AE-5721-DC396AD6CFB3}"/>
              </a:ext>
            </a:extLst>
          </p:cNvPr>
          <p:cNvSpPr/>
          <p:nvPr/>
        </p:nvSpPr>
        <p:spPr>
          <a:xfrm flipV="1">
            <a:off x="1219200" y="3841101"/>
            <a:ext cx="228600" cy="851785"/>
          </a:xfrm>
          <a:custGeom>
            <a:avLst/>
            <a:gdLst>
              <a:gd name="connsiteX0" fmla="*/ 0 w 560614"/>
              <a:gd name="connsiteY0" fmla="*/ 0 h 723900"/>
              <a:gd name="connsiteX1" fmla="*/ 59871 w 560614"/>
              <a:gd name="connsiteY1" fmla="*/ 195943 h 723900"/>
              <a:gd name="connsiteX2" fmla="*/ 76200 w 560614"/>
              <a:gd name="connsiteY2" fmla="*/ 236764 h 723900"/>
              <a:gd name="connsiteX3" fmla="*/ 87086 w 560614"/>
              <a:gd name="connsiteY3" fmla="*/ 277586 h 723900"/>
              <a:gd name="connsiteX4" fmla="*/ 108857 w 560614"/>
              <a:gd name="connsiteY4" fmla="*/ 293914 h 723900"/>
              <a:gd name="connsiteX5" fmla="*/ 138793 w 560614"/>
              <a:gd name="connsiteY5" fmla="*/ 351064 h 723900"/>
              <a:gd name="connsiteX6" fmla="*/ 204107 w 560614"/>
              <a:gd name="connsiteY6" fmla="*/ 457200 h 723900"/>
              <a:gd name="connsiteX7" fmla="*/ 263978 w 560614"/>
              <a:gd name="connsiteY7" fmla="*/ 536121 h 723900"/>
              <a:gd name="connsiteX8" fmla="*/ 299357 w 560614"/>
              <a:gd name="connsiteY8" fmla="*/ 560614 h 723900"/>
              <a:gd name="connsiteX9" fmla="*/ 329293 w 560614"/>
              <a:gd name="connsiteY9" fmla="*/ 628650 h 723900"/>
              <a:gd name="connsiteX10" fmla="*/ 348343 w 560614"/>
              <a:gd name="connsiteY10" fmla="*/ 634093 h 723900"/>
              <a:gd name="connsiteX11" fmla="*/ 364671 w 560614"/>
              <a:gd name="connsiteY11" fmla="*/ 664028 h 723900"/>
              <a:gd name="connsiteX12" fmla="*/ 402771 w 560614"/>
              <a:gd name="connsiteY12" fmla="*/ 677636 h 723900"/>
              <a:gd name="connsiteX13" fmla="*/ 421821 w 560614"/>
              <a:gd name="connsiteY13" fmla="*/ 688521 h 723900"/>
              <a:gd name="connsiteX14" fmla="*/ 454478 w 560614"/>
              <a:gd name="connsiteY14" fmla="*/ 683078 h 723900"/>
              <a:gd name="connsiteX15" fmla="*/ 481693 w 560614"/>
              <a:gd name="connsiteY15" fmla="*/ 691243 h 723900"/>
              <a:gd name="connsiteX16" fmla="*/ 508907 w 560614"/>
              <a:gd name="connsiteY16" fmla="*/ 715736 h 723900"/>
              <a:gd name="connsiteX17" fmla="*/ 525236 w 560614"/>
              <a:gd name="connsiteY17" fmla="*/ 723900 h 723900"/>
              <a:gd name="connsiteX18" fmla="*/ 560614 w 560614"/>
              <a:gd name="connsiteY18" fmla="*/ 691243 h 723900"/>
              <a:gd name="connsiteX19" fmla="*/ 462643 w 560614"/>
              <a:gd name="connsiteY19" fmla="*/ 636814 h 723900"/>
              <a:gd name="connsiteX20" fmla="*/ 348343 w 560614"/>
              <a:gd name="connsiteY20" fmla="*/ 549728 h 723900"/>
              <a:gd name="connsiteX21" fmla="*/ 214993 w 560614"/>
              <a:gd name="connsiteY21" fmla="*/ 410936 h 723900"/>
              <a:gd name="connsiteX22" fmla="*/ 133350 w 560614"/>
              <a:gd name="connsiteY22" fmla="*/ 288471 h 723900"/>
              <a:gd name="connsiteX23" fmla="*/ 78921 w 560614"/>
              <a:gd name="connsiteY23" fmla="*/ 185057 h 723900"/>
              <a:gd name="connsiteX24" fmla="*/ 0 w 560614"/>
              <a:gd name="connsiteY2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0614" h="723900">
                <a:moveTo>
                  <a:pt x="0" y="0"/>
                </a:moveTo>
                <a:lnTo>
                  <a:pt x="59871" y="195943"/>
                </a:lnTo>
                <a:lnTo>
                  <a:pt x="76200" y="236764"/>
                </a:lnTo>
                <a:lnTo>
                  <a:pt x="87086" y="277586"/>
                </a:lnTo>
                <a:lnTo>
                  <a:pt x="108857" y="293914"/>
                </a:lnTo>
                <a:lnTo>
                  <a:pt x="138793" y="351064"/>
                </a:lnTo>
                <a:lnTo>
                  <a:pt x="204107" y="457200"/>
                </a:lnTo>
                <a:lnTo>
                  <a:pt x="263978" y="536121"/>
                </a:lnTo>
                <a:lnTo>
                  <a:pt x="299357" y="560614"/>
                </a:lnTo>
                <a:lnTo>
                  <a:pt x="329293" y="628650"/>
                </a:lnTo>
                <a:lnTo>
                  <a:pt x="348343" y="634093"/>
                </a:lnTo>
                <a:lnTo>
                  <a:pt x="364671" y="664028"/>
                </a:lnTo>
                <a:lnTo>
                  <a:pt x="402771" y="677636"/>
                </a:lnTo>
                <a:lnTo>
                  <a:pt x="421821" y="688521"/>
                </a:lnTo>
                <a:lnTo>
                  <a:pt x="454478" y="683078"/>
                </a:lnTo>
                <a:lnTo>
                  <a:pt x="481693" y="691243"/>
                </a:lnTo>
                <a:lnTo>
                  <a:pt x="508907" y="715736"/>
                </a:lnTo>
                <a:lnTo>
                  <a:pt x="525236" y="723900"/>
                </a:lnTo>
                <a:lnTo>
                  <a:pt x="560614" y="691243"/>
                </a:lnTo>
                <a:lnTo>
                  <a:pt x="462643" y="636814"/>
                </a:lnTo>
                <a:lnTo>
                  <a:pt x="348343" y="549728"/>
                </a:lnTo>
                <a:lnTo>
                  <a:pt x="214993" y="410936"/>
                </a:lnTo>
                <a:lnTo>
                  <a:pt x="133350" y="288471"/>
                </a:lnTo>
                <a:lnTo>
                  <a:pt x="78921" y="185057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79637A-BF37-630F-8703-E17638DE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33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312EA-7313-F627-5EA9-7336D5CB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ACB8-800B-ADAF-646C-BF59BAA6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TRC 1903: Field Visit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98541-4CBD-527B-99DA-9445C2BF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435" y="1828799"/>
            <a:ext cx="3260655" cy="4347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122F0-8EA3-B158-2E0F-006F4498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" y="1828800"/>
            <a:ext cx="5791199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22DBA-249A-20DB-D770-07A526E5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79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4952D-3700-040C-DE3A-096461C3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9C16-AAE2-8C7E-3786-2FCB7616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TRC 1903: Field Visit 2</a:t>
            </a:r>
            <a:br>
              <a:rPr lang="en-US" dirty="0"/>
            </a:br>
            <a:r>
              <a:rPr lang="en-US" dirty="0"/>
              <a:t>BELLA VISTA BYPASS</a:t>
            </a:r>
          </a:p>
        </p:txBody>
      </p:sp>
      <p:pic>
        <p:nvPicPr>
          <p:cNvPr id="5" name="Content Placeholder 4" descr="A picture containing grass, sky, outdoor, farm machine&#10;&#10;Description automatically generated">
            <a:extLst>
              <a:ext uri="{FF2B5EF4-FFF2-40B4-BE49-F238E27FC236}">
                <a16:creationId xmlns:a16="http://schemas.microsoft.com/office/drawing/2014/main" id="{475879DB-02EE-0924-12E0-B27E174BF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4023078" cy="22629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22342-10A2-1C1F-6E8C-2CECBDE4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7" y="1905000"/>
            <a:ext cx="4334934" cy="2438400"/>
          </a:xfrm>
          <a:prstGeom prst="rect">
            <a:avLst/>
          </a:prstGeom>
        </p:spPr>
      </p:pic>
      <p:pic>
        <p:nvPicPr>
          <p:cNvPr id="9" name="Picture 8" descr="A picture containing ceiling, night&#10;&#10;Description automatically generated">
            <a:extLst>
              <a:ext uri="{FF2B5EF4-FFF2-40B4-BE49-F238E27FC236}">
                <a16:creationId xmlns:a16="http://schemas.microsoft.com/office/drawing/2014/main" id="{8A2432AF-720A-4AD3-C8A6-DAE4E335C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10050"/>
            <a:ext cx="4707467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66B88-8801-3D04-E4DA-F70C5AFC6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9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DC75D-0162-FF86-6142-CD2B62CA2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F31640-DD82-A549-FAA6-537A6BAC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60668"/>
            <a:ext cx="9144000" cy="3364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94EFE-41F9-7B24-2D6F-1A3234BD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1143000"/>
          </a:xfrm>
        </p:spPr>
        <p:txBody>
          <a:bodyPr/>
          <a:lstStyle/>
          <a:p>
            <a:r>
              <a:rPr lang="en-US" dirty="0"/>
              <a:t>Field Visit 2 (I49 Bella Vista Bypass)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F778-F0EB-0ED7-E4A9-33FF7031F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890190"/>
            <a:ext cx="8763000" cy="4525963"/>
          </a:xfrm>
        </p:spPr>
        <p:txBody>
          <a:bodyPr/>
          <a:lstStyle/>
          <a:p>
            <a:r>
              <a:rPr lang="en-US" dirty="0"/>
              <a:t>Near Bella Vista, Arkansas (549)</a:t>
            </a:r>
          </a:p>
          <a:p>
            <a:r>
              <a:rPr lang="en-US" dirty="0"/>
              <a:t>3 Span Continuous W (62</a:t>
            </a:r>
            <a:r>
              <a:rPr lang="en-US" dirty="0">
                <a:latin typeface="Courier" pitchFamily="2" charset="0"/>
              </a:rPr>
              <a:t>’</a:t>
            </a:r>
            <a:r>
              <a:rPr lang="en-US" dirty="0"/>
              <a:t> – 80</a:t>
            </a:r>
            <a:r>
              <a:rPr lang="en-US" dirty="0">
                <a:latin typeface="Courier" pitchFamily="2" charset="0"/>
              </a:rPr>
              <a:t>’</a:t>
            </a:r>
            <a:r>
              <a:rPr lang="en-US" dirty="0"/>
              <a:t> – 62</a:t>
            </a:r>
            <a:r>
              <a:rPr lang="en-US" dirty="0">
                <a:latin typeface="Courier" pitchFamily="2" charset="0"/>
              </a:rPr>
              <a:t>’ = </a:t>
            </a:r>
            <a:r>
              <a:rPr lang="en-US" dirty="0">
                <a:latin typeface="+mj-lt"/>
              </a:rPr>
              <a:t>204</a:t>
            </a:r>
            <a:r>
              <a:rPr lang="en-US" dirty="0">
                <a:latin typeface="Courier" pitchFamily="2" charset="0"/>
              </a:rPr>
              <a:t>’</a:t>
            </a:r>
            <a:r>
              <a:rPr lang="en-US" dirty="0"/>
              <a:t>)</a:t>
            </a:r>
          </a:p>
          <a:p>
            <a:r>
              <a:rPr lang="en-US" dirty="0"/>
              <a:t>W36x135 (pos regions); W36x182 (neg regions)</a:t>
            </a:r>
          </a:p>
          <a:p>
            <a:r>
              <a:rPr lang="en-US" dirty="0"/>
              <a:t>Bridge poured 6/12/20 (1) and 6/16/20 (2)</a:t>
            </a:r>
          </a:p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FFE6BA-B397-7A73-9422-1A0B76A9882E}"/>
              </a:ext>
            </a:extLst>
          </p:cNvPr>
          <p:cNvSpPr/>
          <p:nvPr/>
        </p:nvSpPr>
        <p:spPr>
          <a:xfrm>
            <a:off x="4038600" y="5109867"/>
            <a:ext cx="140918" cy="14403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BA790-FDFA-9040-E793-5B7FA3D7289E}"/>
              </a:ext>
            </a:extLst>
          </p:cNvPr>
          <p:cNvSpPr txBox="1"/>
          <p:nvPr/>
        </p:nvSpPr>
        <p:spPr>
          <a:xfrm>
            <a:off x="4881769" y="6126178"/>
            <a:ext cx="385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Measurements</a:t>
            </a:r>
          </a:p>
          <a:p>
            <a:pPr algn="ctr"/>
            <a:r>
              <a:rPr lang="en-US" dirty="0"/>
              <a:t>(Sensor 10, 13,  17 longitudinal)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CFB81F-FAAB-D6AA-8ECC-CB45EC9F0A08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5416153"/>
            <a:ext cx="1144245" cy="1133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1F4AA11-3AB8-94D1-EF03-67B5A0CEFBFE}"/>
              </a:ext>
            </a:extLst>
          </p:cNvPr>
          <p:cNvSpPr/>
          <p:nvPr/>
        </p:nvSpPr>
        <p:spPr>
          <a:xfrm>
            <a:off x="4719080" y="5118979"/>
            <a:ext cx="140918" cy="14403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8CD3DD-FBC0-A2BE-9AD5-B986F01D5D47}"/>
              </a:ext>
            </a:extLst>
          </p:cNvPr>
          <p:cNvSpPr/>
          <p:nvPr/>
        </p:nvSpPr>
        <p:spPr>
          <a:xfrm>
            <a:off x="5329101" y="5142524"/>
            <a:ext cx="140918" cy="14403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C5F7F0-DC93-D20B-8792-25AB01140F2E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81883"/>
            <a:ext cx="575996" cy="1367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6448BD-2BC7-78CE-C479-AE950CC6098A}"/>
              </a:ext>
            </a:extLst>
          </p:cNvPr>
          <p:cNvCxnSpPr>
            <a:cxnSpLocks/>
          </p:cNvCxnSpPr>
          <p:nvPr/>
        </p:nvCxnSpPr>
        <p:spPr>
          <a:xfrm flipV="1">
            <a:off x="5174912" y="5433163"/>
            <a:ext cx="18170" cy="1115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8E17539-8D09-92FB-7511-BB313DB8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79E40-106D-F18E-8042-CFC17606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04104-3A1B-535B-F392-DF075FB71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TRC 1903: Field Visit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59AE4-A6DB-F78D-9509-9290DC5F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218AF-E982-2771-F792-CFD4DEC4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057400"/>
            <a:ext cx="8953500" cy="39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9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0CF7-E4BC-657E-6CA1-C1FED1D44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2551-D25D-A82A-21B8-E4D4F4FEF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TRC 1903: Field Visit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1F6590-9215-BC96-125D-759C81B47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1932361"/>
            <a:ext cx="6087872" cy="4565904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82AB39-51D7-65F1-2DA8-FEEF9CF9F7B2}"/>
              </a:ext>
            </a:extLst>
          </p:cNvPr>
          <p:cNvSpPr txBox="1">
            <a:spLocks/>
          </p:cNvSpPr>
          <p:nvPr/>
        </p:nvSpPr>
        <p:spPr>
          <a:xfrm>
            <a:off x="108104" y="1911096"/>
            <a:ext cx="36004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Burlap/plastic tarps</a:t>
            </a:r>
          </a:p>
          <a:p>
            <a:r>
              <a:rPr lang="en-US" dirty="0"/>
              <a:t>Continuous moisture</a:t>
            </a:r>
          </a:p>
          <a:p>
            <a:r>
              <a:rPr lang="en-US" dirty="0"/>
              <a:t>No cracking observed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F154C-E6F4-8E77-33F0-317CCC74A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46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332037"/>
            <a:ext cx="9435196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Construction Methods and Effects of Thermal Shrinkage</a:t>
            </a:r>
          </a:p>
          <a:p>
            <a:r>
              <a:rPr lang="en-US" sz="2800" dirty="0"/>
              <a:t>Time evolution of the concrete stress</a:t>
            </a:r>
          </a:p>
          <a:p>
            <a:pPr lvl="1"/>
            <a:r>
              <a:rPr lang="en-US" sz="2400" dirty="0"/>
              <a:t>Fresh concrete weight poured in subsequent sections</a:t>
            </a:r>
          </a:p>
          <a:p>
            <a:pPr lvl="1"/>
            <a:r>
              <a:rPr lang="en-US" sz="2400" dirty="0"/>
              <a:t>Composite girder section properties (f(concrete age))</a:t>
            </a:r>
          </a:p>
          <a:p>
            <a:r>
              <a:rPr lang="en-US" sz="2800" dirty="0"/>
              <a:t>Time evolution of the concrete tensile strength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7650-C124-FEFE-1D37-E9ADB0232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E4CD-F48D-7278-23F9-4BC39EB5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FRAMING PLAN</a:t>
            </a:r>
            <a:br>
              <a:rPr lang="en-US" dirty="0"/>
            </a:br>
            <a:r>
              <a:rPr lang="en-US" dirty="0"/>
              <a:t>(2 STAGE CONSTRUCTION)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FD610A-D5EF-04C1-EE79-641756BE5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DCCAB-2539-F9BD-6354-BF8D41063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71600"/>
            <a:ext cx="7912729" cy="5223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A55F1-D910-4B3D-6266-5236D2CE9552}"/>
              </a:ext>
            </a:extLst>
          </p:cNvPr>
          <p:cNvSpPr txBox="1"/>
          <p:nvPr/>
        </p:nvSpPr>
        <p:spPr>
          <a:xfrm>
            <a:off x="6803571" y="1186934"/>
            <a:ext cx="15071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W36 x 135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C7A64-466D-C51C-2310-58E866225580}"/>
              </a:ext>
            </a:extLst>
          </p:cNvPr>
          <p:cNvSpPr txBox="1"/>
          <p:nvPr/>
        </p:nvSpPr>
        <p:spPr>
          <a:xfrm>
            <a:off x="6781800" y="4419600"/>
            <a:ext cx="17363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MC18 x 42.7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C44DD-BCC3-A6FD-D9C1-3640E8FC1AAE}"/>
              </a:ext>
            </a:extLst>
          </p:cNvPr>
          <p:cNvSpPr txBox="1"/>
          <p:nvPr/>
        </p:nvSpPr>
        <p:spPr>
          <a:xfrm>
            <a:off x="3556337" y="1613692"/>
            <a:ext cx="20313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" pitchFamily="2" charset="0"/>
              </a:rPr>
              <a:t>191’ – 3/16”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0B349-1E4A-8752-84F4-329A04CB5788}"/>
              </a:ext>
            </a:extLst>
          </p:cNvPr>
          <p:cNvSpPr txBox="1"/>
          <p:nvPr/>
        </p:nvSpPr>
        <p:spPr>
          <a:xfrm>
            <a:off x="4191000" y="4414157"/>
            <a:ext cx="2396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184’ – 1/16”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76B020-D888-0A14-63BE-8D137BCD96A7}"/>
              </a:ext>
            </a:extLst>
          </p:cNvPr>
          <p:cNvCxnSpPr>
            <a:cxnSpLocks/>
          </p:cNvCxnSpPr>
          <p:nvPr/>
        </p:nvCxnSpPr>
        <p:spPr>
          <a:xfrm flipH="1" flipV="1">
            <a:off x="533400" y="1648599"/>
            <a:ext cx="685800" cy="365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F190E1-44D3-B3AF-28D2-8CDE71DA081F}"/>
              </a:ext>
            </a:extLst>
          </p:cNvPr>
          <p:cNvSpPr txBox="1"/>
          <p:nvPr/>
        </p:nvSpPr>
        <p:spPr>
          <a:xfrm>
            <a:off x="59871" y="1186934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0463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 Queen Bridge NUMERICAL MODEL</a:t>
            </a:r>
            <a:br>
              <a:rPr lang="en-US" dirty="0"/>
            </a:br>
            <a:r>
              <a:rPr lang="en-US" dirty="0"/>
              <a:t>(using ABAQUS)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7F886-D1EA-2840-BC4F-ACE2254E6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805546"/>
            <a:ext cx="8924974" cy="3488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95B0EA-EE7C-9747-B482-A04B6BCBC1A7}"/>
              </a:ext>
            </a:extLst>
          </p:cNvPr>
          <p:cNvSpPr txBox="1"/>
          <p:nvPr/>
        </p:nvSpPr>
        <p:spPr>
          <a:xfrm>
            <a:off x="3550185" y="1431481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W36 x 135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C9829-B781-4C46-B3E9-8FDBB187A027}"/>
              </a:ext>
            </a:extLst>
          </p:cNvPr>
          <p:cNvSpPr txBox="1"/>
          <p:nvPr/>
        </p:nvSpPr>
        <p:spPr>
          <a:xfrm>
            <a:off x="-72077" y="37206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MC18 x 42.7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CFE4C1-D712-7348-AC57-9A370B1768F9}"/>
              </a:ext>
            </a:extLst>
          </p:cNvPr>
          <p:cNvCxnSpPr>
            <a:cxnSpLocks/>
          </p:cNvCxnSpPr>
          <p:nvPr/>
        </p:nvCxnSpPr>
        <p:spPr>
          <a:xfrm>
            <a:off x="2743200" y="2447748"/>
            <a:ext cx="2133600" cy="24290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08AB74-EF24-4C46-ACFF-BBF6B1F086DA}"/>
              </a:ext>
            </a:extLst>
          </p:cNvPr>
          <p:cNvCxnSpPr>
            <a:cxnSpLocks/>
          </p:cNvCxnSpPr>
          <p:nvPr/>
        </p:nvCxnSpPr>
        <p:spPr>
          <a:xfrm>
            <a:off x="5181600" y="2447748"/>
            <a:ext cx="2133600" cy="24290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A76623-04D3-E045-B07A-43350B016A7C}"/>
              </a:ext>
            </a:extLst>
          </p:cNvPr>
          <p:cNvCxnSpPr>
            <a:cxnSpLocks/>
          </p:cNvCxnSpPr>
          <p:nvPr/>
        </p:nvCxnSpPr>
        <p:spPr>
          <a:xfrm>
            <a:off x="6966307" y="2447748"/>
            <a:ext cx="2133600" cy="24290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72007-4F9D-D347-A9DE-711CB22AA229}"/>
              </a:ext>
            </a:extLst>
          </p:cNvPr>
          <p:cNvCxnSpPr>
            <a:cxnSpLocks/>
          </p:cNvCxnSpPr>
          <p:nvPr/>
        </p:nvCxnSpPr>
        <p:spPr>
          <a:xfrm>
            <a:off x="214379" y="2446036"/>
            <a:ext cx="2133600" cy="24290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5CEF4B-95FA-1649-9227-F454124B3ECF}"/>
              </a:ext>
            </a:extLst>
          </p:cNvPr>
          <p:cNvSpPr txBox="1"/>
          <p:nvPr/>
        </p:nvSpPr>
        <p:spPr>
          <a:xfrm>
            <a:off x="3145709" y="474640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 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69B8AB-CCD9-1240-99FE-1D8CABB6C5B0}"/>
              </a:ext>
            </a:extLst>
          </p:cNvPr>
          <p:cNvSpPr txBox="1"/>
          <p:nvPr/>
        </p:nvSpPr>
        <p:spPr>
          <a:xfrm>
            <a:off x="5764414" y="474640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70 ft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532161-C404-AD45-9448-D68A8E6A2DB9}"/>
              </a:ext>
            </a:extLst>
          </p:cNvPr>
          <p:cNvSpPr txBox="1"/>
          <p:nvPr/>
        </p:nvSpPr>
        <p:spPr>
          <a:xfrm>
            <a:off x="7921693" y="474640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 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0A145-C613-4A41-A9CB-594DCA80761D}"/>
              </a:ext>
            </a:extLst>
          </p:cNvPr>
          <p:cNvSpPr txBox="1"/>
          <p:nvPr/>
        </p:nvSpPr>
        <p:spPr>
          <a:xfrm>
            <a:off x="6385057" y="1897828"/>
            <a:ext cx="1162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roller</a:t>
            </a:r>
          </a:p>
          <a:p>
            <a:pPr algn="ctr"/>
            <a:r>
              <a:rPr lang="en-US" sz="2400" dirty="0"/>
              <a:t>support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E6D8F5-10C6-1F45-A20A-C2EB95707AFD}"/>
              </a:ext>
            </a:extLst>
          </p:cNvPr>
          <p:cNvSpPr txBox="1"/>
          <p:nvPr/>
        </p:nvSpPr>
        <p:spPr>
          <a:xfrm>
            <a:off x="19869" y="1897828"/>
            <a:ext cx="1162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roller</a:t>
            </a:r>
          </a:p>
          <a:p>
            <a:pPr algn="ctr"/>
            <a:r>
              <a:rPr lang="en-US" sz="2400" dirty="0"/>
              <a:t>support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D96953-086A-314F-8521-548E79E0CF69}"/>
              </a:ext>
            </a:extLst>
          </p:cNvPr>
          <p:cNvSpPr txBox="1"/>
          <p:nvPr/>
        </p:nvSpPr>
        <p:spPr>
          <a:xfrm>
            <a:off x="2080399" y="1897827"/>
            <a:ext cx="1162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pin</a:t>
            </a:r>
          </a:p>
          <a:p>
            <a:pPr algn="ctr"/>
            <a:r>
              <a:rPr lang="en-US" sz="2400" dirty="0"/>
              <a:t>support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D2874A-24B5-5C49-9F88-571B03787EF7}"/>
              </a:ext>
            </a:extLst>
          </p:cNvPr>
          <p:cNvSpPr txBox="1"/>
          <p:nvPr/>
        </p:nvSpPr>
        <p:spPr>
          <a:xfrm>
            <a:off x="4629326" y="1897827"/>
            <a:ext cx="1162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pin</a:t>
            </a:r>
          </a:p>
          <a:p>
            <a:pPr algn="ctr"/>
            <a:r>
              <a:rPr lang="en-US" sz="2400" dirty="0"/>
              <a:t>support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F307C8-EE09-764C-849B-83597C0DD0A4}"/>
              </a:ext>
            </a:extLst>
          </p:cNvPr>
          <p:cNvCxnSpPr/>
          <p:nvPr/>
        </p:nvCxnSpPr>
        <p:spPr>
          <a:xfrm flipH="1">
            <a:off x="3810000" y="1897827"/>
            <a:ext cx="340670" cy="845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DC4A2FF-51F7-A44C-8B71-1155B2BE9515}"/>
              </a:ext>
            </a:extLst>
          </p:cNvPr>
          <p:cNvCxnSpPr>
            <a:cxnSpLocks/>
          </p:cNvCxnSpPr>
          <p:nvPr/>
        </p:nvCxnSpPr>
        <p:spPr>
          <a:xfrm flipV="1">
            <a:off x="1256753" y="3905300"/>
            <a:ext cx="671537" cy="76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500E59E-6A72-134B-B19B-D47C8C018E5E}"/>
              </a:ext>
            </a:extLst>
          </p:cNvPr>
          <p:cNvSpPr txBox="1"/>
          <p:nvPr/>
        </p:nvSpPr>
        <p:spPr>
          <a:xfrm>
            <a:off x="2086812" y="5551756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 ¾” slab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9ABD72-E77E-560D-843F-308804B0AF63}"/>
              </a:ext>
            </a:extLst>
          </p:cNvPr>
          <p:cNvCxnSpPr/>
          <p:nvPr/>
        </p:nvCxnSpPr>
        <p:spPr>
          <a:xfrm flipH="1" flipV="1">
            <a:off x="914400" y="914400"/>
            <a:ext cx="1013890" cy="8911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200A36-56E6-CB03-EFFF-8F2F2A3F1EE5}"/>
              </a:ext>
            </a:extLst>
          </p:cNvPr>
          <p:cNvSpPr txBox="1"/>
          <p:nvPr/>
        </p:nvSpPr>
        <p:spPr>
          <a:xfrm>
            <a:off x="1676400" y="914400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68778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3AFA-AD56-664B-BA88-A995816C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326599"/>
            <a:ext cx="4876800" cy="5502701"/>
          </a:xfrm>
        </p:spPr>
        <p:txBody>
          <a:bodyPr>
            <a:normAutofit/>
          </a:bodyPr>
          <a:lstStyle/>
          <a:p>
            <a:r>
              <a:rPr lang="en-US" sz="3600" dirty="0"/>
              <a:t>SLAB </a:t>
            </a:r>
            <a:br>
              <a:rPr lang="en-US" sz="3600" dirty="0"/>
            </a:br>
            <a:r>
              <a:rPr lang="en-US" sz="3600" dirty="0"/>
              <a:t>WEIGHT </a:t>
            </a:r>
            <a:br>
              <a:rPr lang="en-US" sz="3600" dirty="0"/>
            </a:br>
            <a:r>
              <a:rPr lang="en-US" sz="3600" dirty="0"/>
              <a:t>LOADING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228D4-A607-A44F-A0CB-4F295D158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679565-6599-22EC-B3EE-AEE3EB6C1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72"/>
            <a:ext cx="6019800" cy="68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 / TASKS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PROJECT OBJECTIVE:</a:t>
            </a:r>
            <a:endParaRPr lang="en-US" sz="3200" dirty="0"/>
          </a:p>
          <a:p>
            <a:pPr lvl="1"/>
            <a:r>
              <a:rPr lang="en-US" dirty="0"/>
              <a:t>Minimize bridge deck cracking at continuous steel girder bridges constructed using a continuous bridge deck pour.</a:t>
            </a:r>
          </a:p>
          <a:p>
            <a:pPr lvl="2"/>
            <a:r>
              <a:rPr lang="en-US" dirty="0"/>
              <a:t>Ensure safety</a:t>
            </a:r>
          </a:p>
          <a:p>
            <a:pPr lvl="2"/>
            <a:r>
              <a:rPr lang="en-US" dirty="0"/>
              <a:t>Minimize bridge maintenance</a:t>
            </a:r>
          </a:p>
          <a:p>
            <a:r>
              <a:rPr lang="en-US" dirty="0"/>
              <a:t>PROJECT TASKS:</a:t>
            </a:r>
          </a:p>
          <a:p>
            <a:pPr lvl="1"/>
            <a:r>
              <a:rPr lang="en-US" dirty="0"/>
              <a:t>DOT Surveys</a:t>
            </a:r>
          </a:p>
          <a:p>
            <a:pPr lvl="1"/>
            <a:r>
              <a:rPr lang="en-US" dirty="0"/>
              <a:t>Bridge Site Visits</a:t>
            </a:r>
          </a:p>
          <a:p>
            <a:pPr lvl="1"/>
            <a:r>
              <a:rPr lang="en-US" dirty="0"/>
              <a:t>Bridge Instrumentation</a:t>
            </a:r>
          </a:p>
          <a:p>
            <a:pPr lvl="1"/>
            <a:r>
              <a:rPr lang="en-US" dirty="0"/>
              <a:t>Numerical Analysis (ABAQUS)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80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224F-515B-3C46-A559-3D02DD99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SHRINKAGE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CF3BE-B05E-3F46-8C80-259E5F7E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FFC3C8-F96A-6297-C455-C6ED48A7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43000"/>
            <a:ext cx="6198545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2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BC35-DAF0-3E42-B73C-04FB0608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4" y="-10279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TOP of SLAB STRESS (27 days)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4C819-8FD8-5F4F-8BD3-92B94CF86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811ED-C4D7-25DA-63E0-F24E8101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10937"/>
            <a:ext cx="8763000" cy="635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E5F0D-B9BC-5AD4-D309-D91E9553B23D}"/>
              </a:ext>
            </a:extLst>
          </p:cNvPr>
          <p:cNvSpPr txBox="1"/>
          <p:nvPr/>
        </p:nvSpPr>
        <p:spPr>
          <a:xfrm>
            <a:off x="232794" y="6172200"/>
            <a:ext cx="844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-0.1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59EC5-5CA6-E1FC-E328-D1B7E0ED7AC2}"/>
              </a:ext>
            </a:extLst>
          </p:cNvPr>
          <p:cNvSpPr txBox="1"/>
          <p:nvPr/>
        </p:nvSpPr>
        <p:spPr>
          <a:xfrm>
            <a:off x="4446513" y="6488668"/>
            <a:ext cx="11394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46362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2CB37-A6C0-EE9D-0B87-38EB2DB87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674C-5A71-753F-FCA4-C44BEC28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4" y="-2449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TOP of SLAB STRESS (6 days)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63E4D-69EF-6CDD-3180-154EFAD57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44756-2B27-4BB0-B4A0-469924D9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8" y="315713"/>
            <a:ext cx="9017343" cy="65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75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3A5CF-6BA8-59D2-47BA-CBC455A0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E655-0CCD-C1F2-D1D7-E48E3A31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RECOMMENDATIONS-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4A66F-E903-7287-D084-83419A2CC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Continuous vs. Sequenced (thermal shrinkage)</a:t>
            </a:r>
          </a:p>
          <a:p>
            <a:r>
              <a:rPr lang="en-US" dirty="0"/>
              <a:t>Reduce minimum cementitious content from 611 </a:t>
            </a:r>
            <a:r>
              <a:rPr lang="en-US" dirty="0" err="1"/>
              <a:t>lb</a:t>
            </a:r>
            <a:r>
              <a:rPr lang="en-US" dirty="0"/>
              <a:t>/yd</a:t>
            </a:r>
            <a:r>
              <a:rPr lang="en-US" baseline="30000" dirty="0"/>
              <a:t>3</a:t>
            </a:r>
            <a:r>
              <a:rPr lang="en-US" dirty="0"/>
              <a:t> to as low as 517 </a:t>
            </a:r>
            <a:r>
              <a:rPr lang="en-US" dirty="0" err="1"/>
              <a:t>lb</a:t>
            </a:r>
            <a:r>
              <a:rPr lang="en-US" dirty="0"/>
              <a:t>/yd</a:t>
            </a:r>
            <a:r>
              <a:rPr lang="en-US" baseline="30000" dirty="0"/>
              <a:t>3</a:t>
            </a:r>
            <a:r>
              <a:rPr lang="en-US" dirty="0"/>
              <a:t> (TRC 1602)</a:t>
            </a:r>
          </a:p>
          <a:p>
            <a:r>
              <a:rPr lang="en-US" dirty="0"/>
              <a:t>Calculate an approximated bridge deck thermal shrinkage stress</a:t>
            </a:r>
          </a:p>
          <a:p>
            <a:r>
              <a:rPr lang="en-US" dirty="0"/>
              <a:t>Observation: Actual deck strength will = 4 </a:t>
            </a:r>
            <a:r>
              <a:rPr lang="en-US" dirty="0" err="1"/>
              <a:t>ksi</a:t>
            </a:r>
            <a:r>
              <a:rPr lang="en-US" dirty="0"/>
              <a:t> @ 7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5C135-F8EF-C50A-393B-F85492FA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8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C8E5-8DA8-F94E-13DD-E1F60592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RECOMMENDATIONS- CURING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E836-8C53-7D03-067C-39E40EFD6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24000"/>
            <a:ext cx="7260771" cy="4525963"/>
          </a:xfrm>
        </p:spPr>
        <p:txBody>
          <a:bodyPr>
            <a:normAutofit/>
          </a:bodyPr>
          <a:lstStyle/>
          <a:p>
            <a:r>
              <a:rPr lang="en-US" dirty="0"/>
              <a:t>Independent of structure type</a:t>
            </a:r>
          </a:p>
          <a:p>
            <a:r>
              <a:rPr lang="en-US" dirty="0"/>
              <a:t>Consider fresh concrete fogging</a:t>
            </a:r>
          </a:p>
          <a:p>
            <a:r>
              <a:rPr lang="en-US" dirty="0"/>
              <a:t>Moist cure and protect from moisture loss (7-14 days)</a:t>
            </a:r>
          </a:p>
          <a:p>
            <a:pPr lvl="1"/>
            <a:r>
              <a:rPr lang="en-US" dirty="0"/>
              <a:t>Use concrete curing blankets for at least 7 days after placement. </a:t>
            </a:r>
          </a:p>
          <a:p>
            <a:pPr lvl="1"/>
            <a:r>
              <a:rPr lang="en-US" dirty="0"/>
              <a:t>Disallow lithium-based curing compounds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CA97F-CFA8-377D-BF71-B48777B5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88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Deck Cracking occurs when tensile stress exceeds concrete tensile strength</a:t>
            </a:r>
          </a:p>
          <a:p>
            <a:pPr lvl="1"/>
            <a:r>
              <a:rPr lang="en-US" dirty="0"/>
              <a:t>slab dead loads (minimal effect)</a:t>
            </a:r>
          </a:p>
          <a:p>
            <a:pPr lvl="1"/>
            <a:r>
              <a:rPr lang="en-US" dirty="0"/>
              <a:t>thermal shrinkage</a:t>
            </a:r>
          </a:p>
          <a:p>
            <a:r>
              <a:rPr lang="en-US" dirty="0"/>
              <a:t>2 Continuous Deck Pour Bridge were instrumented (</a:t>
            </a:r>
            <a:r>
              <a:rPr lang="en-US" dirty="0" err="1"/>
              <a:t>DeQueen</a:t>
            </a:r>
            <a:r>
              <a:rPr lang="en-US" dirty="0"/>
              <a:t> &amp; Marked Tree)</a:t>
            </a:r>
          </a:p>
          <a:p>
            <a:r>
              <a:rPr lang="en-US" dirty="0"/>
              <a:t>1 Sequence Deck Pour (Bella Vista I49)</a:t>
            </a:r>
          </a:p>
          <a:p>
            <a:r>
              <a:rPr lang="en-US" dirty="0"/>
              <a:t>Recommendations to A</a:t>
            </a:r>
            <a:r>
              <a:rPr lang="en-US" sz="2800" dirty="0"/>
              <a:t>R</a:t>
            </a:r>
            <a:r>
              <a:rPr lang="en-US" dirty="0"/>
              <a:t>DOT</a:t>
            </a:r>
          </a:p>
          <a:p>
            <a:pPr lvl="1"/>
            <a:r>
              <a:rPr lang="en-US" dirty="0"/>
              <a:t>Curing: cover concrete &amp; retard concrete cooling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51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DD50C-DC6B-1636-68B4-018ACC5F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37E53-5D36-16E6-354D-D61E4929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July 2018 – June 2022</a:t>
            </a:r>
          </a:p>
          <a:p>
            <a:r>
              <a:rPr lang="en-US" dirty="0"/>
              <a:t>July 2022: Final Report submitted for review</a:t>
            </a:r>
          </a:p>
          <a:p>
            <a:r>
              <a:rPr lang="en-US" dirty="0"/>
              <a:t>February 21, 2024: Training Workshop for Capillary Pressure Sensor Testing to Identify Curing Regimen in Freshly Placed Bridge Decks (TRC1902) and Investigating Concrete Deck Cracking in Continuous Steel Bridges (TRC1903)</a:t>
            </a:r>
          </a:p>
          <a:p>
            <a:r>
              <a:rPr lang="en-US" dirty="0"/>
              <a:t>March 2024: Final Report Approved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F84A1-4DCD-603F-FE0E-C3F369D7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2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Arkansas Department of Transportation</a:t>
            </a:r>
          </a:p>
          <a:p>
            <a:pPr marL="0" indent="0">
              <a:buNone/>
            </a:pPr>
            <a:r>
              <a:rPr lang="en-US" dirty="0"/>
              <a:t>Project Manager: Will Caster and Kim Romano</a:t>
            </a:r>
          </a:p>
          <a:p>
            <a:pPr marL="0" indent="0">
              <a:buNone/>
            </a:pPr>
            <a:r>
              <a:rPr lang="en-US" dirty="0"/>
              <a:t>TRC 1903 Subcommittee:</a:t>
            </a:r>
          </a:p>
          <a:p>
            <a:pPr marL="0" indent="0">
              <a:buNone/>
            </a:pPr>
            <a:r>
              <a:rPr lang="en-US" dirty="0"/>
              <a:t>David Henning (Subcommittee Chair), Ryan </a:t>
            </a:r>
            <a:r>
              <a:rPr lang="en-US" dirty="0" err="1"/>
              <a:t>Blackenship</a:t>
            </a:r>
            <a:r>
              <a:rPr lang="en-US" dirty="0"/>
              <a:t>, Stewart Linz, Jim Pool, and Andy Tackett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4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00" b="1" dirty="0">
                <a:ea typeface="ＭＳ Ｐゴシック" pitchFamily="-106" charset="-128"/>
                <a:cs typeface="ＭＳ Ｐゴシック" pitchFamily="-106" charset="-128"/>
              </a:rPr>
              <a:t>GO HOGS GO! </a:t>
            </a:r>
            <a:br>
              <a:rPr lang="en-US" dirty="0">
                <a:ea typeface="ＭＳ Ｐゴシック" pitchFamily="-106" charset="-128"/>
                <a:cs typeface="ＭＳ Ｐゴシック" pitchFamily="-106" charset="-128"/>
              </a:rPr>
            </a:br>
            <a:br>
              <a:rPr lang="en-US" dirty="0">
                <a:ea typeface="ＭＳ Ｐゴシック" pitchFamily="-106" charset="-128"/>
                <a:cs typeface="ＭＳ Ｐゴシック" pitchFamily="-106" charset="-128"/>
              </a:rPr>
            </a:b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070AC-3BD1-4777-B57B-FA07471462C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600200" y="4826000"/>
            <a:ext cx="6629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b="1" dirty="0">
                <a:latin typeface="Arial" pitchFamily="-106" charset="0"/>
              </a:rPr>
              <a:t>University of ARKANSAS </a:t>
            </a:r>
          </a:p>
          <a:p>
            <a:pPr algn="ctr"/>
            <a:r>
              <a:rPr lang="en-US" sz="4200" b="1" dirty="0">
                <a:latin typeface="Arial" pitchFamily="-106" charset="0"/>
              </a:rPr>
              <a:t>RAZORBACKS</a:t>
            </a:r>
          </a:p>
          <a:p>
            <a:pPr algn="ctr"/>
            <a:r>
              <a:rPr lang="en-US" sz="4200" b="1" dirty="0" err="1">
                <a:latin typeface="Arial" pitchFamily="-106" charset="0"/>
              </a:rPr>
              <a:t>ernie@uark.edu</a:t>
            </a:r>
            <a:endParaRPr lang="en-US" sz="4200" b="1" dirty="0">
              <a:latin typeface="Arial" pitchFamily="-106" charset="0"/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42672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dirty="0"/>
              <a:t>PROJECT STUDY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465A28-FDF4-FB42-B61E-DA48BD14A2D6}"/>
              </a:ext>
            </a:extLst>
          </p:cNvPr>
          <p:cNvSpPr/>
          <p:nvPr/>
        </p:nvSpPr>
        <p:spPr>
          <a:xfrm>
            <a:off x="3164415" y="1037515"/>
            <a:ext cx="2282746" cy="1473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TRC1903 </a:t>
            </a:r>
          </a:p>
          <a:p>
            <a:pPr algn="ctr"/>
            <a:r>
              <a:rPr lang="en-US" sz="2800" dirty="0"/>
              <a:t>STUDY AREAS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87DFD2-FBF6-2441-9990-A463BA2FAF89}"/>
              </a:ext>
            </a:extLst>
          </p:cNvPr>
          <p:cNvSpPr/>
          <p:nvPr/>
        </p:nvSpPr>
        <p:spPr>
          <a:xfrm>
            <a:off x="320920" y="2665200"/>
            <a:ext cx="2282746" cy="22827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FFA4AB-3310-EF49-B487-CD0B82C1B110}"/>
              </a:ext>
            </a:extLst>
          </p:cNvPr>
          <p:cNvSpPr/>
          <p:nvPr/>
        </p:nvSpPr>
        <p:spPr>
          <a:xfrm>
            <a:off x="6371832" y="2678060"/>
            <a:ext cx="2282746" cy="22827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A78349-B77C-1041-AD50-43C00C28BF8C}"/>
              </a:ext>
            </a:extLst>
          </p:cNvPr>
          <p:cNvSpPr txBox="1"/>
          <p:nvPr/>
        </p:nvSpPr>
        <p:spPr>
          <a:xfrm>
            <a:off x="402372" y="3252168"/>
            <a:ext cx="2201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CONSTRUCTION</a:t>
            </a:r>
          </a:p>
          <a:p>
            <a:pPr algn="ctr"/>
            <a:r>
              <a:rPr lang="en-US" sz="2400" dirty="0"/>
              <a:t>METHOD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80E62-B7B8-8944-8171-26A89C6D972C}"/>
              </a:ext>
            </a:extLst>
          </p:cNvPr>
          <p:cNvSpPr txBox="1"/>
          <p:nvPr/>
        </p:nvSpPr>
        <p:spPr>
          <a:xfrm>
            <a:off x="6772748" y="3287759"/>
            <a:ext cx="1480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MATERIAL</a:t>
            </a:r>
          </a:p>
          <a:p>
            <a:pPr algn="ctr"/>
            <a:r>
              <a:rPr lang="en-US" sz="2400" dirty="0"/>
              <a:t>BEHAVIOR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49097-30EB-0B40-96B7-CE3423FC3198}"/>
              </a:ext>
            </a:extLst>
          </p:cNvPr>
          <p:cNvCxnSpPr>
            <a:cxnSpLocks/>
          </p:cNvCxnSpPr>
          <p:nvPr/>
        </p:nvCxnSpPr>
        <p:spPr>
          <a:xfrm>
            <a:off x="5152632" y="2642043"/>
            <a:ext cx="1219200" cy="5942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E6C0B5-9F37-674F-8343-AF036EB89833}"/>
              </a:ext>
            </a:extLst>
          </p:cNvPr>
          <p:cNvCxnSpPr>
            <a:cxnSpLocks/>
          </p:cNvCxnSpPr>
          <p:nvPr/>
        </p:nvCxnSpPr>
        <p:spPr>
          <a:xfrm flipH="1">
            <a:off x="2603666" y="2642043"/>
            <a:ext cx="962558" cy="595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414C1F-DEBB-8B40-8D95-CFDD0CF50C9F}"/>
              </a:ext>
            </a:extLst>
          </p:cNvPr>
          <p:cNvSpPr txBox="1"/>
          <p:nvPr/>
        </p:nvSpPr>
        <p:spPr>
          <a:xfrm>
            <a:off x="210162" y="5107686"/>
            <a:ext cx="3481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pouring sequence,</a:t>
            </a:r>
          </a:p>
          <a:p>
            <a:r>
              <a:rPr lang="en-US" sz="2400" dirty="0"/>
              <a:t>deck construction time,</a:t>
            </a:r>
          </a:p>
          <a:p>
            <a:r>
              <a:rPr lang="en-US" sz="2400" dirty="0"/>
              <a:t>pour lengths, construction</a:t>
            </a:r>
          </a:p>
          <a:p>
            <a:r>
              <a:rPr lang="en-US" sz="2400"/>
              <a:t>loads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4CE2C-FB93-7142-901E-0F2696D7B783}"/>
              </a:ext>
            </a:extLst>
          </p:cNvPr>
          <p:cNvSpPr txBox="1"/>
          <p:nvPr/>
        </p:nvSpPr>
        <p:spPr>
          <a:xfrm>
            <a:off x="4305788" y="5477017"/>
            <a:ext cx="470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concrete strength = f(time)</a:t>
            </a:r>
          </a:p>
        </p:txBody>
      </p:sp>
    </p:spTree>
    <p:extLst>
      <p:ext uri="{BB962C8B-B14F-4D97-AF65-F5344CB8AC3E}">
        <p14:creationId xmlns:p14="http://schemas.microsoft.com/office/powerpoint/2010/main" val="59213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" y="2286000"/>
            <a:ext cx="3200400" cy="3200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7" y="3200400"/>
            <a:ext cx="4651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CONCRETE TENSILE STRESS &gt;</a:t>
            </a:r>
          </a:p>
          <a:p>
            <a:r>
              <a:rPr lang="en-US" sz="2800" dirty="0"/>
              <a:t>CONCRETE TENSILE STRENGTH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648200" y="34290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3600" y="2286000"/>
            <a:ext cx="3200400" cy="3200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3200400"/>
            <a:ext cx="1757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CONCRETE </a:t>
            </a:r>
          </a:p>
          <a:p>
            <a:r>
              <a:rPr lang="en-US" sz="2800" dirty="0"/>
              <a:t>CRACKING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9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4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Maintenance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bridge maintenance problem – concrete bridge deck deterioration </a:t>
            </a:r>
          </a:p>
          <a:p>
            <a:r>
              <a:rPr lang="en-US" dirty="0"/>
              <a:t>Water ingress             corrosion damage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276600" y="27432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9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6" y="64546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CADRON CREEK BRIDGE, Van Buren County</a:t>
            </a:r>
            <a:br>
              <a:rPr lang="en-US" sz="3200" dirty="0"/>
            </a:br>
            <a:r>
              <a:rPr lang="en-US" sz="3200" dirty="0"/>
              <a:t>Conc. Deck Cracking</a:t>
            </a:r>
            <a:br>
              <a:rPr lang="en-US" sz="3200" dirty="0"/>
            </a:br>
            <a:r>
              <a:rPr lang="en-US" sz="3200" dirty="0"/>
              <a:t>3 span continuous plate girder, cont. deck pour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 descr="IMG9524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107866" y="2057400"/>
            <a:ext cx="3317204" cy="1824335"/>
          </a:xfrm>
        </p:spPr>
      </p:pic>
      <p:pic>
        <p:nvPicPr>
          <p:cNvPr id="5" name="Picture 4" descr="IMG9524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66983"/>
            <a:ext cx="3251200" cy="2438400"/>
          </a:xfrm>
          <a:prstGeom prst="rect">
            <a:avLst/>
          </a:prstGeom>
        </p:spPr>
      </p:pic>
      <p:pic>
        <p:nvPicPr>
          <p:cNvPr id="6" name="Picture 5" descr="IMG_24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1" y="4419600"/>
            <a:ext cx="3050919" cy="2288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2241" y="19910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1/8</a:t>
            </a:r>
            <a:r>
              <a:rPr lang="en-US" sz="2400" dirty="0">
                <a:latin typeface="Courier"/>
                <a:cs typeface="Courier"/>
              </a:rPr>
              <a:t>”</a:t>
            </a:r>
            <a:r>
              <a:rPr lang="en-US" sz="2400" dirty="0"/>
              <a:t> tine, 1/2</a:t>
            </a:r>
            <a:r>
              <a:rPr lang="en-US" sz="2400" dirty="0">
                <a:latin typeface="Courier"/>
                <a:cs typeface="Courier"/>
              </a:rPr>
              <a:t>”</a:t>
            </a:r>
            <a:r>
              <a:rPr lang="en-US" sz="2400" dirty="0"/>
              <a:t> -3/4</a:t>
            </a:r>
            <a:r>
              <a:rPr lang="en-US" sz="2400" dirty="0">
                <a:latin typeface="Courier"/>
                <a:cs typeface="Courier"/>
              </a:rPr>
              <a:t>”</a:t>
            </a:r>
            <a:r>
              <a:rPr lang="en-US" sz="2400" dirty="0"/>
              <a:t> spacing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6E9918-4DBD-674D-9D7D-2A8FFEB244BA}"/>
              </a:ext>
            </a:extLst>
          </p:cNvPr>
          <p:cNvSpPr txBox="1"/>
          <p:nvPr/>
        </p:nvSpPr>
        <p:spPr>
          <a:xfrm>
            <a:off x="5002241" y="6390491"/>
            <a:ext cx="3983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Mike Hays, Bridge Resident Engineer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798BF-16AC-A64C-A1A0-C757C862E467}"/>
              </a:ext>
            </a:extLst>
          </p:cNvPr>
          <p:cNvSpPr txBox="1"/>
          <p:nvPr/>
        </p:nvSpPr>
        <p:spPr>
          <a:xfrm>
            <a:off x="4241800" y="5559494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Remediation: pavement grinding &amp; </a:t>
            </a:r>
            <a:r>
              <a:rPr lang="en-US" sz="2400" dirty="0" err="1"/>
              <a:t>retining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597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CONCRETE BRIDGE DECK CASTING SEQUENCE</a:t>
            </a:r>
          </a:p>
          <a:p>
            <a:pPr lvl="1"/>
            <a:r>
              <a:rPr lang="en-US" dirty="0"/>
              <a:t>SEQUENCED POUR</a:t>
            </a:r>
          </a:p>
          <a:p>
            <a:pPr lvl="1"/>
            <a:r>
              <a:rPr lang="en-US" dirty="0"/>
              <a:t>CONTINUOUS POUR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52400"/>
            <a:ext cx="755086" cy="3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18EFE6-B07B-4DA6-A079-5CCA777B2A3F}"/>
</file>

<file path=customXml/itemProps2.xml><?xml version="1.0" encoding="utf-8"?>
<ds:datastoreItem xmlns:ds="http://schemas.openxmlformats.org/officeDocument/2006/customXml" ds:itemID="{17EDAF89-8013-4276-9447-2CD3AAFB5D9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33963</TotalTime>
  <Words>1205</Words>
  <Application>Microsoft Macintosh PowerPoint</Application>
  <PresentationFormat>On-screen Show (4:3)</PresentationFormat>
  <Paragraphs>212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Calibri</vt:lpstr>
      <vt:lpstr>Courier</vt:lpstr>
      <vt:lpstr>Courier New</vt:lpstr>
      <vt:lpstr>Tahoma</vt:lpstr>
      <vt:lpstr>Office Theme</vt:lpstr>
      <vt:lpstr>Investigating Concrete Deck Cracking in Continuous Steel Bridges (TRC 1903)  May 23, 2024</vt:lpstr>
      <vt:lpstr>OUTLINE</vt:lpstr>
      <vt:lpstr>PROJECT OBJECTIVE / TASKS</vt:lpstr>
      <vt:lpstr>PROJECT STUDY AREAS</vt:lpstr>
      <vt:lpstr>ANALYSIS APPROACH</vt:lpstr>
      <vt:lpstr>BACKGROUND</vt:lpstr>
      <vt:lpstr>Bridge Maintenance Problems</vt:lpstr>
      <vt:lpstr>CADRON CREEK BRIDGE, Van Buren County Conc. Deck Cracking 3 span continuous plate girder, cont. deck pour </vt:lpstr>
      <vt:lpstr>BACKGROUND</vt:lpstr>
      <vt:lpstr>SEQUENCED POUR</vt:lpstr>
      <vt:lpstr>CONTINUOUS POUR</vt:lpstr>
      <vt:lpstr>EARLY AGE CONCRETE MATERIAL BEHAVIOR  (Eurocodes – European Standards)</vt:lpstr>
      <vt:lpstr>CONCRETE SHRINKAGE</vt:lpstr>
      <vt:lpstr>CEMENT HYDRATION HEAT CURVE</vt:lpstr>
      <vt:lpstr>ELASTIC MODULUS f(creep, time) f’c = 4ksi, Thermal Load applied at 1 day</vt:lpstr>
      <vt:lpstr>TRC 1903 Field Study</vt:lpstr>
      <vt:lpstr>TRC 1903: Field Visit 1</vt:lpstr>
      <vt:lpstr>PowerPoint Presentation</vt:lpstr>
      <vt:lpstr>TRC 1903: Field Visit 1</vt:lpstr>
      <vt:lpstr>TRC 1903: Field Visit 1</vt:lpstr>
      <vt:lpstr>TRC 1903: Field Visit 1</vt:lpstr>
      <vt:lpstr>TRC 1903: Field Visit 2 BELLA VISTA BYPASS</vt:lpstr>
      <vt:lpstr>Field Visit 2 (I49 Bella Vista Bypass)</vt:lpstr>
      <vt:lpstr>TRC 1903: Field Visit 2</vt:lpstr>
      <vt:lpstr>TRC 1903: Field Visit 2</vt:lpstr>
      <vt:lpstr>NUMERICAL ANALYSIS</vt:lpstr>
      <vt:lpstr>FRAMING PLAN (2 STAGE CONSTRUCTION)</vt:lpstr>
      <vt:lpstr>De Queen Bridge NUMERICAL MODEL (using ABAQUS)</vt:lpstr>
      <vt:lpstr>SLAB  WEIGHT  LOADING</vt:lpstr>
      <vt:lpstr>THERMAL SHRINKAGE</vt:lpstr>
      <vt:lpstr>TOP of SLAB STRESS (27 days)</vt:lpstr>
      <vt:lpstr>TOP of SLAB STRESS (6 days)</vt:lpstr>
      <vt:lpstr>RECOMMENDATIONS- DESIGN</vt:lpstr>
      <vt:lpstr>RECOMMENDATIONS- CURING</vt:lpstr>
      <vt:lpstr>CONCLUSIONS</vt:lpstr>
      <vt:lpstr>Timeline</vt:lpstr>
      <vt:lpstr>ACKNOWLEDGEMENTS</vt:lpstr>
      <vt:lpstr>GO HOGS GO!   </vt:lpstr>
    </vt:vector>
  </TitlesOfParts>
  <Company>University of Arkansas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Medders</dc:creator>
  <cp:lastModifiedBy>Ernie Heymsfield</cp:lastModifiedBy>
  <cp:revision>759</cp:revision>
  <cp:lastPrinted>2019-08-07T18:43:31Z</cp:lastPrinted>
  <dcterms:created xsi:type="dcterms:W3CDTF">2011-08-05T23:06:59Z</dcterms:created>
  <dcterms:modified xsi:type="dcterms:W3CDTF">2024-05-22T16:34:18Z</dcterms:modified>
</cp:coreProperties>
</file>