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319" r:id="rId3"/>
    <p:sldId id="320" r:id="rId4"/>
    <p:sldId id="304" r:id="rId5"/>
    <p:sldId id="305" r:id="rId6"/>
    <p:sldId id="324" r:id="rId7"/>
    <p:sldId id="309" r:id="rId8"/>
    <p:sldId id="323" r:id="rId9"/>
    <p:sldId id="327" r:id="rId10"/>
    <p:sldId id="325" r:id="rId11"/>
    <p:sldId id="335" r:id="rId12"/>
    <p:sldId id="336" r:id="rId13"/>
    <p:sldId id="337" r:id="rId14"/>
    <p:sldId id="338" r:id="rId15"/>
    <p:sldId id="340" r:id="rId16"/>
    <p:sldId id="354" r:id="rId17"/>
    <p:sldId id="330" r:id="rId18"/>
    <p:sldId id="341" r:id="rId19"/>
    <p:sldId id="344" r:id="rId20"/>
    <p:sldId id="343" r:id="rId21"/>
    <p:sldId id="342" r:id="rId22"/>
    <p:sldId id="334" r:id="rId23"/>
    <p:sldId id="355" r:id="rId24"/>
    <p:sldId id="345" r:id="rId25"/>
    <p:sldId id="356" r:id="rId26"/>
    <p:sldId id="350" r:id="rId27"/>
    <p:sldId id="357" r:id="rId28"/>
    <p:sldId id="333" r:id="rId29"/>
    <p:sldId id="347" r:id="rId30"/>
    <p:sldId id="348" r:id="rId31"/>
    <p:sldId id="349" r:id="rId32"/>
    <p:sldId id="351" r:id="rId33"/>
    <p:sldId id="352" r:id="rId34"/>
    <p:sldId id="353" r:id="rId35"/>
    <p:sldId id="328" r:id="rId36"/>
    <p:sldId id="311" r:id="rId37"/>
    <p:sldId id="346" r:id="rId38"/>
    <p:sldId id="278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7EA52"/>
    <a:srgbClr val="A51E36"/>
    <a:srgbClr val="3F4758"/>
    <a:srgbClr val="FFFFFF"/>
    <a:srgbClr val="FF9715"/>
    <a:srgbClr val="218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B9CDE2-D7C3-44FB-A4E4-B5D01616D6F2}" v="6" dt="2023-07-10T22:23:33.059"/>
  </p1510:revLst>
</p1510:revInfo>
</file>

<file path=ppt/tableStyles.xml><?xml version="1.0" encoding="utf-8"?>
<a:tblStyleLst xmlns:a="http://schemas.openxmlformats.org/drawingml/2006/main" def="{C98665B7-6574-423E-A4B5-A6C020D860FF}">
  <a:tblStyle styleId="{C98665B7-6574-423E-A4B5-A6C020D86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A8698C-63BC-4B6A-AE92-7E62379B44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308" autoAdjust="0"/>
  </p:normalViewPr>
  <p:slideViewPr>
    <p:cSldViewPr snapToGrid="0">
      <p:cViewPr varScale="1">
        <p:scale>
          <a:sx n="120" d="100"/>
          <a:sy n="120" d="100"/>
        </p:scale>
        <p:origin x="370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8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hao Pang" userId="44102430-e0a1-44fd-b9fc-d6aa67da8dc8" providerId="ADAL" clId="{09B9CDE2-D7C3-44FB-A4E4-B5D01616D6F2}"/>
    <pc:docChg chg="modSld modMainMaster">
      <pc:chgData name="Shihao Pang" userId="44102430-e0a1-44fd-b9fc-d6aa67da8dc8" providerId="ADAL" clId="{09B9CDE2-D7C3-44FB-A4E4-B5D01616D6F2}" dt="2023-07-17T15:23:58.895" v="34"/>
      <pc:docMkLst>
        <pc:docMk/>
      </pc:docMkLst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0" sldId="256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0" sldId="257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0" sldId="278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3552043836" sldId="298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1588920885" sldId="299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886514783" sldId="300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3497691964" sldId="301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855319524" sldId="302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1351408042" sldId="303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3122614055" sldId="304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2870868317" sldId="305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3292777572" sldId="308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404414974" sldId="309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1582031613" sldId="310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725695525" sldId="311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3843682855" sldId="312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3817118608" sldId="313"/>
        </pc:sldMkLst>
      </pc:sldChg>
      <pc:sldChg chg="modTransition">
        <pc:chgData name="Shihao Pang" userId="44102430-e0a1-44fd-b9fc-d6aa67da8dc8" providerId="ADAL" clId="{09B9CDE2-D7C3-44FB-A4E4-B5D01616D6F2}" dt="2023-07-17T15:23:58.895" v="34"/>
        <pc:sldMkLst>
          <pc:docMk/>
          <pc:sldMk cId="1367628544" sldId="314"/>
        </pc:sldMkLst>
      </pc:sldChg>
      <pc:sldMasterChg chg="modTransition modSldLayout">
        <pc:chgData name="Shihao Pang" userId="44102430-e0a1-44fd-b9fc-d6aa67da8dc8" providerId="ADAL" clId="{09B9CDE2-D7C3-44FB-A4E4-B5D01616D6F2}" dt="2023-07-17T15:23:58.895" v="34"/>
        <pc:sldMasterMkLst>
          <pc:docMk/>
          <pc:sldMasterMk cId="0" sldId="2147483658"/>
        </pc:sldMasterMkLst>
        <pc:sldLayoutChg chg="modTransition">
          <pc:chgData name="Shihao Pang" userId="44102430-e0a1-44fd-b9fc-d6aa67da8dc8" providerId="ADAL" clId="{09B9CDE2-D7C3-44FB-A4E4-B5D01616D6F2}" dt="2023-07-17T15:23:58.895" v="34"/>
          <pc:sldLayoutMkLst>
            <pc:docMk/>
            <pc:sldMasterMk cId="0" sldId="2147483658"/>
            <pc:sldLayoutMk cId="0" sldId="2147483648"/>
          </pc:sldLayoutMkLst>
        </pc:sldLayoutChg>
        <pc:sldLayoutChg chg="modTransition">
          <pc:chgData name="Shihao Pang" userId="44102430-e0a1-44fd-b9fc-d6aa67da8dc8" providerId="ADAL" clId="{09B9CDE2-D7C3-44FB-A4E4-B5D01616D6F2}" dt="2023-07-17T15:23:58.895" v="34"/>
          <pc:sldLayoutMkLst>
            <pc:docMk/>
            <pc:sldMasterMk cId="0" sldId="2147483658"/>
            <pc:sldLayoutMk cId="0" sldId="2147483652"/>
          </pc:sldLayoutMkLst>
        </pc:sldLayoutChg>
        <pc:sldLayoutChg chg="modTransition">
          <pc:chgData name="Shihao Pang" userId="44102430-e0a1-44fd-b9fc-d6aa67da8dc8" providerId="ADAL" clId="{09B9CDE2-D7C3-44FB-A4E4-B5D01616D6F2}" dt="2023-07-17T15:23:58.895" v="34"/>
          <pc:sldLayoutMkLst>
            <pc:docMk/>
            <pc:sldMasterMk cId="0" sldId="2147483658"/>
            <pc:sldLayoutMk cId="0" sldId="21474836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95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425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624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029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403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061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433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024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086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4023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586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20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86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444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277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132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9403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9056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314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500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294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21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5885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77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1892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834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913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525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2217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914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06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68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450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129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83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65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82B6-A256-D520-BD23-842610564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35E29-4323-E6DA-8D33-376AD8750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E2E04-3E22-9FB5-14CF-816E1E4F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C7C8F-45B2-D03D-A3A6-16E12E2B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57E5E-29F0-0C88-6A16-170C72DD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56643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4C5E-6951-7A0B-8F9C-386A85B5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3256B0-D04A-525F-8AAD-4D2090D70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ABBEE-333C-205E-8D5F-957686349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E51C8-9122-0595-1A42-C607AD495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928CE-FADC-2E24-1208-59749440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591639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66A58-350E-C5E4-F68A-8A9F4F40B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8C46B-DEDA-7EFC-9C53-5223DABC7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3879E-B4FE-2A61-098C-8F6C8DC8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EB37E-CD6D-5CAC-3783-72F73125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23044-32DE-41AD-1827-F6B7D4E5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016703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724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403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 color background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58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A744-CFA2-F698-3909-92267011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81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5185F-EA7D-A71C-64B0-C9C06C5E9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E312E-C185-16FE-D91C-86AECB801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57F38-9896-AF1E-B7A6-E688F2F8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7F2CA-993E-8D44-4367-55DF5C7F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111676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3913-ED38-3BD9-5E61-94F8737B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E3C93-8F8A-88FA-121E-042D42CD3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29800-D981-4697-47C0-C89E97AF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24C73-6087-8D1E-CFD8-56D5840E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4CFE0-BD73-BE20-E73F-279D48FC6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837317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E587-7D70-5CB1-12FA-A7673FAC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1B795-5F8A-801E-52F8-A4F24D088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8E9DF-9E1B-51A8-93A1-7BDF8E924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80DEF-B9F0-C9A1-17D6-EAA33B34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3CC70-3840-D54A-B940-7C0DBB80F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FC30B-B21F-1A62-4766-95A9F9DA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871491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90DA-13B4-AE90-9A76-6C240744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FE1E-E419-AA3C-C3EA-D4F8B7130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C069E-9B44-68AD-6A1A-3AB54413D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06BE3C-01B0-3F3A-9B5F-5134E3F67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2A49B-593B-DC62-631B-06E2B4D23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2325BA-2F08-4485-6BEB-1870C9E6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2E5439-044D-8545-63A3-FC6161A1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5FA9B-2366-8B70-2BD4-27480D60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964792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317B4-2A43-7D74-4EFA-FF9D4196A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D6864-9BA1-D867-CB60-BF21B202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24E17-DE80-56FB-7096-318F48CB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0DBA0-7D47-0ABA-290D-D6647771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783126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BFA7E-F5C4-F7B5-74A7-C8AF5C5E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246AB-49E3-DDDD-63C6-B0331DFB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CC6BB-B315-CFA6-3E4A-F9090D72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52214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D91C-EA73-CBC9-ADA0-7B2B903BE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4B1CB-15D2-3109-490C-19DF5136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D69C7-357C-0F88-1640-5DDCB68D3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7B0E3-CC24-9539-07FA-F27990441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7B8CD-ED17-4ECC-C56B-85922B65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4CDA3-AC94-0FB2-29F3-AEBF504D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82003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06938-D0EC-2715-8616-2037A93F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058E6E-7BA4-1D8A-4C5A-A26BF73B3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F88C3-B48C-F98D-DADD-8960D1343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543A4-C54F-91A1-82AD-1FC65582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50DE3-C48A-7F9A-3D4F-F555DF66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1AFB0-EA2B-118E-148B-740AF61B7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296248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EEE858-690E-1D5A-53D1-C085BAD5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5B94D-4BA6-AE91-B0FD-E4296E942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C8515-BAFF-E572-B251-C92CB2F69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A84861-97C4-4E6D-9084-C9EA9D40007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F5196-00EA-7198-2D93-F43033916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DFC51-1314-0152-DB88-DBA36FE25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6C65D31C-7AD3-1BCE-E1E2-CC21CBA5A095}"/>
              </a:ext>
            </a:extLst>
          </p:cNvPr>
          <p:cNvSpPr/>
          <p:nvPr userDrawn="1"/>
        </p:nvSpPr>
        <p:spPr>
          <a:xfrm>
            <a:off x="0" y="255319"/>
            <a:ext cx="676894" cy="421575"/>
          </a:xfrm>
          <a:prstGeom prst="homePlate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2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2.jpe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2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5.png"/><Relationship Id="rId3" Type="http://schemas.openxmlformats.org/officeDocument/2006/relationships/image" Target="../media/image22.jpeg"/><Relationship Id="rId7" Type="http://schemas.openxmlformats.org/officeDocument/2006/relationships/image" Target="../media/image29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4.sv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svg"/><Relationship Id="rId1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9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4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tmp"/><Relationship Id="rId5" Type="http://schemas.openxmlformats.org/officeDocument/2006/relationships/image" Target="../media/image13.png"/><Relationship Id="rId4" Type="http://schemas.openxmlformats.org/officeDocument/2006/relationships/image" Target="../media/image12.tm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E5E765-69EC-1F21-2E40-A8D94D0DBB91}"/>
              </a:ext>
            </a:extLst>
          </p:cNvPr>
          <p:cNvSpPr/>
          <p:nvPr/>
        </p:nvSpPr>
        <p:spPr>
          <a:xfrm>
            <a:off x="-1" y="189476"/>
            <a:ext cx="9144000" cy="1009650"/>
          </a:xfrm>
          <a:prstGeom prst="rect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508506" y="295288"/>
            <a:ext cx="8126986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</a:rPr>
              <a:t>Evaluation of Impacts Due to a Bridge Closure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A Case Study of the Mississippi River Bridges in Arkansas</a:t>
            </a:r>
            <a:br>
              <a:rPr lang="en-US" sz="2000" i="1" dirty="0">
                <a:solidFill>
                  <a:schemeClr val="bg1"/>
                </a:solidFill>
              </a:rPr>
            </a:br>
            <a:endParaRPr lang="en-US" sz="20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7F16C-3A0F-82EB-30CC-613FF48EE5D7}"/>
              </a:ext>
            </a:extLst>
          </p:cNvPr>
          <p:cNvSpPr txBox="1"/>
          <p:nvPr/>
        </p:nvSpPr>
        <p:spPr>
          <a:xfrm>
            <a:off x="2158999" y="343237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Hernandez, Ph.D., P.E.</a:t>
            </a:r>
          </a:p>
          <a:p>
            <a:pPr algn="ctr"/>
            <a:r>
              <a:rPr lang="en-US" sz="1600" i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Civil Engineering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51009F0-20EB-2B76-1798-CE6AFBFE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51" y="4323163"/>
            <a:ext cx="2189295" cy="525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A00E5E-185D-D0F8-1F78-03F3D9899230}"/>
              </a:ext>
            </a:extLst>
          </p:cNvPr>
          <p:cNvSpPr txBox="1"/>
          <p:nvPr/>
        </p:nvSpPr>
        <p:spPr>
          <a:xfrm>
            <a:off x="2847974" y="3095805"/>
            <a:ext cx="319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Presented by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F4143-5AF3-170C-2785-053939C3DDD4}"/>
              </a:ext>
            </a:extLst>
          </p:cNvPr>
          <p:cNvSpPr txBox="1"/>
          <p:nvPr/>
        </p:nvSpPr>
        <p:spPr>
          <a:xfrm>
            <a:off x="1435099" y="1675282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Arkansas Department of Transportation</a:t>
            </a:r>
          </a:p>
          <a:p>
            <a:pPr algn="ctr"/>
            <a:r>
              <a:rPr lang="en-US" dirty="0"/>
              <a:t>Transportation Research Committee Conference</a:t>
            </a:r>
          </a:p>
          <a:p>
            <a:pPr algn="ctr"/>
            <a:r>
              <a:rPr lang="en-US" i="1" dirty="0"/>
              <a:t>Hot Springs, Arkansas</a:t>
            </a:r>
          </a:p>
          <a:p>
            <a:pPr algn="ctr"/>
            <a:r>
              <a:rPr lang="en-US" i="1" dirty="0"/>
              <a:t>May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0C4EF1-F213-C947-BB8E-0B2DE202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Passenger Vehicle OD: </a:t>
            </a:r>
            <a:r>
              <a:rPr lang="en-US" dirty="0" err="1"/>
              <a:t>StreetLight</a:t>
            </a:r>
            <a:r>
              <a:rPr lang="en-U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C90B69-5BD3-C361-6051-0D062FE2E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01153"/>
            <a:ext cx="4514850" cy="3631570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StreetLight</a:t>
            </a:r>
            <a:r>
              <a:rPr lang="en-US" dirty="0"/>
              <a:t> Data, Inc. pioneered the use of ‘Big Data’ analytics to shed light on how people, goods, and services move, empowering smarter, data-driven transportation decisions. </a:t>
            </a:r>
          </a:p>
          <a:p>
            <a:r>
              <a:rPr lang="en-US" dirty="0"/>
              <a:t>Current subscription maintained by ARDOT</a:t>
            </a:r>
          </a:p>
          <a:p>
            <a:r>
              <a:rPr lang="en-US" dirty="0"/>
              <a:t>Streetlight classifies a stationary trip as</a:t>
            </a:r>
            <a:r>
              <a:rPr lang="en-US" dirty="0">
                <a:solidFill>
                  <a:srgbClr val="A51E36"/>
                </a:solidFill>
              </a:rPr>
              <a:t> 5 minutes or more.</a:t>
            </a:r>
          </a:p>
          <a:p>
            <a:r>
              <a:rPr lang="en-US" dirty="0"/>
              <a:t>Origin-Destination by Census block for vehicles passing a ‘screenline’ across the bridge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  <p:pic>
        <p:nvPicPr>
          <p:cNvPr id="2050" name="Picture 2" descr="StreetLight Data Inc">
            <a:extLst>
              <a:ext uri="{FF2B5EF4-FFF2-40B4-BE49-F238E27FC236}">
                <a16:creationId xmlns:a16="http://schemas.microsoft.com/office/drawing/2014/main" id="{67D3E89B-F092-EF29-EEE2-0A2F237A8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687" y="3249040"/>
            <a:ext cx="2316480" cy="118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A51825-269F-C8A1-6AAA-3C3B16478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237" y="918017"/>
            <a:ext cx="3157178" cy="2036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EC855-D22E-20AA-CEFE-2ADC2D264982}"/>
              </a:ext>
            </a:extLst>
          </p:cNvPr>
          <p:cNvSpPr txBox="1"/>
          <p:nvPr/>
        </p:nvSpPr>
        <p:spPr>
          <a:xfrm>
            <a:off x="7103927" y="1950044"/>
            <a:ext cx="1788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Hernando De Soto Bridge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4E691-A2F2-F77A-D4CC-7517AF037EBC}"/>
              </a:ext>
            </a:extLst>
          </p:cNvPr>
          <p:cNvSpPr txBox="1"/>
          <p:nvPr/>
        </p:nvSpPr>
        <p:spPr>
          <a:xfrm>
            <a:off x="6726373" y="2424523"/>
            <a:ext cx="1788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2"/>
                </a:solidFill>
              </a:rPr>
              <a:t>Screenline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884FC-12E0-E84D-58A2-F5C49CB796E4}"/>
              </a:ext>
            </a:extLst>
          </p:cNvPr>
          <p:cNvSpPr txBox="1"/>
          <p:nvPr/>
        </p:nvSpPr>
        <p:spPr>
          <a:xfrm>
            <a:off x="5774237" y="1737175"/>
            <a:ext cx="1788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Co Rd. 803</a:t>
            </a:r>
          </a:p>
        </p:txBody>
      </p:sp>
    </p:spTree>
    <p:extLst>
      <p:ext uri="{BB962C8B-B14F-4D97-AF65-F5344CB8AC3E}">
        <p14:creationId xmlns:p14="http://schemas.microsoft.com/office/powerpoint/2010/main" val="109069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FCA4E6-2626-9892-AACE-0F97F999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Pre-Closure</a:t>
            </a:r>
            <a:r>
              <a:rPr lang="en-US" dirty="0"/>
              <a:t> Origins: </a:t>
            </a:r>
            <a:r>
              <a:rPr lang="en-US" i="1" dirty="0"/>
              <a:t>April 2021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1B0CA8F8-B66E-C2C3-5001-F304F9E78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91"/>
          <a:stretch/>
        </p:blipFill>
        <p:spPr>
          <a:xfrm>
            <a:off x="1436317" y="950119"/>
            <a:ext cx="6271365" cy="41026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6C4ACB-6DD3-5632-3BE0-7C633716FAC6}"/>
              </a:ext>
            </a:extLst>
          </p:cNvPr>
          <p:cNvSpPr/>
          <p:nvPr/>
        </p:nvSpPr>
        <p:spPr>
          <a:xfrm>
            <a:off x="3779044" y="800102"/>
            <a:ext cx="1585912" cy="15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25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189C60-CA7C-BEDC-238F-44CD6D702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Full Closure </a:t>
            </a:r>
            <a:r>
              <a:rPr lang="en-US" dirty="0"/>
              <a:t>Origins: </a:t>
            </a:r>
            <a:r>
              <a:rPr lang="en-US" i="1" dirty="0"/>
              <a:t>May-July 2021</a:t>
            </a:r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 dirty="0"/>
          </a:p>
        </p:txBody>
      </p:sp>
      <p:pic>
        <p:nvPicPr>
          <p:cNvPr id="6" name="Picture 5" descr="A map of different states&#10;&#10;Description automatically generated with medium confidence">
            <a:extLst>
              <a:ext uri="{FF2B5EF4-FFF2-40B4-BE49-F238E27FC236}">
                <a16:creationId xmlns:a16="http://schemas.microsoft.com/office/drawing/2014/main" id="{8999E177-2745-9C68-3413-1D1E3E1C7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91"/>
          <a:stretch/>
        </p:blipFill>
        <p:spPr>
          <a:xfrm>
            <a:off x="1436317" y="950119"/>
            <a:ext cx="6271365" cy="41026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2BF280-54AD-E83E-2FBF-AA951CD553FA}"/>
              </a:ext>
            </a:extLst>
          </p:cNvPr>
          <p:cNvSpPr/>
          <p:nvPr/>
        </p:nvSpPr>
        <p:spPr>
          <a:xfrm>
            <a:off x="3779044" y="800102"/>
            <a:ext cx="1585912" cy="15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37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C5B2B-6BF5-B676-024F-F450CF55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Partial</a:t>
            </a:r>
            <a:r>
              <a:rPr lang="en-US" dirty="0"/>
              <a:t> Closure Origins: </a:t>
            </a:r>
            <a:r>
              <a:rPr lang="en-US" i="1" dirty="0"/>
              <a:t>July 31-Aug 6 2021</a:t>
            </a:r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5545D7-0E14-58F3-090A-C2587B8D6988}"/>
              </a:ext>
            </a:extLst>
          </p:cNvPr>
          <p:cNvSpPr/>
          <p:nvPr/>
        </p:nvSpPr>
        <p:spPr>
          <a:xfrm>
            <a:off x="3779044" y="800102"/>
            <a:ext cx="1585912" cy="15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several maps&#10;&#10;Description automatically generated">
            <a:extLst>
              <a:ext uri="{FF2B5EF4-FFF2-40B4-BE49-F238E27FC236}">
                <a16:creationId xmlns:a16="http://schemas.microsoft.com/office/drawing/2014/main" id="{9ECD9138-ADC5-5283-DB73-A09B5A5CA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5"/>
          <a:stretch/>
        </p:blipFill>
        <p:spPr>
          <a:xfrm>
            <a:off x="1436317" y="850899"/>
            <a:ext cx="6271365" cy="420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68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FB49BB-BB21-66C8-5ECD-E6978C6DC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Post</a:t>
            </a:r>
            <a:r>
              <a:rPr lang="en-US" dirty="0"/>
              <a:t> Closure Origins: </a:t>
            </a:r>
            <a:r>
              <a:rPr lang="en-US" i="1" dirty="0"/>
              <a:t>October 2021</a:t>
            </a:r>
            <a:r>
              <a:rPr lang="en-US" dirty="0"/>
              <a:t> 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 dirty="0"/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23A0E589-294F-3151-E69D-64506ED85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91"/>
          <a:stretch/>
        </p:blipFill>
        <p:spPr>
          <a:xfrm>
            <a:off x="1436317" y="950119"/>
            <a:ext cx="6271365" cy="41026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DB98C0-9A30-6BA4-BB66-643BFF70ED90}"/>
              </a:ext>
            </a:extLst>
          </p:cNvPr>
          <p:cNvSpPr/>
          <p:nvPr/>
        </p:nvSpPr>
        <p:spPr>
          <a:xfrm>
            <a:off x="3779044" y="800102"/>
            <a:ext cx="1585912" cy="15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6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 of Arkansas showing major roadways">
            <a:extLst>
              <a:ext uri="{FF2B5EF4-FFF2-40B4-BE49-F238E27FC236}">
                <a16:creationId xmlns:a16="http://schemas.microsoft.com/office/drawing/2014/main" id="{FEB5B7DF-5D79-E24B-DC2D-7E5F4D19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" y="1154681"/>
            <a:ext cx="4822012" cy="36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21B526B-0279-D75C-FB54-9231C38D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Distribution of passenger trips </a:t>
            </a:r>
            <a:br>
              <a:rPr lang="en-US" dirty="0"/>
            </a:br>
            <a:r>
              <a:rPr lang="en-US" dirty="0"/>
              <a:t>from Little Rock to Bridges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 dirty="0"/>
          </a:p>
        </p:txBody>
      </p:sp>
      <p:pic>
        <p:nvPicPr>
          <p:cNvPr id="159" name="Graphic 158" descr="Marker with solid fill">
            <a:extLst>
              <a:ext uri="{FF2B5EF4-FFF2-40B4-BE49-F238E27FC236}">
                <a16:creationId xmlns:a16="http://schemas.microsoft.com/office/drawing/2014/main" id="{36B6FF70-A6C6-AB0D-CCEB-107FA6F1F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7022" y="2459606"/>
            <a:ext cx="268876" cy="268876"/>
          </a:xfrm>
          <a:prstGeom prst="rect">
            <a:avLst/>
          </a:prstGeom>
        </p:spPr>
      </p:pic>
      <p:pic>
        <p:nvPicPr>
          <p:cNvPr id="160" name="Graphic 159" descr="Marker with solid fill">
            <a:extLst>
              <a:ext uri="{FF2B5EF4-FFF2-40B4-BE49-F238E27FC236}">
                <a16:creationId xmlns:a16="http://schemas.microsoft.com/office/drawing/2014/main" id="{1EF92175-9C42-4765-9FF7-452190EE8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80910" y="4144095"/>
            <a:ext cx="268876" cy="268876"/>
          </a:xfrm>
          <a:prstGeom prst="rect">
            <a:avLst/>
          </a:prstGeom>
        </p:spPr>
      </p:pic>
      <p:pic>
        <p:nvPicPr>
          <p:cNvPr id="161" name="Graphic 160" descr="Marker with solid fill">
            <a:extLst>
              <a:ext uri="{FF2B5EF4-FFF2-40B4-BE49-F238E27FC236}">
                <a16:creationId xmlns:a16="http://schemas.microsoft.com/office/drawing/2014/main" id="{42D8958E-9008-6A3A-B4B9-2EF0AC2A7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2071" y="3013702"/>
            <a:ext cx="268876" cy="268876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B94DA9CF-2B2B-7C7F-495D-BB0D7AB6D4C5}"/>
              </a:ext>
            </a:extLst>
          </p:cNvPr>
          <p:cNvSpPr txBox="1"/>
          <p:nvPr/>
        </p:nvSpPr>
        <p:spPr>
          <a:xfrm>
            <a:off x="3324674" y="4200613"/>
            <a:ext cx="13789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Hwy-82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E38B540F-1378-816D-B03A-A91E49D3CB11}"/>
              </a:ext>
            </a:extLst>
          </p:cNvPr>
          <p:cNvSpPr txBox="1"/>
          <p:nvPr/>
        </p:nvSpPr>
        <p:spPr>
          <a:xfrm>
            <a:off x="3650315" y="3109048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Hwy-49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5606FDAD-DDEE-9E93-904A-33B5E74B9543}"/>
              </a:ext>
            </a:extLst>
          </p:cNvPr>
          <p:cNvSpPr txBox="1"/>
          <p:nvPr/>
        </p:nvSpPr>
        <p:spPr>
          <a:xfrm>
            <a:off x="4077488" y="2408200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I-40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72745054-3252-9839-8D84-DEEBE6CE3C79}"/>
              </a:ext>
            </a:extLst>
          </p:cNvPr>
          <p:cNvSpPr txBox="1"/>
          <p:nvPr/>
        </p:nvSpPr>
        <p:spPr>
          <a:xfrm>
            <a:off x="4077488" y="2563615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I-55</a:t>
            </a:r>
          </a:p>
        </p:txBody>
      </p:sp>
      <p:pic>
        <p:nvPicPr>
          <p:cNvPr id="205" name="Graphic 204" descr="Marker with solid fill">
            <a:extLst>
              <a:ext uri="{FF2B5EF4-FFF2-40B4-BE49-F238E27FC236}">
                <a16:creationId xmlns:a16="http://schemas.microsoft.com/office/drawing/2014/main" id="{E10CACDB-20A8-B627-C90F-9B32C7B80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7022" y="2349715"/>
            <a:ext cx="268876" cy="268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7153F-39A3-6B67-FFD1-F8E692BCC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763" y="878675"/>
            <a:ext cx="3617456" cy="18288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101040D-2577-88EF-2C39-51D99C8E0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2038" y="2926937"/>
            <a:ext cx="3624121" cy="1828800"/>
          </a:xfrm>
          <a:prstGeom prst="rect">
            <a:avLst/>
          </a:prstGeom>
        </p:spPr>
      </p:pic>
      <p:pic>
        <p:nvPicPr>
          <p:cNvPr id="2052" name="Picture 4" descr="Map of Arkansas highlighting Pulaski County">
            <a:extLst>
              <a:ext uri="{FF2B5EF4-FFF2-40B4-BE49-F238E27FC236}">
                <a16:creationId xmlns:a16="http://schemas.microsoft.com/office/drawing/2014/main" id="{4BBD8B34-8860-2DB8-4279-528931F3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0" y="1321062"/>
            <a:ext cx="3858500" cy="33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DB41F95-8D53-E14F-446F-64F39ED78D7D}"/>
              </a:ext>
            </a:extLst>
          </p:cNvPr>
          <p:cNvCxnSpPr>
            <a:cxnSpLocks/>
          </p:cNvCxnSpPr>
          <p:nvPr/>
        </p:nvCxnSpPr>
        <p:spPr>
          <a:xfrm flipV="1">
            <a:off x="2474927" y="2459606"/>
            <a:ext cx="1472095" cy="42741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24CA89C-4787-FE98-E8FC-9B339723E020}"/>
              </a:ext>
            </a:extLst>
          </p:cNvPr>
          <p:cNvCxnSpPr>
            <a:cxnSpLocks/>
          </p:cNvCxnSpPr>
          <p:nvPr/>
        </p:nvCxnSpPr>
        <p:spPr>
          <a:xfrm flipV="1">
            <a:off x="2534755" y="2669997"/>
            <a:ext cx="1472095" cy="309494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F5ADEAB-1C51-D742-54D9-7CBDBE2A6F9A}"/>
              </a:ext>
            </a:extLst>
          </p:cNvPr>
          <p:cNvCxnSpPr>
            <a:cxnSpLocks/>
          </p:cNvCxnSpPr>
          <p:nvPr/>
        </p:nvCxnSpPr>
        <p:spPr>
          <a:xfrm>
            <a:off x="2534755" y="3069794"/>
            <a:ext cx="1115560" cy="145636"/>
          </a:xfrm>
          <a:prstGeom prst="straightConnector1">
            <a:avLst/>
          </a:prstGeom>
          <a:ln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CED283-F47B-0F44-6EF2-AD9D1D493830}"/>
              </a:ext>
            </a:extLst>
          </p:cNvPr>
          <p:cNvCxnSpPr>
            <a:cxnSpLocks/>
          </p:cNvCxnSpPr>
          <p:nvPr/>
        </p:nvCxnSpPr>
        <p:spPr>
          <a:xfrm>
            <a:off x="2444452" y="3097416"/>
            <a:ext cx="860798" cy="1315555"/>
          </a:xfrm>
          <a:prstGeom prst="straightConnector1">
            <a:avLst/>
          </a:prstGeom>
          <a:ln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06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ap of Arkansas showing major roadways">
            <a:extLst>
              <a:ext uri="{FF2B5EF4-FFF2-40B4-BE49-F238E27FC236}">
                <a16:creationId xmlns:a16="http://schemas.microsoft.com/office/drawing/2014/main" id="{BB79630E-F9B6-C410-0FB8-9949FD2A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" y="1154681"/>
            <a:ext cx="4822012" cy="36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p of Arkansas highlighting Pulaski County">
            <a:extLst>
              <a:ext uri="{FF2B5EF4-FFF2-40B4-BE49-F238E27FC236}">
                <a16:creationId xmlns:a16="http://schemas.microsoft.com/office/drawing/2014/main" id="{A79C6628-002E-ACDF-68A1-BDCDC6689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0" y="1321062"/>
            <a:ext cx="3858500" cy="33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21B526B-0279-D75C-FB54-9231C38D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Distribution of passenger trips </a:t>
            </a:r>
            <a:br>
              <a:rPr lang="en-US" dirty="0"/>
            </a:br>
            <a:r>
              <a:rPr lang="en-US" dirty="0"/>
              <a:t>from Little Rock to Bridges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 dirty="0"/>
          </a:p>
        </p:txBody>
      </p:sp>
      <p:pic>
        <p:nvPicPr>
          <p:cNvPr id="159" name="Graphic 158" descr="Marker with solid fill">
            <a:extLst>
              <a:ext uri="{FF2B5EF4-FFF2-40B4-BE49-F238E27FC236}">
                <a16:creationId xmlns:a16="http://schemas.microsoft.com/office/drawing/2014/main" id="{36B6FF70-A6C6-AB0D-CCEB-107FA6F1F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47022" y="2459606"/>
            <a:ext cx="268876" cy="268876"/>
          </a:xfrm>
          <a:prstGeom prst="rect">
            <a:avLst/>
          </a:prstGeom>
        </p:spPr>
      </p:pic>
      <p:pic>
        <p:nvPicPr>
          <p:cNvPr id="160" name="Graphic 159" descr="Marker with solid fill">
            <a:extLst>
              <a:ext uri="{FF2B5EF4-FFF2-40B4-BE49-F238E27FC236}">
                <a16:creationId xmlns:a16="http://schemas.microsoft.com/office/drawing/2014/main" id="{1EF92175-9C42-4765-9FF7-452190EE8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0910" y="4144095"/>
            <a:ext cx="268876" cy="268876"/>
          </a:xfrm>
          <a:prstGeom prst="rect">
            <a:avLst/>
          </a:prstGeom>
        </p:spPr>
      </p:pic>
      <p:pic>
        <p:nvPicPr>
          <p:cNvPr id="161" name="Graphic 160" descr="Marker with solid fill">
            <a:extLst>
              <a:ext uri="{FF2B5EF4-FFF2-40B4-BE49-F238E27FC236}">
                <a16:creationId xmlns:a16="http://schemas.microsoft.com/office/drawing/2014/main" id="{42D8958E-9008-6A3A-B4B9-2EF0AC2A78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2071" y="3013702"/>
            <a:ext cx="268876" cy="268876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B94DA9CF-2B2B-7C7F-495D-BB0D7AB6D4C5}"/>
              </a:ext>
            </a:extLst>
          </p:cNvPr>
          <p:cNvSpPr txBox="1"/>
          <p:nvPr/>
        </p:nvSpPr>
        <p:spPr>
          <a:xfrm>
            <a:off x="3324674" y="4200613"/>
            <a:ext cx="13789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Hwy-82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E38B540F-1378-816D-B03A-A91E49D3CB11}"/>
              </a:ext>
            </a:extLst>
          </p:cNvPr>
          <p:cNvSpPr txBox="1"/>
          <p:nvPr/>
        </p:nvSpPr>
        <p:spPr>
          <a:xfrm>
            <a:off x="3650701" y="3200543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</a:rPr>
              <a:t>Hwy-49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5606FDAD-DDEE-9E93-904A-33B5E74B9543}"/>
              </a:ext>
            </a:extLst>
          </p:cNvPr>
          <p:cNvSpPr txBox="1"/>
          <p:nvPr/>
        </p:nvSpPr>
        <p:spPr>
          <a:xfrm>
            <a:off x="4077488" y="2408200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I-40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72745054-3252-9839-8D84-DEEBE6CE3C79}"/>
              </a:ext>
            </a:extLst>
          </p:cNvPr>
          <p:cNvSpPr txBox="1"/>
          <p:nvPr/>
        </p:nvSpPr>
        <p:spPr>
          <a:xfrm>
            <a:off x="4077488" y="2563615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I-55</a:t>
            </a:r>
          </a:p>
        </p:txBody>
      </p:sp>
      <p:pic>
        <p:nvPicPr>
          <p:cNvPr id="205" name="Graphic 204" descr="Marker with solid fill">
            <a:extLst>
              <a:ext uri="{FF2B5EF4-FFF2-40B4-BE49-F238E27FC236}">
                <a16:creationId xmlns:a16="http://schemas.microsoft.com/office/drawing/2014/main" id="{E10CACDB-20A8-B627-C90F-9B32C7B802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47022" y="2349715"/>
            <a:ext cx="268876" cy="268876"/>
          </a:xfrm>
          <a:prstGeom prst="rect">
            <a:avLst/>
          </a:prstGeom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02BD8EC-95C0-6139-E213-F4AA86A12F5D}"/>
              </a:ext>
            </a:extLst>
          </p:cNvPr>
          <p:cNvCxnSpPr>
            <a:cxnSpLocks/>
          </p:cNvCxnSpPr>
          <p:nvPr/>
        </p:nvCxnSpPr>
        <p:spPr>
          <a:xfrm flipV="1">
            <a:off x="2474927" y="2459606"/>
            <a:ext cx="1472095" cy="42741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1E60644-EA7D-2316-32CC-0D8DE1D608E4}"/>
              </a:ext>
            </a:extLst>
          </p:cNvPr>
          <p:cNvCxnSpPr>
            <a:cxnSpLocks/>
          </p:cNvCxnSpPr>
          <p:nvPr/>
        </p:nvCxnSpPr>
        <p:spPr>
          <a:xfrm flipV="1">
            <a:off x="2534755" y="2669997"/>
            <a:ext cx="1472095" cy="309494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C5B2A51-5D69-A0FF-F200-B38CD09368E1}"/>
              </a:ext>
            </a:extLst>
          </p:cNvPr>
          <p:cNvCxnSpPr>
            <a:cxnSpLocks/>
          </p:cNvCxnSpPr>
          <p:nvPr/>
        </p:nvCxnSpPr>
        <p:spPr>
          <a:xfrm>
            <a:off x="2534755" y="3069794"/>
            <a:ext cx="1115560" cy="145636"/>
          </a:xfrm>
          <a:prstGeom prst="straightConnector1">
            <a:avLst/>
          </a:prstGeom>
          <a:ln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213144B-15EB-D6F0-9BF5-696CE36245C8}"/>
              </a:ext>
            </a:extLst>
          </p:cNvPr>
          <p:cNvCxnSpPr>
            <a:cxnSpLocks/>
          </p:cNvCxnSpPr>
          <p:nvPr/>
        </p:nvCxnSpPr>
        <p:spPr>
          <a:xfrm>
            <a:off x="2444452" y="3097416"/>
            <a:ext cx="860798" cy="1315555"/>
          </a:xfrm>
          <a:prstGeom prst="straightConnector1">
            <a:avLst/>
          </a:prstGeom>
          <a:ln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E62E69E-407D-E9D7-8720-11C25FD211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5855" y="971224"/>
            <a:ext cx="3628305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4FDEFF-8C90-E78A-5957-DB03D1D5E0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2787" y="2891290"/>
            <a:ext cx="362412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38C4-02A3-F903-DEF5-D0A773E6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81"/>
            <a:ext cx="7886700" cy="994172"/>
          </a:xfrm>
        </p:spPr>
        <p:txBody>
          <a:bodyPr/>
          <a:lstStyle/>
          <a:p>
            <a:r>
              <a:rPr lang="en-US" dirty="0"/>
              <a:t>Truck OD: Geotab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65D91-22A2-ACB2-13D0-1757DB416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370013"/>
            <a:ext cx="3121609" cy="33384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Geotab specializes in telematics solutions for fleet management and vehicle tracking. </a:t>
            </a:r>
          </a:p>
          <a:p>
            <a:r>
              <a:rPr lang="en-US" dirty="0"/>
              <a:t>Geotab collects data from vehicles equipped with their devices.</a:t>
            </a:r>
          </a:p>
          <a:p>
            <a:r>
              <a:rPr lang="en-US" dirty="0"/>
              <a:t>Geotab classifies a ‘journey’ when a vehicle starts moving until it stops with ignition turned off </a:t>
            </a:r>
            <a:br>
              <a:rPr lang="en-US" dirty="0"/>
            </a:br>
            <a:r>
              <a:rPr lang="en-US" i="1" dirty="0"/>
              <a:t>(or idles for </a:t>
            </a:r>
            <a:r>
              <a:rPr lang="en-US" i="1" dirty="0">
                <a:solidFill>
                  <a:srgbClr val="C00000"/>
                </a:solidFill>
              </a:rPr>
              <a:t>3 min 20 sec</a:t>
            </a:r>
            <a:r>
              <a:rPr lang="en-US" i="1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/>
              <a:pPr lvl="0"/>
              <a:t>17</a:t>
            </a:fld>
            <a:endParaRPr lang="e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21C203-9B13-8DAA-BCC0-209A33D24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454" y="3708293"/>
            <a:ext cx="3409950" cy="1000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A38DA0-D57C-7D9C-EC03-BF7CF0DE9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359" y="1370013"/>
            <a:ext cx="5546141" cy="227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19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44EAE6-4885-E98E-2B6F-ADF62147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Pre-Closure</a:t>
            </a:r>
            <a:r>
              <a:rPr lang="en-US" dirty="0"/>
              <a:t> Origins: </a:t>
            </a:r>
            <a:r>
              <a:rPr lang="en-US" i="1" dirty="0"/>
              <a:t>April 2021</a:t>
            </a:r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 dirty="0"/>
          </a:p>
        </p:txBody>
      </p:sp>
      <p:pic>
        <p:nvPicPr>
          <p:cNvPr id="7" name="Picture 6" descr="A map of arkansas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E603891-DBCD-6032-72AC-6A23B87B45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91"/>
          <a:stretch/>
        </p:blipFill>
        <p:spPr>
          <a:xfrm>
            <a:off x="1436317" y="950119"/>
            <a:ext cx="6271365" cy="41026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EC9E38-CBEB-2A51-FED9-AA705D6A23F8}"/>
              </a:ext>
            </a:extLst>
          </p:cNvPr>
          <p:cNvSpPr/>
          <p:nvPr/>
        </p:nvSpPr>
        <p:spPr>
          <a:xfrm>
            <a:off x="3779044" y="800102"/>
            <a:ext cx="1585912" cy="15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00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3A04AB-64FD-5D3C-23B1-A0FDA419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Full Closure </a:t>
            </a:r>
            <a:r>
              <a:rPr lang="en-US" dirty="0"/>
              <a:t>Origins: </a:t>
            </a:r>
            <a:r>
              <a:rPr lang="en-US" i="1" dirty="0"/>
              <a:t>May-July 2021</a:t>
            </a:r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 dirty="0"/>
          </a:p>
        </p:txBody>
      </p:sp>
      <p:pic>
        <p:nvPicPr>
          <p:cNvPr id="3" name="Picture 2" descr="A close-up of several maps&#10;&#10;Description automatically generated">
            <a:extLst>
              <a:ext uri="{FF2B5EF4-FFF2-40B4-BE49-F238E27FC236}">
                <a16:creationId xmlns:a16="http://schemas.microsoft.com/office/drawing/2014/main" id="{C2A250DE-1F79-D158-57CF-01607DB1A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91"/>
          <a:stretch/>
        </p:blipFill>
        <p:spPr>
          <a:xfrm>
            <a:off x="1436317" y="950119"/>
            <a:ext cx="6271365" cy="41026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79238B-7A75-E7E6-EE14-8021E625FC3D}"/>
              </a:ext>
            </a:extLst>
          </p:cNvPr>
          <p:cNvSpPr/>
          <p:nvPr/>
        </p:nvSpPr>
        <p:spPr>
          <a:xfrm>
            <a:off x="3779044" y="800102"/>
            <a:ext cx="1585912" cy="15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1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628650" y="1"/>
            <a:ext cx="7886700" cy="79375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Major bridge closures across the U.S.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/>
              <a:pPr lvl="0"/>
              <a:t>2</a:t>
            </a:fld>
            <a:endParaRPr lang="en" dirty="0"/>
          </a:p>
        </p:txBody>
      </p: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22251028-2FC4-17E5-23AE-36916C4C5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666333"/>
              </p:ext>
            </p:extLst>
          </p:nvPr>
        </p:nvGraphicFramePr>
        <p:xfrm>
          <a:off x="552969" y="3607921"/>
          <a:ext cx="2149510" cy="944880"/>
        </p:xfrm>
        <a:graphic>
          <a:graphicData uri="http://schemas.openxmlformats.org/drawingml/2006/table">
            <a:tbl>
              <a:tblPr firstRow="1" bandRow="1">
                <a:tableStyleId>{01A8698C-63BC-4B6A-AE92-7E62379B4444}</a:tableStyleId>
              </a:tblPr>
              <a:tblGrid>
                <a:gridCol w="2149510">
                  <a:extLst>
                    <a:ext uri="{9D8B030D-6E8A-4147-A177-3AD203B41FA5}">
                      <a16:colId xmlns:a16="http://schemas.microsoft.com/office/drawing/2014/main" val="2799128321"/>
                    </a:ext>
                  </a:extLst>
                </a:gridCol>
              </a:tblGrid>
              <a:tr h="2428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150,000 (20% HV)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920475"/>
                  </a:ext>
                </a:extLst>
              </a:tr>
              <a:tr h="3911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November 2020</a:t>
                      </a:r>
                      <a:b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100" b="0" dirty="0">
                          <a:solidFill>
                            <a:srgbClr val="A51E36"/>
                          </a:solidFill>
                        </a:rPr>
                        <a:t>42 days</a:t>
                      </a:r>
                      <a:endParaRPr lang="en-US" sz="1100" b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982243"/>
                  </a:ext>
                </a:extLst>
              </a:tr>
              <a:tr h="2428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Severe fire caused by the collision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658900"/>
                  </a:ext>
                </a:extLst>
              </a:tr>
            </a:tbl>
          </a:graphicData>
        </a:graphic>
      </p:graphicFrame>
      <p:sp>
        <p:nvSpPr>
          <p:cNvPr id="1030" name="TextBox 1029">
            <a:extLst>
              <a:ext uri="{FF2B5EF4-FFF2-40B4-BE49-F238E27FC236}">
                <a16:creationId xmlns:a16="http://schemas.microsoft.com/office/drawing/2014/main" id="{159AF5C4-A32B-851E-4582-72E74AE65FD2}"/>
              </a:ext>
            </a:extLst>
          </p:cNvPr>
          <p:cNvSpPr txBox="1"/>
          <p:nvPr/>
        </p:nvSpPr>
        <p:spPr>
          <a:xfrm>
            <a:off x="210404" y="2862922"/>
            <a:ext cx="283464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i="1" dirty="0">
                <a:solidFill>
                  <a:schemeClr val="tx1">
                    <a:lumMod val="50000"/>
                  </a:schemeClr>
                </a:solidFill>
              </a:rPr>
              <a:t>Case 1: </a:t>
            </a:r>
            <a:r>
              <a:rPr lang="en-US" sz="1100" b="1" i="1" u="none" strike="noStrike" kern="1200" baseline="0" dirty="0">
                <a:solidFill>
                  <a:schemeClr val="tx1">
                    <a:lumMod val="50000"/>
                  </a:schemeClr>
                </a:solidFill>
              </a:rPr>
              <a:t>Brent Spence Bridge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i="1" u="none" strike="noStrike" kern="1200" baseline="0" dirty="0">
                <a:solidFill>
                  <a:schemeClr val="tx1">
                    <a:lumMod val="50000"/>
                  </a:schemeClr>
                </a:solidFill>
              </a:rPr>
              <a:t>(I-75/71 over Ohio River)</a:t>
            </a:r>
            <a:endParaRPr lang="en-US" sz="1100" b="1" 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136FAD-C064-A26A-BE4C-7AB1F147AB61}"/>
              </a:ext>
            </a:extLst>
          </p:cNvPr>
          <p:cNvSpPr txBox="1"/>
          <p:nvPr/>
        </p:nvSpPr>
        <p:spPr>
          <a:xfrm>
            <a:off x="3154680" y="2860873"/>
            <a:ext cx="28346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1100" b="1" i="1" dirty="0">
                <a:solidFill>
                  <a:schemeClr val="tx1">
                    <a:lumMod val="50000"/>
                  </a:schemeClr>
                </a:solidFill>
              </a:rPr>
              <a:t>Case 2: Hernando de Soto Bridge </a:t>
            </a:r>
          </a:p>
          <a:p>
            <a:pPr algn="ctr" fontAlgn="ctr"/>
            <a:r>
              <a:rPr lang="en-US" sz="1100" b="1" i="1" dirty="0">
                <a:solidFill>
                  <a:schemeClr val="tx1">
                    <a:lumMod val="50000"/>
                  </a:schemeClr>
                </a:solidFill>
              </a:rPr>
              <a:t>(I-40 over Mississippi River)</a:t>
            </a:r>
            <a:endParaRPr lang="en-US" sz="1100" i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68846-FAD9-5C79-378C-691045AEE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680" y="1169526"/>
            <a:ext cx="2834640" cy="1594485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A32DA-F671-ED22-440F-7F804099C21D}"/>
              </a:ext>
            </a:extLst>
          </p:cNvPr>
          <p:cNvSpPr txBox="1"/>
          <p:nvPr/>
        </p:nvSpPr>
        <p:spPr>
          <a:xfrm>
            <a:off x="6134383" y="2878311"/>
            <a:ext cx="28346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1100" b="1" i="1" dirty="0">
                <a:solidFill>
                  <a:schemeClr val="tx1">
                    <a:lumMod val="50000"/>
                  </a:schemeClr>
                </a:solidFill>
              </a:rPr>
              <a:t>Case 3: Francis Scott Key Bridge </a:t>
            </a:r>
          </a:p>
          <a:p>
            <a:pPr algn="ctr" fontAlgn="ctr"/>
            <a:r>
              <a:rPr lang="en-US" sz="1100" b="1" i="1" dirty="0">
                <a:solidFill>
                  <a:schemeClr val="tx1">
                    <a:lumMod val="50000"/>
                  </a:schemeClr>
                </a:solidFill>
              </a:rPr>
              <a:t>(I-695 over Patapsco River)</a:t>
            </a:r>
            <a:endParaRPr lang="en-US" sz="1100" i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CD6887C-3B2D-8D78-2999-4C28E6545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383" y="1156973"/>
            <a:ext cx="2834640" cy="15944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 descr="Brent Spence Bridge: Unknown when crucial bridge might reopen after fiery  crash">
            <a:extLst>
              <a:ext uri="{FF2B5EF4-FFF2-40B4-BE49-F238E27FC236}">
                <a16:creationId xmlns:a16="http://schemas.microsoft.com/office/drawing/2014/main" id="{9ED09BA1-41B9-EDAC-4326-30A450B5B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77" y="1174223"/>
            <a:ext cx="2834640" cy="159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22B3879-DBD7-89AB-6680-2B2024087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008424"/>
              </p:ext>
            </p:extLst>
          </p:nvPr>
        </p:nvGraphicFramePr>
        <p:xfrm>
          <a:off x="6430374" y="3607921"/>
          <a:ext cx="2288188" cy="909335"/>
        </p:xfrm>
        <a:graphic>
          <a:graphicData uri="http://schemas.openxmlformats.org/drawingml/2006/table">
            <a:tbl>
              <a:tblPr firstRow="1" bandRow="1">
                <a:tableStyleId>{01A8698C-63BC-4B6A-AE92-7E62379B4444}</a:tableStyleId>
              </a:tblPr>
              <a:tblGrid>
                <a:gridCol w="2288188">
                  <a:extLst>
                    <a:ext uri="{9D8B030D-6E8A-4147-A177-3AD203B41FA5}">
                      <a16:colId xmlns:a16="http://schemas.microsoft.com/office/drawing/2014/main" val="2799128321"/>
                    </a:ext>
                  </a:extLst>
                </a:gridCol>
              </a:tblGrid>
              <a:tr h="2428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40,000 (28% HV)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920475"/>
                  </a:ext>
                </a:extLst>
              </a:tr>
              <a:tr h="3911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March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982243"/>
                  </a:ext>
                </a:extLst>
              </a:tr>
              <a:tr h="2428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 cargo ship crashed into the bridge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65890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95917E9-B8B1-803F-F5BE-158A29D87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193242"/>
              </p:ext>
            </p:extLst>
          </p:nvPr>
        </p:nvGraphicFramePr>
        <p:xfrm>
          <a:off x="3154680" y="3607921"/>
          <a:ext cx="2834639" cy="944880"/>
        </p:xfrm>
        <a:graphic>
          <a:graphicData uri="http://schemas.openxmlformats.org/drawingml/2006/table">
            <a:tbl>
              <a:tblPr firstRow="1" bandRow="1">
                <a:tableStyleId>{01A8698C-63BC-4B6A-AE92-7E62379B4444}</a:tableStyleId>
              </a:tblPr>
              <a:tblGrid>
                <a:gridCol w="2834639">
                  <a:extLst>
                    <a:ext uri="{9D8B030D-6E8A-4147-A177-3AD203B41FA5}">
                      <a16:colId xmlns:a16="http://schemas.microsoft.com/office/drawing/2014/main" val="3689913747"/>
                    </a:ext>
                  </a:extLst>
                </a:gridCol>
              </a:tblGrid>
              <a:tr h="2428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41,000 (30% HV)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8771720"/>
                  </a:ext>
                </a:extLst>
              </a:tr>
              <a:tr h="3911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May 2021 </a:t>
                      </a:r>
                      <a:b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Roadway- </a:t>
                      </a:r>
                      <a:r>
                        <a:rPr lang="en-US" sz="1100" b="0" dirty="0">
                          <a:solidFill>
                            <a:srgbClr val="A51E36"/>
                          </a:solidFill>
                        </a:rPr>
                        <a:t>83 days    </a:t>
                      </a:r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Waterway- </a:t>
                      </a:r>
                      <a:r>
                        <a:rPr lang="en-US" sz="1100" b="0" dirty="0">
                          <a:solidFill>
                            <a:srgbClr val="A51E36"/>
                          </a:solidFill>
                        </a:rPr>
                        <a:t>3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834293"/>
                  </a:ext>
                </a:extLst>
              </a:tr>
              <a:tr h="2428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Large crack in metal beam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8909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615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F4E3AA-E44C-9C42-2225-6B96CAAE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Partial</a:t>
            </a:r>
            <a:r>
              <a:rPr lang="en-US" dirty="0"/>
              <a:t> Closure Origins: </a:t>
            </a:r>
            <a:r>
              <a:rPr lang="en-US" i="1" dirty="0"/>
              <a:t>July 31-Aug 6 2021</a:t>
            </a:r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 dirty="0"/>
          </a:p>
        </p:txBody>
      </p:sp>
      <p:pic>
        <p:nvPicPr>
          <p:cNvPr id="3" name="Picture 2" descr="A map of the state of arkansas&#10;&#10;Description automatically generated">
            <a:extLst>
              <a:ext uri="{FF2B5EF4-FFF2-40B4-BE49-F238E27FC236}">
                <a16:creationId xmlns:a16="http://schemas.microsoft.com/office/drawing/2014/main" id="{ABF5D7D2-D6B7-27C4-33D9-29C9AC252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91"/>
          <a:stretch/>
        </p:blipFill>
        <p:spPr>
          <a:xfrm>
            <a:off x="1436317" y="950119"/>
            <a:ext cx="6271365" cy="41026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E5B70A-11AF-D945-D401-2688F853731F}"/>
              </a:ext>
            </a:extLst>
          </p:cNvPr>
          <p:cNvSpPr/>
          <p:nvPr/>
        </p:nvSpPr>
        <p:spPr>
          <a:xfrm>
            <a:off x="3779044" y="800102"/>
            <a:ext cx="1585912" cy="15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06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A913B-7F3A-2751-4F7E-76AEE4940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Post</a:t>
            </a:r>
            <a:r>
              <a:rPr lang="en-US" dirty="0"/>
              <a:t> Closure Origins: </a:t>
            </a:r>
            <a:r>
              <a:rPr lang="en-US" i="1" dirty="0"/>
              <a:t>October 2021</a:t>
            </a:r>
            <a:r>
              <a:rPr lang="en-US" dirty="0"/>
              <a:t> 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 dirty="0"/>
          </a:p>
        </p:txBody>
      </p:sp>
      <p:pic>
        <p:nvPicPr>
          <p:cNvPr id="6" name="Picture 5" descr="A map of arkansas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07F51EF0-E6E9-F92E-53E0-C7EE1A0E0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91"/>
          <a:stretch/>
        </p:blipFill>
        <p:spPr>
          <a:xfrm>
            <a:off x="1436317" y="950119"/>
            <a:ext cx="6271365" cy="41026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F6B642-4C48-42FE-C8F0-F3D5D788BFF0}"/>
              </a:ext>
            </a:extLst>
          </p:cNvPr>
          <p:cNvSpPr/>
          <p:nvPr/>
        </p:nvSpPr>
        <p:spPr>
          <a:xfrm>
            <a:off x="3779044" y="800102"/>
            <a:ext cx="1585912" cy="15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04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36B61A45-FA2F-8F04-07C3-1219068F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Distribution of truck trips </a:t>
            </a:r>
            <a:br>
              <a:rPr lang="en-US" dirty="0"/>
            </a:br>
            <a:r>
              <a:rPr lang="en-US" dirty="0"/>
              <a:t>from Little Rock to Bridges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 dirty="0"/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231E5BB4-43D6-E07C-C653-EE09B52AD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577" y="903837"/>
            <a:ext cx="3399795" cy="1828800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779B572E-0D45-C8CE-DB80-12FA045FB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781" y="2954915"/>
            <a:ext cx="3399796" cy="1828800"/>
          </a:xfrm>
          <a:prstGeom prst="rect">
            <a:avLst/>
          </a:prstGeom>
        </p:spPr>
      </p:pic>
      <p:pic>
        <p:nvPicPr>
          <p:cNvPr id="14" name="Picture 2" descr="Map of Arkansas showing major roadways">
            <a:extLst>
              <a:ext uri="{FF2B5EF4-FFF2-40B4-BE49-F238E27FC236}">
                <a16:creationId xmlns:a16="http://schemas.microsoft.com/office/drawing/2014/main" id="{35FA1A12-61C9-0BE8-DDEE-16A56FD2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" y="1154681"/>
            <a:ext cx="4822012" cy="36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 descr="Marker with solid fill">
            <a:extLst>
              <a:ext uri="{FF2B5EF4-FFF2-40B4-BE49-F238E27FC236}">
                <a16:creationId xmlns:a16="http://schemas.microsoft.com/office/drawing/2014/main" id="{7D5ED4C6-90F1-C14D-DA23-056173006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7022" y="2459606"/>
            <a:ext cx="268876" cy="268876"/>
          </a:xfrm>
          <a:prstGeom prst="rect">
            <a:avLst/>
          </a:prstGeom>
        </p:spPr>
      </p:pic>
      <p:pic>
        <p:nvPicPr>
          <p:cNvPr id="16" name="Graphic 15" descr="Marker with solid fill">
            <a:extLst>
              <a:ext uri="{FF2B5EF4-FFF2-40B4-BE49-F238E27FC236}">
                <a16:creationId xmlns:a16="http://schemas.microsoft.com/office/drawing/2014/main" id="{7E58AE5C-127C-3A9B-9DD2-FF9D7EE24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80910" y="4144095"/>
            <a:ext cx="268876" cy="268876"/>
          </a:xfrm>
          <a:prstGeom prst="rect">
            <a:avLst/>
          </a:prstGeom>
        </p:spPr>
      </p:pic>
      <p:pic>
        <p:nvPicPr>
          <p:cNvPr id="17" name="Graphic 16" descr="Marker with solid fill">
            <a:extLst>
              <a:ext uri="{FF2B5EF4-FFF2-40B4-BE49-F238E27FC236}">
                <a16:creationId xmlns:a16="http://schemas.microsoft.com/office/drawing/2014/main" id="{DDB85D56-D170-DF47-FE6B-A493206D6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2071" y="3013702"/>
            <a:ext cx="268876" cy="2688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F8524D-1321-90D2-6256-FDE5F0B68D99}"/>
              </a:ext>
            </a:extLst>
          </p:cNvPr>
          <p:cNvSpPr txBox="1"/>
          <p:nvPr/>
        </p:nvSpPr>
        <p:spPr>
          <a:xfrm>
            <a:off x="3324674" y="4200613"/>
            <a:ext cx="13789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Hwy-82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277F7C-88E1-1640-0655-24F101CDCA38}"/>
              </a:ext>
            </a:extLst>
          </p:cNvPr>
          <p:cNvSpPr txBox="1"/>
          <p:nvPr/>
        </p:nvSpPr>
        <p:spPr>
          <a:xfrm>
            <a:off x="3650315" y="3109048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Hwy-49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B8CC7B-4F14-77F3-37DD-EE1E5CBC9C8F}"/>
              </a:ext>
            </a:extLst>
          </p:cNvPr>
          <p:cNvSpPr txBox="1"/>
          <p:nvPr/>
        </p:nvSpPr>
        <p:spPr>
          <a:xfrm>
            <a:off x="4077488" y="2408200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I-40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2D7B75-7244-C013-D12C-8F773000A0D0}"/>
              </a:ext>
            </a:extLst>
          </p:cNvPr>
          <p:cNvSpPr txBox="1"/>
          <p:nvPr/>
        </p:nvSpPr>
        <p:spPr>
          <a:xfrm>
            <a:off x="4077488" y="2563615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I-55</a:t>
            </a:r>
          </a:p>
        </p:txBody>
      </p:sp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7C6D3687-357E-809B-277C-959FCD6BE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7022" y="2349715"/>
            <a:ext cx="268876" cy="268876"/>
          </a:xfrm>
          <a:prstGeom prst="rect">
            <a:avLst/>
          </a:prstGeom>
        </p:spPr>
      </p:pic>
      <p:pic>
        <p:nvPicPr>
          <p:cNvPr id="23" name="Picture 4" descr="Map of Arkansas highlighting Pulaski County">
            <a:extLst>
              <a:ext uri="{FF2B5EF4-FFF2-40B4-BE49-F238E27FC236}">
                <a16:creationId xmlns:a16="http://schemas.microsoft.com/office/drawing/2014/main" id="{958E532F-53AA-ED76-3BB1-907E0C4C6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0" y="1321062"/>
            <a:ext cx="3858500" cy="33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C17CE2A-5C12-A6F7-CF7D-8C7AD09EE76F}"/>
              </a:ext>
            </a:extLst>
          </p:cNvPr>
          <p:cNvCxnSpPr>
            <a:cxnSpLocks/>
          </p:cNvCxnSpPr>
          <p:nvPr/>
        </p:nvCxnSpPr>
        <p:spPr>
          <a:xfrm flipV="1">
            <a:off x="2474927" y="2459606"/>
            <a:ext cx="1472095" cy="42741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2D6F676-DF47-15B1-D9C1-441EEBD55614}"/>
              </a:ext>
            </a:extLst>
          </p:cNvPr>
          <p:cNvCxnSpPr>
            <a:cxnSpLocks/>
          </p:cNvCxnSpPr>
          <p:nvPr/>
        </p:nvCxnSpPr>
        <p:spPr>
          <a:xfrm flipV="1">
            <a:off x="2534755" y="2669997"/>
            <a:ext cx="1472095" cy="309494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306E30-DC73-2042-62AA-B08768EF6155}"/>
              </a:ext>
            </a:extLst>
          </p:cNvPr>
          <p:cNvCxnSpPr>
            <a:cxnSpLocks/>
          </p:cNvCxnSpPr>
          <p:nvPr/>
        </p:nvCxnSpPr>
        <p:spPr>
          <a:xfrm>
            <a:off x="2534755" y="3069794"/>
            <a:ext cx="1115560" cy="145636"/>
          </a:xfrm>
          <a:prstGeom prst="straightConnector1">
            <a:avLst/>
          </a:prstGeom>
          <a:ln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F079EB3-4D44-B893-D085-5E8A0AAEC585}"/>
              </a:ext>
            </a:extLst>
          </p:cNvPr>
          <p:cNvCxnSpPr>
            <a:cxnSpLocks/>
          </p:cNvCxnSpPr>
          <p:nvPr/>
        </p:nvCxnSpPr>
        <p:spPr>
          <a:xfrm>
            <a:off x="2444452" y="3097416"/>
            <a:ext cx="860798" cy="1315555"/>
          </a:xfrm>
          <a:prstGeom prst="straightConnector1">
            <a:avLst/>
          </a:prstGeom>
          <a:ln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9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ap of Arkansas showing major roadways">
            <a:extLst>
              <a:ext uri="{FF2B5EF4-FFF2-40B4-BE49-F238E27FC236}">
                <a16:creationId xmlns:a16="http://schemas.microsoft.com/office/drawing/2014/main" id="{1EEA0EE5-A4FD-6CBA-E2EF-DB912C5F4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" y="1154681"/>
            <a:ext cx="4822012" cy="36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21B526B-0279-D75C-FB54-9231C38D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Distribution of truck trips </a:t>
            </a:r>
            <a:br>
              <a:rPr lang="en-US" dirty="0"/>
            </a:br>
            <a:r>
              <a:rPr lang="en-US" dirty="0"/>
              <a:t>from Little Rock to Bridges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 dirty="0"/>
          </a:p>
        </p:txBody>
      </p:sp>
      <p:pic>
        <p:nvPicPr>
          <p:cNvPr id="159" name="Graphic 158" descr="Marker with solid fill">
            <a:extLst>
              <a:ext uri="{FF2B5EF4-FFF2-40B4-BE49-F238E27FC236}">
                <a16:creationId xmlns:a16="http://schemas.microsoft.com/office/drawing/2014/main" id="{36B6FF70-A6C6-AB0D-CCEB-107FA6F1F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7022" y="2459606"/>
            <a:ext cx="268876" cy="268876"/>
          </a:xfrm>
          <a:prstGeom prst="rect">
            <a:avLst/>
          </a:prstGeom>
        </p:spPr>
      </p:pic>
      <p:pic>
        <p:nvPicPr>
          <p:cNvPr id="160" name="Graphic 159" descr="Marker with solid fill">
            <a:extLst>
              <a:ext uri="{FF2B5EF4-FFF2-40B4-BE49-F238E27FC236}">
                <a16:creationId xmlns:a16="http://schemas.microsoft.com/office/drawing/2014/main" id="{1EF92175-9C42-4765-9FF7-452190EE8A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80910" y="4144095"/>
            <a:ext cx="268876" cy="268876"/>
          </a:xfrm>
          <a:prstGeom prst="rect">
            <a:avLst/>
          </a:prstGeom>
        </p:spPr>
      </p:pic>
      <p:pic>
        <p:nvPicPr>
          <p:cNvPr id="161" name="Graphic 160" descr="Marker with solid fill">
            <a:extLst>
              <a:ext uri="{FF2B5EF4-FFF2-40B4-BE49-F238E27FC236}">
                <a16:creationId xmlns:a16="http://schemas.microsoft.com/office/drawing/2014/main" id="{42D8958E-9008-6A3A-B4B9-2EF0AC2A78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82071" y="3013702"/>
            <a:ext cx="268876" cy="268876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B94DA9CF-2B2B-7C7F-495D-BB0D7AB6D4C5}"/>
              </a:ext>
            </a:extLst>
          </p:cNvPr>
          <p:cNvSpPr txBox="1"/>
          <p:nvPr/>
        </p:nvSpPr>
        <p:spPr>
          <a:xfrm>
            <a:off x="3324674" y="4200613"/>
            <a:ext cx="13789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Hwy-82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E38B540F-1378-816D-B03A-A91E49D3CB11}"/>
              </a:ext>
            </a:extLst>
          </p:cNvPr>
          <p:cNvSpPr txBox="1"/>
          <p:nvPr/>
        </p:nvSpPr>
        <p:spPr>
          <a:xfrm>
            <a:off x="3650701" y="3200543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</a:rPr>
              <a:t>Hwy-49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5606FDAD-DDEE-9E93-904A-33B5E74B9543}"/>
              </a:ext>
            </a:extLst>
          </p:cNvPr>
          <p:cNvSpPr txBox="1"/>
          <p:nvPr/>
        </p:nvSpPr>
        <p:spPr>
          <a:xfrm>
            <a:off x="4077488" y="2408200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I-40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72745054-3252-9839-8D84-DEEBE6CE3C79}"/>
              </a:ext>
            </a:extLst>
          </p:cNvPr>
          <p:cNvSpPr txBox="1"/>
          <p:nvPr/>
        </p:nvSpPr>
        <p:spPr>
          <a:xfrm>
            <a:off x="4077488" y="2563615"/>
            <a:ext cx="1274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I-55</a:t>
            </a:r>
          </a:p>
        </p:txBody>
      </p:sp>
      <p:pic>
        <p:nvPicPr>
          <p:cNvPr id="205" name="Graphic 204" descr="Marker with solid fill">
            <a:extLst>
              <a:ext uri="{FF2B5EF4-FFF2-40B4-BE49-F238E27FC236}">
                <a16:creationId xmlns:a16="http://schemas.microsoft.com/office/drawing/2014/main" id="{E10CACDB-20A8-B627-C90F-9B32C7B802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47022" y="2349715"/>
            <a:ext cx="268876" cy="268876"/>
          </a:xfrm>
          <a:prstGeom prst="rect">
            <a:avLst/>
          </a:prstGeom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02BD8EC-95C0-6139-E213-F4AA86A12F5D}"/>
              </a:ext>
            </a:extLst>
          </p:cNvPr>
          <p:cNvCxnSpPr>
            <a:cxnSpLocks/>
          </p:cNvCxnSpPr>
          <p:nvPr/>
        </p:nvCxnSpPr>
        <p:spPr>
          <a:xfrm flipV="1">
            <a:off x="2474927" y="2459606"/>
            <a:ext cx="1472095" cy="42741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1E60644-EA7D-2316-32CC-0D8DE1D608E4}"/>
              </a:ext>
            </a:extLst>
          </p:cNvPr>
          <p:cNvCxnSpPr>
            <a:cxnSpLocks/>
          </p:cNvCxnSpPr>
          <p:nvPr/>
        </p:nvCxnSpPr>
        <p:spPr>
          <a:xfrm flipV="1">
            <a:off x="2534755" y="2669997"/>
            <a:ext cx="1472095" cy="309494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C5B2A51-5D69-A0FF-F200-B38CD09368E1}"/>
              </a:ext>
            </a:extLst>
          </p:cNvPr>
          <p:cNvCxnSpPr>
            <a:cxnSpLocks/>
          </p:cNvCxnSpPr>
          <p:nvPr/>
        </p:nvCxnSpPr>
        <p:spPr>
          <a:xfrm>
            <a:off x="2534755" y="3069794"/>
            <a:ext cx="1115560" cy="145636"/>
          </a:xfrm>
          <a:prstGeom prst="straightConnector1">
            <a:avLst/>
          </a:prstGeom>
          <a:ln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213144B-15EB-D6F0-9BF5-696CE36245C8}"/>
              </a:ext>
            </a:extLst>
          </p:cNvPr>
          <p:cNvCxnSpPr>
            <a:cxnSpLocks/>
          </p:cNvCxnSpPr>
          <p:nvPr/>
        </p:nvCxnSpPr>
        <p:spPr>
          <a:xfrm>
            <a:off x="2444452" y="3097416"/>
            <a:ext cx="860798" cy="1315555"/>
          </a:xfrm>
          <a:prstGeom prst="straightConnector1">
            <a:avLst/>
          </a:prstGeom>
          <a:ln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9EF61D1-D120-EBDB-7E19-E6E8BA4198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5855" y="1051917"/>
            <a:ext cx="3615751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7D8B68-6912-F90A-66B3-4EB2E783E9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3559" y="2965413"/>
            <a:ext cx="3624045" cy="1828800"/>
          </a:xfrm>
          <a:prstGeom prst="rect">
            <a:avLst/>
          </a:prstGeom>
        </p:spPr>
      </p:pic>
      <p:pic>
        <p:nvPicPr>
          <p:cNvPr id="7" name="Picture 4" descr="Map of Arkansas highlighting Pulaski County">
            <a:extLst>
              <a:ext uri="{FF2B5EF4-FFF2-40B4-BE49-F238E27FC236}">
                <a16:creationId xmlns:a16="http://schemas.microsoft.com/office/drawing/2014/main" id="{0BDE32BE-5CAF-8A33-B5B7-4F1D05905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0" y="1321062"/>
            <a:ext cx="3858500" cy="33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0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9FD9-9737-7851-A8BC-F190AAC8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Truck ‘trips’ from bridge to neighboring states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8FBA8-25D9-F265-3F7A-297C459E9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209" y="796476"/>
            <a:ext cx="3569785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4E5B78-E91E-3A67-C4CC-8CC4D9E72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209" y="2847023"/>
            <a:ext cx="3569786" cy="192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F31B2A-35AF-DCDB-817F-001AF5DC50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72" t="37871" r="24634" b="34598"/>
          <a:stretch/>
        </p:blipFill>
        <p:spPr>
          <a:xfrm>
            <a:off x="524298" y="1376046"/>
            <a:ext cx="4047702" cy="25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08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9FD9-9737-7851-A8BC-F190AAC8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Truck ‘trips’ from bridge to neighboring states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31B2A-35AF-DCDB-817F-001AF5DC50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72" t="37871" r="24634" b="34598"/>
          <a:stretch/>
        </p:blipFill>
        <p:spPr>
          <a:xfrm>
            <a:off x="524298" y="1376046"/>
            <a:ext cx="4047702" cy="2586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DB59AF-C187-9666-33D6-FE56350D8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209" y="890155"/>
            <a:ext cx="3640784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6F0471-E6A5-81BF-E08F-2BB603624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209" y="2828709"/>
            <a:ext cx="363662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48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1EF920-F943-01F0-5AB7-F05A172C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Truck ‘trips’ from bridge to neighboring states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91C95A-8699-7C02-4BAA-20A036E6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209" y="790255"/>
            <a:ext cx="3561940" cy="1920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A89708-1672-BCA8-F6CD-5B3731111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210" y="2847023"/>
            <a:ext cx="3569785" cy="1920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0DDF88-B9EA-5BDC-969B-A6F5C7243C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72" t="37871" r="24634" b="34598"/>
          <a:stretch/>
        </p:blipFill>
        <p:spPr>
          <a:xfrm>
            <a:off x="524298" y="1376046"/>
            <a:ext cx="4047702" cy="25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81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1EF920-F943-01F0-5AB7-F05A172C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Truck ‘trips’ from bridge to neighboring states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DDF88-B9EA-5BDC-969B-A6F5C7243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72" t="37871" r="24634" b="34598"/>
          <a:stretch/>
        </p:blipFill>
        <p:spPr>
          <a:xfrm>
            <a:off x="524298" y="1376046"/>
            <a:ext cx="4047702" cy="2586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88F3FF-28DF-B159-40EF-92A35861F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951" y="1087259"/>
            <a:ext cx="3615751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F619FD-A86F-19F9-FCFB-DA5C9FEF4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951" y="3009146"/>
            <a:ext cx="361575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1E5155-2BCD-A039-1B98-72316D5A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Traffic Volumes by Bridge: </a:t>
            </a:r>
            <a:r>
              <a:rPr lang="en-US" i="1" dirty="0"/>
              <a:t>ARDOT Count Stations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DC4D30-9541-96D2-44DD-6F10106B6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263504"/>
          </a:xfrm>
        </p:spPr>
        <p:txBody>
          <a:bodyPr/>
          <a:lstStyle/>
          <a:p>
            <a:r>
              <a:rPr lang="en-US" dirty="0"/>
              <a:t>3 stations-one for each bridge during the I-40 bridge closure</a:t>
            </a:r>
          </a:p>
          <a:p>
            <a:pPr lvl="1"/>
            <a:r>
              <a:rPr lang="en-US" dirty="0"/>
              <a:t>May 25- Aug 5, 2021</a:t>
            </a:r>
          </a:p>
          <a:p>
            <a:r>
              <a:rPr lang="en-US" dirty="0"/>
              <a:t>29 classification count stations</a:t>
            </a:r>
          </a:p>
          <a:p>
            <a:pPr lvl="1"/>
            <a:r>
              <a:rPr lang="en-US" dirty="0"/>
              <a:t>Annual volumes- AADT</a:t>
            </a:r>
          </a:p>
          <a:p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ACF6B0-75EB-CDCA-CA20-D15ACDA42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53794"/>
            <a:ext cx="3870797" cy="2742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A8926-191B-C554-92AA-EC5D427C0A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4385"/>
          <a:stretch/>
        </p:blipFill>
        <p:spPr>
          <a:xfrm>
            <a:off x="5047717" y="1545157"/>
            <a:ext cx="2820465" cy="27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54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033A-0245-357A-4B6D-01FDD4625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Passenger</a:t>
            </a:r>
            <a:r>
              <a:rPr lang="en-US" dirty="0"/>
              <a:t> Traffic Volumes: </a:t>
            </a:r>
            <a:r>
              <a:rPr lang="en-US" i="1" dirty="0"/>
              <a:t>I-55 Bridge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 dirty="0"/>
          </a:p>
        </p:txBody>
      </p:sp>
      <p:sp>
        <p:nvSpPr>
          <p:cNvPr id="5" name="Google Shape;93;p13">
            <a:extLst>
              <a:ext uri="{FF2B5EF4-FFF2-40B4-BE49-F238E27FC236}">
                <a16:creationId xmlns:a16="http://schemas.microsoft.com/office/drawing/2014/main" id="{16260DBC-9A52-DDC0-A9F2-8B5C8D92D229}"/>
              </a:ext>
            </a:extLst>
          </p:cNvPr>
          <p:cNvSpPr txBox="1">
            <a:spLocks/>
          </p:cNvSpPr>
          <p:nvPr/>
        </p:nvSpPr>
        <p:spPr>
          <a:xfrm>
            <a:off x="542927" y="778686"/>
            <a:ext cx="8156846" cy="6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lang="en-US" sz="2400" b="1" u="sng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2" name="Picture 11" descr="A graph of a normal day&#10;&#10;Description automatically generated">
            <a:extLst>
              <a:ext uri="{FF2B5EF4-FFF2-40B4-BE49-F238E27FC236}">
                <a16:creationId xmlns:a16="http://schemas.microsoft.com/office/drawing/2014/main" id="{1212B38D-294F-7679-CC57-3D69EFA8D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58" y="1118028"/>
            <a:ext cx="2438401" cy="1828800"/>
          </a:xfrm>
          <a:prstGeom prst="rect">
            <a:avLst/>
          </a:prstGeom>
        </p:spPr>
      </p:pic>
      <p:pic>
        <p:nvPicPr>
          <p:cNvPr id="14" name="Picture 13" descr="A graph of a normal day&#10;&#10;Description automatically generated">
            <a:extLst>
              <a:ext uri="{FF2B5EF4-FFF2-40B4-BE49-F238E27FC236}">
                <a16:creationId xmlns:a16="http://schemas.microsoft.com/office/drawing/2014/main" id="{B964733C-3DAB-11AE-B1FD-39A86BB10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958" y="3090413"/>
            <a:ext cx="2438400" cy="1828800"/>
          </a:xfrm>
          <a:prstGeom prst="rect">
            <a:avLst/>
          </a:prstGeom>
        </p:spPr>
      </p:pic>
      <p:pic>
        <p:nvPicPr>
          <p:cNvPr id="18" name="Picture 17" descr="A graph of a normal day&#10;&#10;Description automatically generated">
            <a:extLst>
              <a:ext uri="{FF2B5EF4-FFF2-40B4-BE49-F238E27FC236}">
                <a16:creationId xmlns:a16="http://schemas.microsoft.com/office/drawing/2014/main" id="{7F661058-7F04-CB07-67D2-88E978F60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539" y="1118028"/>
            <a:ext cx="2438400" cy="1828800"/>
          </a:xfrm>
          <a:prstGeom prst="rect">
            <a:avLst/>
          </a:prstGeom>
        </p:spPr>
      </p:pic>
      <p:pic>
        <p:nvPicPr>
          <p:cNvPr id="20" name="Picture 19" descr="A graph of a passenger vehicle&#10;&#10;Description automatically generated">
            <a:extLst>
              <a:ext uri="{FF2B5EF4-FFF2-40B4-BE49-F238E27FC236}">
                <a16:creationId xmlns:a16="http://schemas.microsoft.com/office/drawing/2014/main" id="{67DC3C63-4C82-9D55-EFE2-00A41267E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539" y="3090413"/>
            <a:ext cx="2438400" cy="1828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900F44-0B14-477E-0F66-DAFAFC89725B}"/>
              </a:ext>
            </a:extLst>
          </p:cNvPr>
          <p:cNvSpPr txBox="1"/>
          <p:nvPr/>
        </p:nvSpPr>
        <p:spPr>
          <a:xfrm>
            <a:off x="630743" y="1893928"/>
            <a:ext cx="111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Northbound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6D5235-399C-F050-5ADF-74F5BF290624}"/>
              </a:ext>
            </a:extLst>
          </p:cNvPr>
          <p:cNvSpPr txBox="1"/>
          <p:nvPr/>
        </p:nvSpPr>
        <p:spPr>
          <a:xfrm>
            <a:off x="635042" y="3866313"/>
            <a:ext cx="111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Southbound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44729-84E9-76BC-D348-A95D091DEF80}"/>
              </a:ext>
            </a:extLst>
          </p:cNvPr>
          <p:cNvSpPr txBox="1"/>
          <p:nvPr/>
        </p:nvSpPr>
        <p:spPr>
          <a:xfrm>
            <a:off x="2485379" y="745306"/>
            <a:ext cx="111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Full-Closure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5B083F-BF60-C6AB-9982-A57683AD3855}"/>
              </a:ext>
            </a:extLst>
          </p:cNvPr>
          <p:cNvSpPr txBox="1"/>
          <p:nvPr/>
        </p:nvSpPr>
        <p:spPr>
          <a:xfrm>
            <a:off x="5615754" y="745305"/>
            <a:ext cx="1283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Partial-Closure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53204B-5FA5-8B5E-64E7-79F65FEE0831}"/>
              </a:ext>
            </a:extLst>
          </p:cNvPr>
          <p:cNvSpPr/>
          <p:nvPr/>
        </p:nvSpPr>
        <p:spPr>
          <a:xfrm>
            <a:off x="1905000" y="1094098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91A0B2-2F0E-AB11-8BB1-006C73FDCF31}"/>
              </a:ext>
            </a:extLst>
          </p:cNvPr>
          <p:cNvSpPr/>
          <p:nvPr/>
        </p:nvSpPr>
        <p:spPr>
          <a:xfrm>
            <a:off x="5149989" y="1089895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83684-9A11-FFC0-4B50-88A882E4D296}"/>
              </a:ext>
            </a:extLst>
          </p:cNvPr>
          <p:cNvSpPr/>
          <p:nvPr/>
        </p:nvSpPr>
        <p:spPr>
          <a:xfrm>
            <a:off x="2017393" y="3090413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2998B1-9961-72ED-56BD-F2EF75EC16E2}"/>
              </a:ext>
            </a:extLst>
          </p:cNvPr>
          <p:cNvSpPr/>
          <p:nvPr/>
        </p:nvSpPr>
        <p:spPr>
          <a:xfrm>
            <a:off x="4982342" y="3109261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1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08BA9C4-B5D9-3FAF-A8F0-3FF2B2ED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bridge closures are unique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6CC1DD-CF6D-39AE-6924-8B15826AC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</a:rPr>
              <a:t>Unexpected road closures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can cause significant impacts on the traveling public and freight carriers in terms of travel delays, safety, and mobility.</a:t>
            </a:r>
          </a:p>
          <a:p>
            <a:pPr>
              <a:spcBef>
                <a:spcPts val="600"/>
              </a:spcBef>
            </a:pP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</a:rPr>
              <a:t>Bridge closures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present unique and significant disruptions due to lengthier detours typically around waterways and other geological features.</a:t>
            </a:r>
          </a:p>
          <a:p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/>
              <a:pPr lvl="0"/>
              <a:t>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75456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E73C683-6755-D350-690D-756D17D2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Truck</a:t>
            </a:r>
            <a:r>
              <a:rPr lang="en-US" dirty="0"/>
              <a:t> Traffic Volumes: </a:t>
            </a:r>
            <a:r>
              <a:rPr lang="en-US" i="1" dirty="0"/>
              <a:t>I-55 Bridge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900F44-0B14-477E-0F66-DAFAFC89725B}"/>
              </a:ext>
            </a:extLst>
          </p:cNvPr>
          <p:cNvSpPr txBox="1"/>
          <p:nvPr/>
        </p:nvSpPr>
        <p:spPr>
          <a:xfrm>
            <a:off x="630743" y="1893928"/>
            <a:ext cx="111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Northbound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6D5235-399C-F050-5ADF-74F5BF290624}"/>
              </a:ext>
            </a:extLst>
          </p:cNvPr>
          <p:cNvSpPr txBox="1"/>
          <p:nvPr/>
        </p:nvSpPr>
        <p:spPr>
          <a:xfrm>
            <a:off x="635042" y="3866313"/>
            <a:ext cx="111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Southbound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44729-84E9-76BC-D348-A95D091DEF80}"/>
              </a:ext>
            </a:extLst>
          </p:cNvPr>
          <p:cNvSpPr txBox="1"/>
          <p:nvPr/>
        </p:nvSpPr>
        <p:spPr>
          <a:xfrm>
            <a:off x="2485379" y="745306"/>
            <a:ext cx="111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Full-Closure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5B083F-BF60-C6AB-9982-A57683AD3855}"/>
              </a:ext>
            </a:extLst>
          </p:cNvPr>
          <p:cNvSpPr txBox="1"/>
          <p:nvPr/>
        </p:nvSpPr>
        <p:spPr>
          <a:xfrm>
            <a:off x="5615754" y="745305"/>
            <a:ext cx="1283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Partial-Closure</a:t>
            </a:r>
          </a:p>
        </p:txBody>
      </p:sp>
      <p:pic>
        <p:nvPicPr>
          <p:cNvPr id="3" name="Picture 2" descr="A graph of a truck&#10;&#10;Description automatically generated">
            <a:extLst>
              <a:ext uri="{FF2B5EF4-FFF2-40B4-BE49-F238E27FC236}">
                <a16:creationId xmlns:a16="http://schemas.microsoft.com/office/drawing/2014/main" id="{5209F60F-A462-1D81-B58F-3C0E5F10C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58" y="1118028"/>
            <a:ext cx="2438400" cy="1828800"/>
          </a:xfrm>
          <a:prstGeom prst="rect">
            <a:avLst/>
          </a:prstGeom>
        </p:spPr>
      </p:pic>
      <p:pic>
        <p:nvPicPr>
          <p:cNvPr id="7" name="Picture 6" descr="A graph of a truck&#10;&#10;Description automatically generated">
            <a:extLst>
              <a:ext uri="{FF2B5EF4-FFF2-40B4-BE49-F238E27FC236}">
                <a16:creationId xmlns:a16="http://schemas.microsoft.com/office/drawing/2014/main" id="{0D2B5626-6152-1AC5-85EA-24871B44B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958" y="3088189"/>
            <a:ext cx="2438400" cy="1828800"/>
          </a:xfrm>
          <a:prstGeom prst="rect">
            <a:avLst/>
          </a:prstGeom>
        </p:spPr>
      </p:pic>
      <p:pic>
        <p:nvPicPr>
          <p:cNvPr id="16" name="Picture 15" descr="A graph of a truck&#10;&#10;Description automatically generated">
            <a:extLst>
              <a:ext uri="{FF2B5EF4-FFF2-40B4-BE49-F238E27FC236}">
                <a16:creationId xmlns:a16="http://schemas.microsoft.com/office/drawing/2014/main" id="{62947587-7D3C-AFDC-D363-EC804AE8F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538" y="1037987"/>
            <a:ext cx="2438400" cy="1828800"/>
          </a:xfrm>
          <a:prstGeom prst="rect">
            <a:avLst/>
          </a:prstGeom>
        </p:spPr>
      </p:pic>
      <p:pic>
        <p:nvPicPr>
          <p:cNvPr id="19" name="Picture 18" descr="A graph of a truck&#10;&#10;Description automatically generated">
            <a:extLst>
              <a:ext uri="{FF2B5EF4-FFF2-40B4-BE49-F238E27FC236}">
                <a16:creationId xmlns:a16="http://schemas.microsoft.com/office/drawing/2014/main" id="{F28F1404-78D0-EAE5-6194-F823E4C90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538" y="3088189"/>
            <a:ext cx="2438400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CBD440-6C27-3870-2FDE-0BCCBED05430}"/>
              </a:ext>
            </a:extLst>
          </p:cNvPr>
          <p:cNvSpPr/>
          <p:nvPr/>
        </p:nvSpPr>
        <p:spPr>
          <a:xfrm>
            <a:off x="1905000" y="1094098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2B2ED3-8475-0151-AC26-544689FF9FA4}"/>
              </a:ext>
            </a:extLst>
          </p:cNvPr>
          <p:cNvSpPr/>
          <p:nvPr/>
        </p:nvSpPr>
        <p:spPr>
          <a:xfrm>
            <a:off x="5094734" y="1037987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F33443-7284-F7DD-225A-EB0801C1B9E8}"/>
              </a:ext>
            </a:extLst>
          </p:cNvPr>
          <p:cNvSpPr/>
          <p:nvPr/>
        </p:nvSpPr>
        <p:spPr>
          <a:xfrm>
            <a:off x="2017393" y="3090413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18BB61-0EAA-9827-0063-10D46677963F}"/>
              </a:ext>
            </a:extLst>
          </p:cNvPr>
          <p:cNvSpPr/>
          <p:nvPr/>
        </p:nvSpPr>
        <p:spPr>
          <a:xfrm>
            <a:off x="4982342" y="3109261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29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number of vehicles&#10;&#10;Description automatically generated">
            <a:extLst>
              <a:ext uri="{FF2B5EF4-FFF2-40B4-BE49-F238E27FC236}">
                <a16:creationId xmlns:a16="http://schemas.microsoft.com/office/drawing/2014/main" id="{E2B829DF-816E-ECA1-0178-C449A0C3D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748" y="1091390"/>
            <a:ext cx="2438400" cy="1828800"/>
          </a:xfrm>
          <a:prstGeom prst="rect">
            <a:avLst/>
          </a:prstGeom>
        </p:spPr>
      </p:pic>
      <p:pic>
        <p:nvPicPr>
          <p:cNvPr id="11" name="Picture 10" descr="A graph of a passenger vehicle&#10;&#10;Description automatically generated">
            <a:extLst>
              <a:ext uri="{FF2B5EF4-FFF2-40B4-BE49-F238E27FC236}">
                <a16:creationId xmlns:a16="http://schemas.microsoft.com/office/drawing/2014/main" id="{248D7A22-6DA3-34C3-AFC0-525AB2EBE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0" y="3143153"/>
            <a:ext cx="2438400" cy="1828800"/>
          </a:xfrm>
          <a:prstGeom prst="rect">
            <a:avLst/>
          </a:prstGeom>
        </p:spPr>
      </p:pic>
      <p:pic>
        <p:nvPicPr>
          <p:cNvPr id="24" name="Picture 23" descr="A graph of a number of vehicles&#10;&#10;Description automatically generated">
            <a:extLst>
              <a:ext uri="{FF2B5EF4-FFF2-40B4-BE49-F238E27FC236}">
                <a16:creationId xmlns:a16="http://schemas.microsoft.com/office/drawing/2014/main" id="{D0E60255-95B2-BEE0-44EE-F89B7AF52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0827" y="3147471"/>
            <a:ext cx="2438400" cy="1828800"/>
          </a:xfrm>
          <a:prstGeom prst="rect">
            <a:avLst/>
          </a:prstGeom>
        </p:spPr>
      </p:pic>
      <p:pic>
        <p:nvPicPr>
          <p:cNvPr id="31" name="Picture 30" descr="A graph of a number of vehicles&#10;&#10;Description automatically generated">
            <a:extLst>
              <a:ext uri="{FF2B5EF4-FFF2-40B4-BE49-F238E27FC236}">
                <a16:creationId xmlns:a16="http://schemas.microsoft.com/office/drawing/2014/main" id="{6608A0FF-CC00-A828-3C8D-1841484D5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889" y="1085947"/>
            <a:ext cx="2438400" cy="1828800"/>
          </a:xfrm>
          <a:prstGeom prst="rect">
            <a:avLst/>
          </a:prstGeom>
        </p:spPr>
      </p:pic>
      <p:pic>
        <p:nvPicPr>
          <p:cNvPr id="35" name="Picture 34" descr="A graph of a normal day&#10;&#10;Description automatically generated">
            <a:extLst>
              <a:ext uri="{FF2B5EF4-FFF2-40B4-BE49-F238E27FC236}">
                <a16:creationId xmlns:a16="http://schemas.microsoft.com/office/drawing/2014/main" id="{BD8844B4-5F31-3777-0261-F7E092629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246" y="1085947"/>
            <a:ext cx="24384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28A93-88D8-1F03-7D3E-89279946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Passenger</a:t>
            </a:r>
            <a:r>
              <a:rPr lang="en-US" dirty="0"/>
              <a:t> Traffic Volumes: </a:t>
            </a:r>
            <a:r>
              <a:rPr lang="en-US" i="1" dirty="0"/>
              <a:t>Full Closure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900F44-0B14-477E-0F66-DAFAFC89725B}"/>
              </a:ext>
            </a:extLst>
          </p:cNvPr>
          <p:cNvSpPr txBox="1"/>
          <p:nvPr/>
        </p:nvSpPr>
        <p:spPr>
          <a:xfrm>
            <a:off x="347616" y="1678841"/>
            <a:ext cx="111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Northbound</a:t>
            </a:r>
          </a:p>
          <a:p>
            <a:pPr algn="ctr"/>
            <a:r>
              <a:rPr lang="en-US" sz="1200" b="1" dirty="0"/>
              <a:t>/</a:t>
            </a:r>
          </a:p>
          <a:p>
            <a:pPr algn="ctr"/>
            <a:r>
              <a:rPr lang="en-US" sz="1200" b="1" dirty="0"/>
              <a:t>Westbound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44729-84E9-76BC-D348-A95D091DEF80}"/>
              </a:ext>
            </a:extLst>
          </p:cNvPr>
          <p:cNvSpPr txBox="1"/>
          <p:nvPr/>
        </p:nvSpPr>
        <p:spPr>
          <a:xfrm>
            <a:off x="2101769" y="796921"/>
            <a:ext cx="111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I-55 Bridge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FEA40-ABFF-E794-52E0-40C624601DD0}"/>
              </a:ext>
            </a:extLst>
          </p:cNvPr>
          <p:cNvSpPr txBox="1"/>
          <p:nvPr/>
        </p:nvSpPr>
        <p:spPr>
          <a:xfrm>
            <a:off x="4472815" y="814391"/>
            <a:ext cx="124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Hwy-49 Bridge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8B784-0EFB-2576-7FD2-425906B4667F}"/>
              </a:ext>
            </a:extLst>
          </p:cNvPr>
          <p:cNvSpPr txBox="1"/>
          <p:nvPr/>
        </p:nvSpPr>
        <p:spPr>
          <a:xfrm>
            <a:off x="6990665" y="810608"/>
            <a:ext cx="124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Hwy-82 Bridge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BDE0D6-1051-8C06-DBAA-B84AAF9191A1}"/>
              </a:ext>
            </a:extLst>
          </p:cNvPr>
          <p:cNvSpPr txBox="1"/>
          <p:nvPr/>
        </p:nvSpPr>
        <p:spPr>
          <a:xfrm>
            <a:off x="347616" y="3728944"/>
            <a:ext cx="111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Southbound</a:t>
            </a:r>
          </a:p>
          <a:p>
            <a:pPr algn="ctr"/>
            <a:r>
              <a:rPr lang="en-US" sz="1200" b="1" dirty="0"/>
              <a:t>/</a:t>
            </a:r>
          </a:p>
          <a:p>
            <a:pPr algn="ctr"/>
            <a:r>
              <a:rPr lang="en-US" sz="1200" b="1" dirty="0"/>
              <a:t>Eastbound</a:t>
            </a:r>
          </a:p>
        </p:txBody>
      </p:sp>
      <p:pic>
        <p:nvPicPr>
          <p:cNvPr id="33" name="Picture 32" descr="A graph of a normal day&#10;&#10;Description automatically generated">
            <a:extLst>
              <a:ext uri="{FF2B5EF4-FFF2-40B4-BE49-F238E27FC236}">
                <a16:creationId xmlns:a16="http://schemas.microsoft.com/office/drawing/2014/main" id="{E5FB48F8-0CFB-ED0F-B462-804A67691E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246" y="3136548"/>
            <a:ext cx="2438400" cy="182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34B299-E67F-62C3-6F40-30592DFD3BAD}"/>
              </a:ext>
            </a:extLst>
          </p:cNvPr>
          <p:cNvSpPr/>
          <p:nvPr/>
        </p:nvSpPr>
        <p:spPr>
          <a:xfrm>
            <a:off x="1524437" y="1080152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66C9E7-3D67-4671-8E31-1A5D1537B8E2}"/>
              </a:ext>
            </a:extLst>
          </p:cNvPr>
          <p:cNvSpPr/>
          <p:nvPr/>
        </p:nvSpPr>
        <p:spPr>
          <a:xfrm>
            <a:off x="1506294" y="3136548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B5F2FA-8ACE-105B-6A97-5849E2F84335}"/>
              </a:ext>
            </a:extLst>
          </p:cNvPr>
          <p:cNvSpPr/>
          <p:nvPr/>
        </p:nvSpPr>
        <p:spPr>
          <a:xfrm>
            <a:off x="4015986" y="3126292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80D869-8E63-8F34-52B3-D54CAE6DF793}"/>
              </a:ext>
            </a:extLst>
          </p:cNvPr>
          <p:cNvSpPr/>
          <p:nvPr/>
        </p:nvSpPr>
        <p:spPr>
          <a:xfrm>
            <a:off x="6379789" y="3099193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F7DF0C-2898-73FD-03D2-AE79C1FFEDED}"/>
              </a:ext>
            </a:extLst>
          </p:cNvPr>
          <p:cNvSpPr/>
          <p:nvPr/>
        </p:nvSpPr>
        <p:spPr>
          <a:xfrm>
            <a:off x="3976426" y="1058197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C7765-25EC-5FD7-13D6-A94AF2E00E5C}"/>
              </a:ext>
            </a:extLst>
          </p:cNvPr>
          <p:cNvSpPr/>
          <p:nvPr/>
        </p:nvSpPr>
        <p:spPr>
          <a:xfrm>
            <a:off x="6327858" y="1039201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7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ormal day&#10;&#10;Description automatically generated">
            <a:extLst>
              <a:ext uri="{FF2B5EF4-FFF2-40B4-BE49-F238E27FC236}">
                <a16:creationId xmlns:a16="http://schemas.microsoft.com/office/drawing/2014/main" id="{0BF94764-B0CA-F507-6156-43C46CA7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174" y="1087606"/>
            <a:ext cx="2438400" cy="1828800"/>
          </a:xfrm>
          <a:prstGeom prst="rect">
            <a:avLst/>
          </a:prstGeom>
        </p:spPr>
      </p:pic>
      <p:pic>
        <p:nvPicPr>
          <p:cNvPr id="10" name="Picture 9" descr="A graph of a passenger vehicle&#10;&#10;Description automatically generated">
            <a:extLst>
              <a:ext uri="{FF2B5EF4-FFF2-40B4-BE49-F238E27FC236}">
                <a16:creationId xmlns:a16="http://schemas.microsoft.com/office/drawing/2014/main" id="{A6450994-1917-B215-6BEA-216DD1023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425" y="3142595"/>
            <a:ext cx="2438400" cy="1828800"/>
          </a:xfrm>
          <a:prstGeom prst="rect">
            <a:avLst/>
          </a:prstGeom>
        </p:spPr>
      </p:pic>
      <p:pic>
        <p:nvPicPr>
          <p:cNvPr id="14" name="Picture 13" descr="A graph of a number of vehicles&#10;&#10;Description automatically generated">
            <a:extLst>
              <a:ext uri="{FF2B5EF4-FFF2-40B4-BE49-F238E27FC236}">
                <a16:creationId xmlns:a16="http://schemas.microsoft.com/office/drawing/2014/main" id="{5FC7C20C-3E85-4E71-B5A7-220A667D6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825" y="1079041"/>
            <a:ext cx="2438400" cy="1828800"/>
          </a:xfrm>
          <a:prstGeom prst="rect">
            <a:avLst/>
          </a:prstGeom>
        </p:spPr>
      </p:pic>
      <p:pic>
        <p:nvPicPr>
          <p:cNvPr id="18" name="Picture 17" descr="A graph of a number of vehicles&#10;&#10;Description automatically generated">
            <a:extLst>
              <a:ext uri="{FF2B5EF4-FFF2-40B4-BE49-F238E27FC236}">
                <a16:creationId xmlns:a16="http://schemas.microsoft.com/office/drawing/2014/main" id="{550D5A81-862D-EA3B-A2DB-CAEF8D9DE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747" y="3142595"/>
            <a:ext cx="2438400" cy="1828800"/>
          </a:xfrm>
          <a:prstGeom prst="rect">
            <a:avLst/>
          </a:prstGeom>
        </p:spPr>
      </p:pic>
      <p:pic>
        <p:nvPicPr>
          <p:cNvPr id="20" name="Picture 19" descr="A graph of a number of vehicles&#10;&#10;Description automatically generated">
            <a:extLst>
              <a:ext uri="{FF2B5EF4-FFF2-40B4-BE49-F238E27FC236}">
                <a16:creationId xmlns:a16="http://schemas.microsoft.com/office/drawing/2014/main" id="{CC3E2560-03CB-91C6-B0B5-9EFE18912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7816" y="3109954"/>
            <a:ext cx="2438400" cy="1828800"/>
          </a:xfrm>
          <a:prstGeom prst="rect">
            <a:avLst/>
          </a:prstGeom>
        </p:spPr>
      </p:pic>
      <p:pic>
        <p:nvPicPr>
          <p:cNvPr id="25" name="Picture 24" descr="A graph of a number of vehicles&#10;&#10;Description automatically generated">
            <a:extLst>
              <a:ext uri="{FF2B5EF4-FFF2-40B4-BE49-F238E27FC236}">
                <a16:creationId xmlns:a16="http://schemas.microsoft.com/office/drawing/2014/main" id="{496356FA-B237-BA1F-15B8-334E29AFE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3131" y="1079041"/>
            <a:ext cx="24384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04D789-CBB9-45A5-7226-6308BE41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Passenger</a:t>
            </a:r>
            <a:r>
              <a:rPr lang="en-US" dirty="0"/>
              <a:t> Traffic Volumes: </a:t>
            </a:r>
            <a:r>
              <a:rPr lang="en-US" i="1" dirty="0"/>
              <a:t>Partial Closure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900F44-0B14-477E-0F66-DAFAFC89725B}"/>
              </a:ext>
            </a:extLst>
          </p:cNvPr>
          <p:cNvSpPr txBox="1"/>
          <p:nvPr/>
        </p:nvSpPr>
        <p:spPr>
          <a:xfrm>
            <a:off x="347616" y="1678841"/>
            <a:ext cx="111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Northbound</a:t>
            </a:r>
          </a:p>
          <a:p>
            <a:pPr algn="ctr"/>
            <a:r>
              <a:rPr lang="en-US" sz="1200" b="1" dirty="0"/>
              <a:t>/</a:t>
            </a:r>
          </a:p>
          <a:p>
            <a:pPr algn="ctr"/>
            <a:r>
              <a:rPr lang="en-US" sz="1200" b="1" dirty="0"/>
              <a:t>Eastbound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44729-84E9-76BC-D348-A95D091DEF80}"/>
              </a:ext>
            </a:extLst>
          </p:cNvPr>
          <p:cNvSpPr txBox="1"/>
          <p:nvPr/>
        </p:nvSpPr>
        <p:spPr>
          <a:xfrm>
            <a:off x="2101769" y="796921"/>
            <a:ext cx="111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I-55 Bridge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FEA40-ABFF-E794-52E0-40C624601DD0}"/>
              </a:ext>
            </a:extLst>
          </p:cNvPr>
          <p:cNvSpPr txBox="1"/>
          <p:nvPr/>
        </p:nvSpPr>
        <p:spPr>
          <a:xfrm>
            <a:off x="4472815" y="814391"/>
            <a:ext cx="124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Hwy-49 Bridge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8B784-0EFB-2576-7FD2-425906B4667F}"/>
              </a:ext>
            </a:extLst>
          </p:cNvPr>
          <p:cNvSpPr txBox="1"/>
          <p:nvPr/>
        </p:nvSpPr>
        <p:spPr>
          <a:xfrm>
            <a:off x="6990665" y="810608"/>
            <a:ext cx="124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Hwy-82 Bridge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BDE0D6-1051-8C06-DBAA-B84AAF9191A1}"/>
              </a:ext>
            </a:extLst>
          </p:cNvPr>
          <p:cNvSpPr txBox="1"/>
          <p:nvPr/>
        </p:nvSpPr>
        <p:spPr>
          <a:xfrm>
            <a:off x="347616" y="3728944"/>
            <a:ext cx="111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Southbound</a:t>
            </a:r>
          </a:p>
          <a:p>
            <a:pPr algn="ctr"/>
            <a:r>
              <a:rPr lang="en-US" sz="1200" b="1" dirty="0"/>
              <a:t>/</a:t>
            </a:r>
          </a:p>
          <a:p>
            <a:pPr algn="ctr"/>
            <a:r>
              <a:rPr lang="en-US" sz="1200" b="1" dirty="0"/>
              <a:t>Westbound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B845D8-1E66-E727-1530-A7F1875328D3}"/>
              </a:ext>
            </a:extLst>
          </p:cNvPr>
          <p:cNvSpPr/>
          <p:nvPr/>
        </p:nvSpPr>
        <p:spPr>
          <a:xfrm>
            <a:off x="1524437" y="1080152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7A182-F91A-21E5-2D6D-97E15A0FA0AA}"/>
              </a:ext>
            </a:extLst>
          </p:cNvPr>
          <p:cNvSpPr/>
          <p:nvPr/>
        </p:nvSpPr>
        <p:spPr>
          <a:xfrm>
            <a:off x="1506294" y="3136548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194314-D79F-BF16-DF1E-A4D16B4AE168}"/>
              </a:ext>
            </a:extLst>
          </p:cNvPr>
          <p:cNvSpPr/>
          <p:nvPr/>
        </p:nvSpPr>
        <p:spPr>
          <a:xfrm>
            <a:off x="4015986" y="3126292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2ACBE1-07CC-E2EE-7C9F-0DF85B971A99}"/>
              </a:ext>
            </a:extLst>
          </p:cNvPr>
          <p:cNvSpPr/>
          <p:nvPr/>
        </p:nvSpPr>
        <p:spPr>
          <a:xfrm>
            <a:off x="6379789" y="3099193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C01E1D-E25F-74E4-8373-E3D68752EA8B}"/>
              </a:ext>
            </a:extLst>
          </p:cNvPr>
          <p:cNvSpPr/>
          <p:nvPr/>
        </p:nvSpPr>
        <p:spPr>
          <a:xfrm>
            <a:off x="3976426" y="1058197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2E8B0A-407C-044B-AA6D-756D1DC51CD4}"/>
              </a:ext>
            </a:extLst>
          </p:cNvPr>
          <p:cNvSpPr/>
          <p:nvPr/>
        </p:nvSpPr>
        <p:spPr>
          <a:xfrm>
            <a:off x="6327858" y="1039201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28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truck&#10;&#10;Description automatically generated">
            <a:extLst>
              <a:ext uri="{FF2B5EF4-FFF2-40B4-BE49-F238E27FC236}">
                <a16:creationId xmlns:a16="http://schemas.microsoft.com/office/drawing/2014/main" id="{FC1B7462-8730-AE0C-484E-BB18E1911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174" y="1105181"/>
            <a:ext cx="2438400" cy="1828800"/>
          </a:xfrm>
          <a:prstGeom prst="rect">
            <a:avLst/>
          </a:prstGeom>
        </p:spPr>
      </p:pic>
      <p:pic>
        <p:nvPicPr>
          <p:cNvPr id="10" name="Picture 9" descr="A graph of a truck&#10;&#10;Description automatically generated">
            <a:extLst>
              <a:ext uri="{FF2B5EF4-FFF2-40B4-BE49-F238E27FC236}">
                <a16:creationId xmlns:a16="http://schemas.microsoft.com/office/drawing/2014/main" id="{C5BED52E-0A38-0AA9-22DB-A3DF5C8DD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74" y="3147471"/>
            <a:ext cx="2438400" cy="1828800"/>
          </a:xfrm>
          <a:prstGeom prst="rect">
            <a:avLst/>
          </a:prstGeom>
        </p:spPr>
      </p:pic>
      <p:pic>
        <p:nvPicPr>
          <p:cNvPr id="14" name="Picture 13" descr="A graph of a truck&#10;&#10;Description automatically generated">
            <a:extLst>
              <a:ext uri="{FF2B5EF4-FFF2-40B4-BE49-F238E27FC236}">
                <a16:creationId xmlns:a16="http://schemas.microsoft.com/office/drawing/2014/main" id="{88E64C45-0FD5-8B17-770B-91A9E3DAB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736" y="1099523"/>
            <a:ext cx="2438400" cy="1828800"/>
          </a:xfrm>
          <a:prstGeom prst="rect">
            <a:avLst/>
          </a:prstGeom>
        </p:spPr>
      </p:pic>
      <p:pic>
        <p:nvPicPr>
          <p:cNvPr id="18" name="Picture 17" descr="A graph of a truck&#10;&#10;Description automatically generated">
            <a:extLst>
              <a:ext uri="{FF2B5EF4-FFF2-40B4-BE49-F238E27FC236}">
                <a16:creationId xmlns:a16="http://schemas.microsoft.com/office/drawing/2014/main" id="{AF15528B-F038-6222-D622-0E128B4B8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7511" y="3147471"/>
            <a:ext cx="2438400" cy="1828800"/>
          </a:xfrm>
          <a:prstGeom prst="rect">
            <a:avLst/>
          </a:prstGeom>
        </p:spPr>
      </p:pic>
      <p:pic>
        <p:nvPicPr>
          <p:cNvPr id="20" name="Picture 19" descr="A graph of a truck&#10;&#10;Description automatically generated">
            <a:extLst>
              <a:ext uri="{FF2B5EF4-FFF2-40B4-BE49-F238E27FC236}">
                <a16:creationId xmlns:a16="http://schemas.microsoft.com/office/drawing/2014/main" id="{BE65E224-F396-1DA0-3D6F-054E1C7EE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8968" y="3126292"/>
            <a:ext cx="2438400" cy="1828800"/>
          </a:xfrm>
          <a:prstGeom prst="rect">
            <a:avLst/>
          </a:prstGeom>
        </p:spPr>
      </p:pic>
      <p:pic>
        <p:nvPicPr>
          <p:cNvPr id="25" name="Picture 24" descr="A graph of a truck&#10;&#10;Description automatically generated">
            <a:extLst>
              <a:ext uri="{FF2B5EF4-FFF2-40B4-BE49-F238E27FC236}">
                <a16:creationId xmlns:a16="http://schemas.microsoft.com/office/drawing/2014/main" id="{1A8F5081-0837-02CC-92EF-38D59796C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363" y="1099878"/>
            <a:ext cx="2438400" cy="1828800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980E5904-D792-A97A-EE97-6301FF178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Truck</a:t>
            </a:r>
            <a:r>
              <a:rPr lang="en-US" dirty="0"/>
              <a:t> Traffic Volumes: </a:t>
            </a:r>
            <a:r>
              <a:rPr lang="en-US" i="1" dirty="0"/>
              <a:t>Full Closure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900F44-0B14-477E-0F66-DAFAFC89725B}"/>
              </a:ext>
            </a:extLst>
          </p:cNvPr>
          <p:cNvSpPr txBox="1"/>
          <p:nvPr/>
        </p:nvSpPr>
        <p:spPr>
          <a:xfrm>
            <a:off x="347616" y="1678841"/>
            <a:ext cx="111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Northbound</a:t>
            </a:r>
          </a:p>
          <a:p>
            <a:pPr algn="ctr"/>
            <a:r>
              <a:rPr lang="en-US" sz="1200" b="1" dirty="0"/>
              <a:t>/</a:t>
            </a:r>
          </a:p>
          <a:p>
            <a:pPr algn="ctr"/>
            <a:r>
              <a:rPr lang="en-US" sz="1200" b="1" dirty="0"/>
              <a:t>Eastbound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44729-84E9-76BC-D348-A95D091DEF80}"/>
              </a:ext>
            </a:extLst>
          </p:cNvPr>
          <p:cNvSpPr txBox="1"/>
          <p:nvPr/>
        </p:nvSpPr>
        <p:spPr>
          <a:xfrm>
            <a:off x="2101769" y="796921"/>
            <a:ext cx="111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I-55 Bridge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FEA40-ABFF-E794-52E0-40C624601DD0}"/>
              </a:ext>
            </a:extLst>
          </p:cNvPr>
          <p:cNvSpPr txBox="1"/>
          <p:nvPr/>
        </p:nvSpPr>
        <p:spPr>
          <a:xfrm>
            <a:off x="4472815" y="814391"/>
            <a:ext cx="124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Hwy-49 Bridge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8B784-0EFB-2576-7FD2-425906B4667F}"/>
              </a:ext>
            </a:extLst>
          </p:cNvPr>
          <p:cNvSpPr txBox="1"/>
          <p:nvPr/>
        </p:nvSpPr>
        <p:spPr>
          <a:xfrm>
            <a:off x="6990665" y="810608"/>
            <a:ext cx="124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Hwy-82 Bridge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BDE0D6-1051-8C06-DBAA-B84AAF9191A1}"/>
              </a:ext>
            </a:extLst>
          </p:cNvPr>
          <p:cNvSpPr txBox="1"/>
          <p:nvPr/>
        </p:nvSpPr>
        <p:spPr>
          <a:xfrm>
            <a:off x="347616" y="3728944"/>
            <a:ext cx="111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Southbound</a:t>
            </a:r>
          </a:p>
          <a:p>
            <a:pPr algn="ctr"/>
            <a:r>
              <a:rPr lang="en-US" sz="1200" b="1" dirty="0"/>
              <a:t>/</a:t>
            </a:r>
          </a:p>
          <a:p>
            <a:pPr algn="ctr"/>
            <a:r>
              <a:rPr lang="en-US" sz="1200" b="1" dirty="0"/>
              <a:t>Westbound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1BDE07-F8D9-95BE-B0DA-DA16F7F1E39A}"/>
              </a:ext>
            </a:extLst>
          </p:cNvPr>
          <p:cNvSpPr/>
          <p:nvPr/>
        </p:nvSpPr>
        <p:spPr>
          <a:xfrm>
            <a:off x="1524437" y="1080152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582BCE-27AC-DD97-3E2B-A19FFFE6B226}"/>
              </a:ext>
            </a:extLst>
          </p:cNvPr>
          <p:cNvSpPr/>
          <p:nvPr/>
        </p:nvSpPr>
        <p:spPr>
          <a:xfrm>
            <a:off x="1506294" y="3136548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BBCB45-B17E-C53C-14C0-1B226AB9C860}"/>
              </a:ext>
            </a:extLst>
          </p:cNvPr>
          <p:cNvSpPr/>
          <p:nvPr/>
        </p:nvSpPr>
        <p:spPr>
          <a:xfrm>
            <a:off x="4015986" y="3126292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ACB9C1-648C-6411-2D6C-DE5CC0259131}"/>
              </a:ext>
            </a:extLst>
          </p:cNvPr>
          <p:cNvSpPr/>
          <p:nvPr/>
        </p:nvSpPr>
        <p:spPr>
          <a:xfrm>
            <a:off x="6379789" y="3099193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B26565-688D-3EF8-FC0D-26B789C2153B}"/>
              </a:ext>
            </a:extLst>
          </p:cNvPr>
          <p:cNvSpPr/>
          <p:nvPr/>
        </p:nvSpPr>
        <p:spPr>
          <a:xfrm>
            <a:off x="3976426" y="1058197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F4664A-481C-44D9-3874-8028F190BCA2}"/>
              </a:ext>
            </a:extLst>
          </p:cNvPr>
          <p:cNvSpPr/>
          <p:nvPr/>
        </p:nvSpPr>
        <p:spPr>
          <a:xfrm>
            <a:off x="6327858" y="1039201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48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truck&#10;&#10;Description automatically generated">
            <a:extLst>
              <a:ext uri="{FF2B5EF4-FFF2-40B4-BE49-F238E27FC236}">
                <a16:creationId xmlns:a16="http://schemas.microsoft.com/office/drawing/2014/main" id="{571069B8-8FE5-F3B3-B722-4A119B493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352" y="3141494"/>
            <a:ext cx="2438400" cy="1828800"/>
          </a:xfrm>
          <a:prstGeom prst="rect">
            <a:avLst/>
          </a:prstGeom>
        </p:spPr>
      </p:pic>
      <p:pic>
        <p:nvPicPr>
          <p:cNvPr id="21" name="Picture 20" descr="A graph of a truck&#10;&#10;Description automatically generated">
            <a:extLst>
              <a:ext uri="{FF2B5EF4-FFF2-40B4-BE49-F238E27FC236}">
                <a16:creationId xmlns:a16="http://schemas.microsoft.com/office/drawing/2014/main" id="{995B3259-536B-EAED-F940-B9FE4AD14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747" y="3141494"/>
            <a:ext cx="2438400" cy="1828800"/>
          </a:xfrm>
          <a:prstGeom prst="rect">
            <a:avLst/>
          </a:prstGeom>
        </p:spPr>
      </p:pic>
      <p:pic>
        <p:nvPicPr>
          <p:cNvPr id="27" name="Picture 26" descr="A graph of a truck&#10;&#10;Description automatically generated">
            <a:extLst>
              <a:ext uri="{FF2B5EF4-FFF2-40B4-BE49-F238E27FC236}">
                <a16:creationId xmlns:a16="http://schemas.microsoft.com/office/drawing/2014/main" id="{509CA7A1-77FD-A405-B1E5-C55096F1E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498" y="3125484"/>
            <a:ext cx="2438400" cy="1828800"/>
          </a:xfrm>
          <a:prstGeom prst="rect">
            <a:avLst/>
          </a:prstGeom>
        </p:spPr>
      </p:pic>
      <p:pic>
        <p:nvPicPr>
          <p:cNvPr id="30" name="Picture 29" descr="A graph of a truck&#10;&#10;Description automatically generated">
            <a:extLst>
              <a:ext uri="{FF2B5EF4-FFF2-40B4-BE49-F238E27FC236}">
                <a16:creationId xmlns:a16="http://schemas.microsoft.com/office/drawing/2014/main" id="{70A73803-CDE8-FF27-3640-14FA9A1FF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984" y="1073920"/>
            <a:ext cx="2438400" cy="1828800"/>
          </a:xfrm>
          <a:prstGeom prst="rect">
            <a:avLst/>
          </a:prstGeom>
        </p:spPr>
      </p:pic>
      <p:pic>
        <p:nvPicPr>
          <p:cNvPr id="17" name="Picture 16" descr="A graph of a truck&#10;&#10;Description automatically generated">
            <a:extLst>
              <a:ext uri="{FF2B5EF4-FFF2-40B4-BE49-F238E27FC236}">
                <a16:creationId xmlns:a16="http://schemas.microsoft.com/office/drawing/2014/main" id="{2301D5C3-FEE8-8AEF-833F-3F73599C1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77" y="1084381"/>
            <a:ext cx="24384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C6754-97D7-388D-1DE5-6DCAAB91D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Truck</a:t>
            </a:r>
            <a:r>
              <a:rPr lang="en-US" dirty="0"/>
              <a:t> Traffic Patterns: </a:t>
            </a:r>
            <a:r>
              <a:rPr lang="en-US" i="1" dirty="0"/>
              <a:t>Partial Closure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900F44-0B14-477E-0F66-DAFAFC89725B}"/>
              </a:ext>
            </a:extLst>
          </p:cNvPr>
          <p:cNvSpPr txBox="1"/>
          <p:nvPr/>
        </p:nvSpPr>
        <p:spPr>
          <a:xfrm>
            <a:off x="347616" y="1678841"/>
            <a:ext cx="111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Northbound</a:t>
            </a:r>
          </a:p>
          <a:p>
            <a:pPr algn="ctr"/>
            <a:r>
              <a:rPr lang="en-US" sz="1200" b="1" dirty="0"/>
              <a:t>/</a:t>
            </a:r>
          </a:p>
          <a:p>
            <a:pPr algn="ctr"/>
            <a:r>
              <a:rPr lang="en-US" sz="1200" b="1" dirty="0"/>
              <a:t>Eastbound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44729-84E9-76BC-D348-A95D091DEF80}"/>
              </a:ext>
            </a:extLst>
          </p:cNvPr>
          <p:cNvSpPr txBox="1"/>
          <p:nvPr/>
        </p:nvSpPr>
        <p:spPr>
          <a:xfrm>
            <a:off x="2101769" y="796921"/>
            <a:ext cx="111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I-55 Bridge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FEA40-ABFF-E794-52E0-40C624601DD0}"/>
              </a:ext>
            </a:extLst>
          </p:cNvPr>
          <p:cNvSpPr txBox="1"/>
          <p:nvPr/>
        </p:nvSpPr>
        <p:spPr>
          <a:xfrm>
            <a:off x="4472815" y="814391"/>
            <a:ext cx="124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Hwy-49 Bridge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8B784-0EFB-2576-7FD2-425906B4667F}"/>
              </a:ext>
            </a:extLst>
          </p:cNvPr>
          <p:cNvSpPr txBox="1"/>
          <p:nvPr/>
        </p:nvSpPr>
        <p:spPr>
          <a:xfrm>
            <a:off x="6990665" y="810608"/>
            <a:ext cx="124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Hwy-82 Bridge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BDE0D6-1051-8C06-DBAA-B84AAF9191A1}"/>
              </a:ext>
            </a:extLst>
          </p:cNvPr>
          <p:cNvSpPr txBox="1"/>
          <p:nvPr/>
        </p:nvSpPr>
        <p:spPr>
          <a:xfrm>
            <a:off x="347616" y="3728944"/>
            <a:ext cx="111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Southbound</a:t>
            </a:r>
          </a:p>
          <a:p>
            <a:pPr algn="ctr"/>
            <a:r>
              <a:rPr lang="en-US" sz="1200" b="1" dirty="0"/>
              <a:t>/</a:t>
            </a:r>
          </a:p>
          <a:p>
            <a:pPr algn="ctr"/>
            <a:r>
              <a:rPr lang="en-US" sz="1200" b="1" dirty="0"/>
              <a:t>Westbound</a:t>
            </a:r>
          </a:p>
        </p:txBody>
      </p:sp>
      <p:pic>
        <p:nvPicPr>
          <p:cNvPr id="4" name="Picture 3" descr="A graph of a truck&#10;&#10;Description automatically generated">
            <a:extLst>
              <a:ext uri="{FF2B5EF4-FFF2-40B4-BE49-F238E27FC236}">
                <a16:creationId xmlns:a16="http://schemas.microsoft.com/office/drawing/2014/main" id="{C6E1D575-9A6E-4A84-1DD5-13C2BEEEEA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1352" y="1087606"/>
            <a:ext cx="2438400" cy="182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EA6A60-0CB7-223A-71D7-BFDA33089EE4}"/>
              </a:ext>
            </a:extLst>
          </p:cNvPr>
          <p:cNvSpPr/>
          <p:nvPr/>
        </p:nvSpPr>
        <p:spPr>
          <a:xfrm>
            <a:off x="1524437" y="1080152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490705-7826-4858-8492-AA3F013F195E}"/>
              </a:ext>
            </a:extLst>
          </p:cNvPr>
          <p:cNvSpPr/>
          <p:nvPr/>
        </p:nvSpPr>
        <p:spPr>
          <a:xfrm>
            <a:off x="1506294" y="3136548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A3472B-C8D7-FE3F-7B11-A5969824550A}"/>
              </a:ext>
            </a:extLst>
          </p:cNvPr>
          <p:cNvSpPr/>
          <p:nvPr/>
        </p:nvSpPr>
        <p:spPr>
          <a:xfrm>
            <a:off x="4015986" y="3126292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7140B-DE24-4C60-4EA0-55A533FEB360}"/>
              </a:ext>
            </a:extLst>
          </p:cNvPr>
          <p:cNvSpPr/>
          <p:nvPr/>
        </p:nvSpPr>
        <p:spPr>
          <a:xfrm>
            <a:off x="6379789" y="3099193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3820F5-4110-76E8-C817-65169D35A684}"/>
              </a:ext>
            </a:extLst>
          </p:cNvPr>
          <p:cNvSpPr/>
          <p:nvPr/>
        </p:nvSpPr>
        <p:spPr>
          <a:xfrm>
            <a:off x="3976426" y="1058197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6A6D91-CF53-9589-39EF-DA6E9E94DAD0}"/>
              </a:ext>
            </a:extLst>
          </p:cNvPr>
          <p:cNvSpPr/>
          <p:nvPr/>
        </p:nvSpPr>
        <p:spPr>
          <a:xfrm>
            <a:off x="6327858" y="1039201"/>
            <a:ext cx="2299162" cy="182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81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A3F5-BB66-6A65-5E39-E357AC5EE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Waterway disruptions: </a:t>
            </a:r>
            <a:r>
              <a:rPr lang="en-US" i="1" dirty="0"/>
              <a:t>Vessel Movements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BA9F0-30D4-F3DF-660B-15A962398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774950" cy="295068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AIS:</a:t>
            </a:r>
            <a:r>
              <a:rPr lang="en-US" dirty="0">
                <a:latin typeface="+mn-lt"/>
              </a:rPr>
              <a:t> maritime navigation safety system that collected by the U.S. Coast Guard.</a:t>
            </a:r>
          </a:p>
          <a:p>
            <a:r>
              <a:rPr lang="en-US" dirty="0">
                <a:solidFill>
                  <a:srgbClr val="C00000"/>
                </a:solidFill>
                <a:latin typeface="+mn-lt"/>
              </a:rPr>
              <a:t>Real-time</a:t>
            </a:r>
            <a:r>
              <a:rPr lang="en-US" dirty="0">
                <a:latin typeface="+mn-lt"/>
              </a:rPr>
              <a:t> and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historical</a:t>
            </a:r>
            <a:r>
              <a:rPr lang="en-US" dirty="0">
                <a:latin typeface="+mn-lt"/>
              </a:rPr>
              <a:t> vessel movements, positions, and characteristics.</a:t>
            </a:r>
          </a:p>
          <a:p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E68C128-7130-D73D-76AA-C31B9118EA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5812" y="1308100"/>
            <a:ext cx="5245659" cy="29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D2BE-5FB1-1817-0943-8A306B070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Multi-Modal Scenario Analysis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 dirty="0"/>
          </a:p>
        </p:txBody>
      </p:sp>
      <p:pic>
        <p:nvPicPr>
          <p:cNvPr id="4" name="Picture 3" descr="A diagram of a software algorithm&#10;&#10;Description automatically generated with medium confidence">
            <a:extLst>
              <a:ext uri="{FF2B5EF4-FFF2-40B4-BE49-F238E27FC236}">
                <a16:creationId xmlns:a16="http://schemas.microsoft.com/office/drawing/2014/main" id="{C49E1DDE-CB9E-5B91-59C5-D427E5A6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789385"/>
            <a:ext cx="8115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95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661DDE-FA62-0FBB-E450-A459BFDC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81"/>
            <a:ext cx="7886700" cy="994172"/>
          </a:xfrm>
        </p:spPr>
        <p:txBody>
          <a:bodyPr/>
          <a:lstStyle/>
          <a:p>
            <a:r>
              <a:rPr lang="en-US" dirty="0"/>
              <a:t>Closure Plan Tool Development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A03C2D-DE6E-F2EE-F340-AA136162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rmAutofit fontScale="92500" lnSpcReduction="20000"/>
          </a:bodyPr>
          <a:lstStyle/>
          <a:p>
            <a:r>
              <a:rPr lang="en-US" noProof="0" dirty="0"/>
              <a:t>Develop a model as an Excel-based tool for “what if” analyses, called Closure Plan</a:t>
            </a:r>
          </a:p>
          <a:p>
            <a:r>
              <a:rPr lang="en-US" noProof="0" dirty="0"/>
              <a:t>Select a bridge and corresponding closure scenario and</a:t>
            </a:r>
          </a:p>
          <a:p>
            <a:r>
              <a:rPr lang="en-US" noProof="0" dirty="0"/>
              <a:t>Select appropriate operational and planning solutions</a:t>
            </a:r>
          </a:p>
          <a:p>
            <a:pPr lvl="0"/>
            <a:r>
              <a:rPr lang="en-US" dirty="0"/>
              <a:t>Outputs: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Difference in distance between detour and original route (mile), D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Extra travel time on detour (minutes), Td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Number of full closure days (days), DFC, and/or time periods (peak hours), DHR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Number of days of partial closure (days), DPC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Work zone length (miles), WL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Work zone speed limit (mph), WZS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Work zone speed limit reduction (mph), WZSR</a:t>
            </a:r>
          </a:p>
          <a:p>
            <a:pPr lvl="1"/>
            <a:endParaRPr lang="en-US" noProof="0" dirty="0"/>
          </a:p>
          <a:p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/>
              <a:pPr lvl="0"/>
              <a:t>37</a:t>
            </a:fld>
            <a:endParaRPr lang="en" dirty="0"/>
          </a:p>
        </p:txBody>
      </p:sp>
      <p:pic>
        <p:nvPicPr>
          <p:cNvPr id="12" name="Picture 11" descr="Excel | Prism">
            <a:extLst>
              <a:ext uri="{FF2B5EF4-FFF2-40B4-BE49-F238E27FC236}">
                <a16:creationId xmlns:a16="http://schemas.microsoft.com/office/drawing/2014/main" id="{5824F19F-58C1-803A-C4C4-48B4A62E8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14" y="3481955"/>
            <a:ext cx="1927963" cy="128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411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"/>
          <p:cNvSpPr txBox="1">
            <a:spLocks noGrp="1"/>
          </p:cNvSpPr>
          <p:nvPr>
            <p:ph type="subTitle" idx="4294967295"/>
          </p:nvPr>
        </p:nvSpPr>
        <p:spPr>
          <a:xfrm>
            <a:off x="1791493" y="2179637"/>
            <a:ext cx="5561013" cy="784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lt1"/>
                </a:solidFill>
                <a:latin typeface="Raleway" pitchFamily="2" charset="0"/>
              </a:rPr>
              <a:t>Any questions?</a:t>
            </a:r>
            <a:endParaRPr sz="4800" b="1" dirty="0">
              <a:solidFill>
                <a:schemeClr val="lt1"/>
              </a:solidFill>
              <a:latin typeface="Raleway" pitchFamily="2" charset="0"/>
            </a:endParaRPr>
          </a:p>
        </p:txBody>
      </p:sp>
      <p:sp>
        <p:nvSpPr>
          <p:cNvPr id="358" name="Google Shape;358;p34"/>
          <p:cNvSpPr txBox="1">
            <a:spLocks noGrp="1"/>
          </p:cNvSpPr>
          <p:nvPr>
            <p:ph type="body" idx="4294967295"/>
          </p:nvPr>
        </p:nvSpPr>
        <p:spPr>
          <a:xfrm>
            <a:off x="3281362" y="3187700"/>
            <a:ext cx="2581275" cy="11604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Hernandez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 479-575-4182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 sarahvh@uark.edu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en-US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Google Shape;359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ctrTitle" idx="4294967295"/>
          </p:nvPr>
        </p:nvSpPr>
        <p:spPr>
          <a:xfrm>
            <a:off x="1791493" y="1025524"/>
            <a:ext cx="5561013" cy="11604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2"/>
                </a:solidFill>
              </a:rPr>
              <a:t>Thanks!</a:t>
            </a:r>
            <a:endParaRPr sz="6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F1E8-45A1-4876-7311-1A673812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Need to expand to multi-modal, scenario analysis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graphicFrame>
        <p:nvGraphicFramePr>
          <p:cNvPr id="17" name="Google Shape;199;p24">
            <a:extLst>
              <a:ext uri="{FF2B5EF4-FFF2-40B4-BE49-F238E27FC236}">
                <a16:creationId xmlns:a16="http://schemas.microsoft.com/office/drawing/2014/main" id="{C8239642-43FC-C5FA-7B8E-004C3179D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905522"/>
              </p:ext>
            </p:extLst>
          </p:nvPr>
        </p:nvGraphicFramePr>
        <p:xfrm>
          <a:off x="462721" y="979757"/>
          <a:ext cx="8262180" cy="3797982"/>
        </p:xfrm>
        <a:graphic>
          <a:graphicData uri="http://schemas.openxmlformats.org/drawingml/2006/table">
            <a:tbl>
              <a:tblPr>
                <a:noFill/>
                <a:tableStyleId>{C98665B7-6574-423E-A4B5-A6C020D860FF}</a:tableStyleId>
              </a:tblPr>
              <a:tblGrid>
                <a:gridCol w="4131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31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8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Raleway"/>
                          <a:cs typeface="Calibri" panose="020F0502020204030204" pitchFamily="34" charset="0"/>
                          <a:sym typeface="Raleway"/>
                        </a:rPr>
                        <a:t>Current Methods</a:t>
                      </a:r>
                      <a:endParaRPr sz="18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Raleway"/>
                        <a:cs typeface="Calibri" panose="020F0502020204030204" pitchFamily="34" charset="0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Raleway"/>
                          <a:cs typeface="Calibri" panose="020F0502020204030204" pitchFamily="34" charset="0"/>
                          <a:sym typeface="Raleway"/>
                        </a:rPr>
                        <a:t>Proposed Methods</a:t>
                      </a: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8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Lato"/>
                          <a:cs typeface="Calibri" panose="020F0502020204030204" pitchFamily="34" charset="0"/>
                          <a:sym typeface="Lato"/>
                        </a:rPr>
                        <a:t>Examine the impacts of each transport mode separately</a:t>
                      </a:r>
                    </a:p>
                  </a:txBody>
                  <a:tcPr marL="91425" marR="91425" marT="68575" marB="6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Lato"/>
                          <a:cs typeface="Calibri" panose="020F0502020204030204" pitchFamily="34" charset="0"/>
                          <a:sym typeface="Lato"/>
                        </a:rPr>
                        <a:t>Perform a comprehensive multi-modal analysis, include both roadway and waterway</a:t>
                      </a: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346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Lato"/>
                          <a:cs typeface="Calibri" panose="020F0502020204030204" pitchFamily="34" charset="0"/>
                          <a:sym typeface="Lato"/>
                        </a:rPr>
                        <a:t>Cost estimates are based on delays due to detours</a:t>
                      </a:r>
                    </a:p>
                  </a:txBody>
                  <a:tcPr marL="91425" marR="91425" marT="68575" marB="6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Lato"/>
                          <a:cs typeface="Calibri" panose="020F0502020204030204" pitchFamily="34" charset="0"/>
                          <a:sym typeface="Lato"/>
                        </a:rPr>
                        <a:t>Considers delay costs from detours as well as the monetized impacts of </a:t>
                      </a:r>
                      <a:b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Lato"/>
                          <a:cs typeface="Calibri" panose="020F0502020204030204" pitchFamily="34" charset="0"/>
                          <a:sym typeface="Lato"/>
                        </a:rPr>
                      </a:b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Lato"/>
                          <a:cs typeface="Calibri" panose="020F0502020204030204" pitchFamily="34" charset="0"/>
                          <a:sym typeface="Lato"/>
                        </a:rPr>
                        <a:t>secondary safety effects</a:t>
                      </a:r>
                      <a:endParaRPr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8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Lato"/>
                          <a:cs typeface="Calibri" panose="020F0502020204030204" pitchFamily="34" charset="0"/>
                          <a:sym typeface="Lato"/>
                        </a:rPr>
                        <a:t>Look back analysis only</a:t>
                      </a:r>
                    </a:p>
                  </a:txBody>
                  <a:tcPr marL="91425" marR="91425" marT="68575" marB="6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Lato"/>
                          <a:cs typeface="Calibri" panose="020F0502020204030204" pitchFamily="34" charset="0"/>
                          <a:sym typeface="Lato"/>
                        </a:rPr>
                        <a:t>Scenario planning for closures</a:t>
                      </a:r>
                      <a:b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Lato"/>
                          <a:cs typeface="Calibri" panose="020F0502020204030204" pitchFamily="34" charset="0"/>
                          <a:sym typeface="Lato"/>
                        </a:rPr>
                      </a:br>
                      <a:r>
                        <a:rPr lang="en-US" sz="1600" b="0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Lato"/>
                          <a:cs typeface="Calibri" panose="020F0502020204030204" pitchFamily="34" charset="0"/>
                          <a:sym typeface="Lato"/>
                        </a:rPr>
                        <a:t>Excel-based Tool</a:t>
                      </a:r>
                      <a:endParaRPr sz="1600" b="0" i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8061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2614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4C85A-0AE9-0816-0F74-13D830AF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Arkansas bridges over the Mississippi River 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A2153D-2148-7268-B237-0CB63ECC3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709435"/>
              </p:ext>
            </p:extLst>
          </p:nvPr>
        </p:nvGraphicFramePr>
        <p:xfrm>
          <a:off x="349954" y="847011"/>
          <a:ext cx="8404971" cy="192465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056696">
                  <a:extLst>
                    <a:ext uri="{9D8B030D-6E8A-4147-A177-3AD203B41FA5}">
                      <a16:colId xmlns:a16="http://schemas.microsoft.com/office/drawing/2014/main" val="1066964877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2921699016"/>
                    </a:ext>
                  </a:extLst>
                </a:gridCol>
                <a:gridCol w="1406060">
                  <a:extLst>
                    <a:ext uri="{9D8B030D-6E8A-4147-A177-3AD203B41FA5}">
                      <a16:colId xmlns:a16="http://schemas.microsoft.com/office/drawing/2014/main" val="4255114261"/>
                    </a:ext>
                  </a:extLst>
                </a:gridCol>
                <a:gridCol w="2986415">
                  <a:extLst>
                    <a:ext uri="{9D8B030D-6E8A-4147-A177-3AD203B41FA5}">
                      <a16:colId xmlns:a16="http://schemas.microsoft.com/office/drawing/2014/main" val="3783652577"/>
                    </a:ext>
                  </a:extLst>
                </a:gridCol>
              </a:tblGrid>
              <a:tr h="5249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Bridge Name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Annual Average Daily Traffic (vehicles per day)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Truck Percentage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Approx. Driving Distance to Next Bridge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0335006"/>
                  </a:ext>
                </a:extLst>
              </a:tr>
              <a:tr h="349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Interstate 40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Hernando de Soto Bridge</a:t>
                      </a:r>
                      <a:endParaRPr lang="en-US" sz="12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41,000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29% (12,000)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10 miles to Memphis and Arkansas Bridge </a:t>
                      </a:r>
                      <a:b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(I-55)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6142679"/>
                  </a:ext>
                </a:extLst>
              </a:tr>
              <a:tr h="349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Interstate 55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Memphis and Arkansas Bridge</a:t>
                      </a:r>
                      <a:endParaRPr lang="en-US" sz="12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46,000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35% (16,000)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10 miles to Hernando de Soto Bridge </a:t>
                      </a:r>
                      <a:b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(I-40)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0336223"/>
                  </a:ext>
                </a:extLst>
              </a:tr>
              <a:tr h="349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US Highway 49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Helena Bridge</a:t>
                      </a:r>
                      <a:endParaRPr lang="en-US" sz="12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4,400</a:t>
                      </a:r>
                      <a:endParaRPr lang="en-US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20% (880)</a:t>
                      </a:r>
                      <a:endParaRPr lang="en-US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100 miles to Memphis and Arkansas Bridge </a:t>
                      </a:r>
                      <a:b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(I-55)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3379424"/>
                  </a:ext>
                </a:extLst>
              </a:tr>
              <a:tr h="349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US Highway 82/278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Greenville Bridge</a:t>
                      </a:r>
                      <a:endParaRPr lang="en-US" sz="12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7,200</a:t>
                      </a:r>
                      <a:endParaRPr lang="en-US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24% (1,728)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200 miles to Helena Bridge </a:t>
                      </a:r>
                      <a:b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(US 49)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9832098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51F2A3BD-7C99-CB82-F267-290401E485FB}"/>
              </a:ext>
            </a:extLst>
          </p:cNvPr>
          <p:cNvGrpSpPr/>
          <p:nvPr/>
        </p:nvGrpSpPr>
        <p:grpSpPr>
          <a:xfrm>
            <a:off x="528635" y="3031922"/>
            <a:ext cx="8226290" cy="1889680"/>
            <a:chOff x="479664" y="3064630"/>
            <a:chExt cx="8226290" cy="18896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BADC8F-320A-449D-5CF0-7B8BDEB3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664" y="3090875"/>
              <a:ext cx="2826651" cy="15840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717766-0B76-7782-9911-B119F1DCF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023084" y="3064630"/>
              <a:ext cx="2419002" cy="158404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A125684-A7E3-818E-420D-31FA7AF44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5226" y="3112884"/>
              <a:ext cx="1913548" cy="1584049"/>
            </a:xfrm>
            <a:prstGeom prst="rect">
              <a:avLst/>
            </a:prstGeom>
          </p:spPr>
        </p:pic>
        <p:pic>
          <p:nvPicPr>
            <p:cNvPr id="17" name="Graphic 27" descr="Flag with solid fill">
              <a:extLst>
                <a:ext uri="{FF2B5EF4-FFF2-40B4-BE49-F238E27FC236}">
                  <a16:creationId xmlns:a16="http://schemas.microsoft.com/office/drawing/2014/main" id="{2EC12C15-FEA1-CA59-C005-D8982F346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07769" y="3809835"/>
              <a:ext cx="222250" cy="222250"/>
            </a:xfrm>
            <a:prstGeom prst="rect">
              <a:avLst/>
            </a:prstGeom>
          </p:spPr>
        </p:pic>
        <p:pic>
          <p:nvPicPr>
            <p:cNvPr id="21" name="Graphic 27" descr="Flag with solid fill">
              <a:extLst>
                <a:ext uri="{FF2B5EF4-FFF2-40B4-BE49-F238E27FC236}">
                  <a16:creationId xmlns:a16="http://schemas.microsoft.com/office/drawing/2014/main" id="{DC098EBA-4106-FBDE-B45F-6540C8DFF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11554" y="4340533"/>
              <a:ext cx="222250" cy="222250"/>
            </a:xfrm>
            <a:prstGeom prst="rect">
              <a:avLst/>
            </a:prstGeom>
          </p:spPr>
        </p:pic>
        <p:pic>
          <p:nvPicPr>
            <p:cNvPr id="22" name="Graphic 27" descr="Flag with solid fill">
              <a:extLst>
                <a:ext uri="{FF2B5EF4-FFF2-40B4-BE49-F238E27FC236}">
                  <a16:creationId xmlns:a16="http://schemas.microsoft.com/office/drawing/2014/main" id="{584FCBF7-BAC0-416F-3CEA-207337990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67789" y="3531361"/>
              <a:ext cx="222250" cy="22225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191E791-7EE2-E413-4223-00D09C919159}"/>
                </a:ext>
              </a:extLst>
            </p:cNvPr>
            <p:cNvSpPr/>
            <p:nvPr/>
          </p:nvSpPr>
          <p:spPr>
            <a:xfrm rot="1116681">
              <a:off x="1767768" y="3928640"/>
              <a:ext cx="369246" cy="45719"/>
            </a:xfrm>
            <a:prstGeom prst="rect">
              <a:avLst/>
            </a:prstGeom>
            <a:solidFill>
              <a:srgbClr val="C00000">
                <a:alpha val="3215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412F9BB-6BD7-71C0-ADC7-4CB9EDCA05BB}"/>
                </a:ext>
              </a:extLst>
            </p:cNvPr>
            <p:cNvSpPr/>
            <p:nvPr/>
          </p:nvSpPr>
          <p:spPr>
            <a:xfrm rot="2376613">
              <a:off x="6992301" y="4051774"/>
              <a:ext cx="315995" cy="45719"/>
            </a:xfrm>
            <a:prstGeom prst="rect">
              <a:avLst/>
            </a:prstGeom>
            <a:solidFill>
              <a:srgbClr val="C00000">
                <a:alpha val="3215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9FB8E73-75AA-10EC-9572-0F2DFBC7D0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4655" y="4015614"/>
              <a:ext cx="2999149" cy="9429"/>
            </a:xfrm>
            <a:prstGeom prst="straightConnector1">
              <a:avLst/>
            </a:prstGeom>
            <a:ln>
              <a:solidFill>
                <a:srgbClr val="A51E36"/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EB55E1A-4975-18EF-D082-24ABBE45D8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2679" y="3983251"/>
              <a:ext cx="1991323" cy="564659"/>
            </a:xfrm>
            <a:prstGeom prst="straightConnector1">
              <a:avLst/>
            </a:prstGeom>
            <a:ln>
              <a:solidFill>
                <a:srgbClr val="A51E36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0CB19C-ABA4-1D4A-153A-49A758DA0626}"/>
                </a:ext>
              </a:extLst>
            </p:cNvPr>
            <p:cNvSpPr txBox="1"/>
            <p:nvPr/>
          </p:nvSpPr>
          <p:spPr>
            <a:xfrm>
              <a:off x="650371" y="4677311"/>
              <a:ext cx="247054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(a). US Highway 49, Helena Bridge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4337EB-908E-E436-916A-AE9F16FD8D82}"/>
                </a:ext>
              </a:extLst>
            </p:cNvPr>
            <p:cNvSpPr txBox="1"/>
            <p:nvPr/>
          </p:nvSpPr>
          <p:spPr>
            <a:xfrm>
              <a:off x="5867236" y="4648679"/>
              <a:ext cx="28387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(b). US Highway 82/278, Greenville Bridge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86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767B33-8966-00D7-D4F4-6FBAD733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methods and models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470E7-5B09-0368-7F0B-F145CE28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690" y="871474"/>
            <a:ext cx="6177010" cy="36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91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14BE5F-FC1E-0EF1-71C4-AA1DA486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State-of-the-practice in scenario-based </a:t>
            </a:r>
            <a:br>
              <a:rPr lang="en-US" dirty="0"/>
            </a:br>
            <a:r>
              <a:rPr lang="en-US" dirty="0"/>
              <a:t>disruption analysis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6541844-EFBE-F79C-B701-8D0F962A4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A51E36"/>
                </a:solidFill>
              </a:rPr>
              <a:t>Travel Demand Models (TDM) </a:t>
            </a:r>
            <a:r>
              <a:rPr lang="en-US" dirty="0"/>
              <a:t>are commonly used for roadways</a:t>
            </a:r>
          </a:p>
          <a:p>
            <a:r>
              <a:rPr lang="en-US" dirty="0">
                <a:solidFill>
                  <a:srgbClr val="A51E36"/>
                </a:solidFill>
              </a:rPr>
              <a:t>Simulation models </a:t>
            </a:r>
            <a:r>
              <a:rPr lang="en-US" dirty="0"/>
              <a:t>(one-dimensional, discrete) are popular for waterways</a:t>
            </a:r>
          </a:p>
          <a:p>
            <a:r>
              <a:rPr lang="en-US" dirty="0"/>
              <a:t>Use of </a:t>
            </a:r>
            <a:r>
              <a:rPr lang="en-US" dirty="0">
                <a:solidFill>
                  <a:srgbClr val="A51E36"/>
                </a:solidFill>
              </a:rPr>
              <a:t>performance measure outputs </a:t>
            </a:r>
            <a:r>
              <a:rPr lang="en-US" dirty="0"/>
              <a:t>(VHT, VMT) from TDMs in combination with </a:t>
            </a:r>
            <a:r>
              <a:rPr lang="en-US" dirty="0">
                <a:solidFill>
                  <a:srgbClr val="A51E36"/>
                </a:solidFill>
              </a:rPr>
              <a:t>user cost factors </a:t>
            </a:r>
            <a:r>
              <a:rPr lang="en-US" dirty="0"/>
              <a:t>is widely used.</a:t>
            </a:r>
          </a:p>
          <a:p>
            <a:r>
              <a:rPr lang="en-US" dirty="0"/>
              <a:t>The main methods identified for use in this study include:</a:t>
            </a:r>
          </a:p>
          <a:p>
            <a:pPr lvl="1"/>
            <a:r>
              <a:rPr lang="en-US" dirty="0">
                <a:solidFill>
                  <a:srgbClr val="A51E36"/>
                </a:solidFill>
              </a:rPr>
              <a:t>Travel Demand Model (TDM) scenario analysis </a:t>
            </a:r>
            <a:r>
              <a:rPr lang="en-US" dirty="0"/>
              <a:t>coupled with roadway user cost factors to estimate the impacts of closures on roadway users. (e.g. Vehicle Operating Costs and Lost Wages, etc.) </a:t>
            </a:r>
          </a:p>
          <a:p>
            <a:pPr lvl="1"/>
            <a:r>
              <a:rPr lang="en-US" dirty="0">
                <a:solidFill>
                  <a:srgbClr val="A51E36"/>
                </a:solidFill>
              </a:rPr>
              <a:t>Historical observation </a:t>
            </a:r>
            <a:r>
              <a:rPr lang="en-US" dirty="0"/>
              <a:t>of waterway traffic flows coupled with waterway user cost factors.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441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4ED621B6-2872-51D5-A0C6-D83BD4B75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sources for multi-modal analysis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E322D8-E928-83B7-D74A-4D7EC3B83501}"/>
              </a:ext>
            </a:extLst>
          </p:cNvPr>
          <p:cNvSpPr txBox="1"/>
          <p:nvPr/>
        </p:nvSpPr>
        <p:spPr>
          <a:xfrm>
            <a:off x="1183739" y="2459293"/>
            <a:ext cx="1660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Probe Data</a:t>
            </a:r>
          </a:p>
          <a:p>
            <a:pPr algn="ctr"/>
            <a:r>
              <a:rPr lang="en-US" sz="1200" i="1" dirty="0"/>
              <a:t>Streetlight &amp; Geotab</a:t>
            </a:r>
            <a:endParaRPr lang="en-US" sz="11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A36268-0498-DE1B-2E9D-C3564AE94658}"/>
              </a:ext>
            </a:extLst>
          </p:cNvPr>
          <p:cNvSpPr txBox="1"/>
          <p:nvPr/>
        </p:nvSpPr>
        <p:spPr>
          <a:xfrm>
            <a:off x="3754113" y="2450331"/>
            <a:ext cx="151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Sensor Data</a:t>
            </a:r>
          </a:p>
          <a:p>
            <a:pPr algn="ctr"/>
            <a:r>
              <a:rPr lang="en-US" sz="1200" i="1" dirty="0"/>
              <a:t>Classification count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A95B18-49A7-8B72-FB1F-1F41AC0645EB}"/>
              </a:ext>
            </a:extLst>
          </p:cNvPr>
          <p:cNvSpPr txBox="1"/>
          <p:nvPr/>
        </p:nvSpPr>
        <p:spPr>
          <a:xfrm>
            <a:off x="6404311" y="2441622"/>
            <a:ext cx="151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Crash Data</a:t>
            </a:r>
          </a:p>
          <a:p>
            <a:pPr algn="ctr"/>
            <a:r>
              <a:rPr lang="en-US" sz="1200" i="1" dirty="0"/>
              <a:t>ARDOT ACAT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94533-FECE-B6C5-2E2E-E861DB399886}"/>
              </a:ext>
            </a:extLst>
          </p:cNvPr>
          <p:cNvSpPr txBox="1"/>
          <p:nvPr/>
        </p:nvSpPr>
        <p:spPr>
          <a:xfrm>
            <a:off x="2016790" y="4571321"/>
            <a:ext cx="17856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Vessel Movement Data</a:t>
            </a:r>
          </a:p>
          <a:p>
            <a:pPr algn="ctr"/>
            <a:r>
              <a:rPr lang="en-US" sz="1100" i="1" dirty="0"/>
              <a:t>AIS (marinecadastre.org)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C9900-410C-08C2-E6AF-F03CEEE0CE41}"/>
              </a:ext>
            </a:extLst>
          </p:cNvPr>
          <p:cNvSpPr txBox="1"/>
          <p:nvPr/>
        </p:nvSpPr>
        <p:spPr>
          <a:xfrm>
            <a:off x="5027904" y="4580170"/>
            <a:ext cx="2285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Waterway Commodity Data</a:t>
            </a:r>
          </a:p>
          <a:p>
            <a:pPr algn="ctr"/>
            <a:r>
              <a:rPr lang="en-US" sz="1200" i="1" dirty="0"/>
              <a:t>USACE WCSC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15AA0E-2342-91B6-63E3-7C3BCC7CC7E0}"/>
              </a:ext>
            </a:extLst>
          </p:cNvPr>
          <p:cNvCxnSpPr/>
          <p:nvPr/>
        </p:nvCxnSpPr>
        <p:spPr>
          <a:xfrm>
            <a:off x="563498" y="2994714"/>
            <a:ext cx="7699254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4D3C23-B8D8-AF3F-5527-DC8BE8748AC1}"/>
              </a:ext>
            </a:extLst>
          </p:cNvPr>
          <p:cNvSpPr txBox="1"/>
          <p:nvPr/>
        </p:nvSpPr>
        <p:spPr>
          <a:xfrm rot="16200000">
            <a:off x="-128405" y="1301886"/>
            <a:ext cx="11050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Roadway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E560D4-71A1-C33A-2092-7EE983B9C0CB}"/>
              </a:ext>
            </a:extLst>
          </p:cNvPr>
          <p:cNvSpPr txBox="1"/>
          <p:nvPr/>
        </p:nvSpPr>
        <p:spPr>
          <a:xfrm rot="16200000">
            <a:off x="-171297" y="3721605"/>
            <a:ext cx="11907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kern="1200" dirty="0">
                <a:solidFill>
                  <a:schemeClr val="tx1">
                    <a:lumMod val="50000"/>
                  </a:schemeClr>
                </a:solidFill>
                <a:latin typeface="Raleway" pitchFamily="2" charset="0"/>
                <a:ea typeface="+mn-ea"/>
                <a:cs typeface="+mn-cs"/>
              </a:rPr>
              <a:t>Waterway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FD1C505-B938-E46A-63CB-72EE32473A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17"/>
          <a:stretch/>
        </p:blipFill>
        <p:spPr>
          <a:xfrm>
            <a:off x="5821707" y="831637"/>
            <a:ext cx="2915479" cy="1614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336681B8-9495-8524-EE9C-2AEADC35EE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63"/>
          <a:stretch/>
        </p:blipFill>
        <p:spPr>
          <a:xfrm>
            <a:off x="4777166" y="3106576"/>
            <a:ext cx="2690580" cy="1465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DE3F25-5706-3D02-5926-517214257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350" y="3086142"/>
            <a:ext cx="3124200" cy="15063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27E5A8E-9619-0384-7F81-DA4B3324B3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19" r="18971"/>
          <a:stretch/>
        </p:blipFill>
        <p:spPr>
          <a:xfrm>
            <a:off x="3323673" y="824205"/>
            <a:ext cx="2382354" cy="1610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CBB25C-7FCB-2C99-8F41-FB78D3C6E1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282"/>
          <a:stretch/>
        </p:blipFill>
        <p:spPr>
          <a:xfrm>
            <a:off x="710942" y="824205"/>
            <a:ext cx="2554891" cy="16109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8642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60">
            <a:extLst>
              <a:ext uri="{FF2B5EF4-FFF2-40B4-BE49-F238E27FC236}">
                <a16:creationId xmlns:a16="http://schemas.microsoft.com/office/drawing/2014/main" id="{155495E9-8A5C-4C7B-05CB-01A086D64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Time Periods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941FA73-43EC-61D8-E12D-7079906DFE10}"/>
              </a:ext>
            </a:extLst>
          </p:cNvPr>
          <p:cNvSpPr/>
          <p:nvPr/>
        </p:nvSpPr>
        <p:spPr>
          <a:xfrm>
            <a:off x="987154" y="2236123"/>
            <a:ext cx="6965950" cy="3175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0CB35-095C-2ADB-34F2-628C2171F98B}"/>
              </a:ext>
            </a:extLst>
          </p:cNvPr>
          <p:cNvSpPr txBox="1"/>
          <p:nvPr/>
        </p:nvSpPr>
        <p:spPr>
          <a:xfrm>
            <a:off x="1879695" y="1033715"/>
            <a:ext cx="1806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  <a:latin typeface="+mn-lt"/>
                <a:cs typeface="Calibri" panose="020F0502020204030204" pitchFamily="34" charset="0"/>
              </a:rPr>
              <a:t>April 15-30 </a:t>
            </a:r>
          </a:p>
          <a:p>
            <a:pPr algn="ctr"/>
            <a:r>
              <a:rPr lang="en-US" i="1" dirty="0">
                <a:solidFill>
                  <a:srgbClr val="A51E36"/>
                </a:solidFill>
                <a:effectLst/>
                <a:latin typeface="+mn-lt"/>
                <a:cs typeface="Calibri" panose="020F0502020204030204" pitchFamily="34" charset="0"/>
              </a:rPr>
              <a:t>Pre-Closure</a:t>
            </a:r>
          </a:p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4E2370-2335-63C8-1864-9A5AC305C882}"/>
              </a:ext>
            </a:extLst>
          </p:cNvPr>
          <p:cNvGrpSpPr/>
          <p:nvPr/>
        </p:nvGrpSpPr>
        <p:grpSpPr>
          <a:xfrm>
            <a:off x="1062876" y="2535024"/>
            <a:ext cx="6890228" cy="284327"/>
            <a:chOff x="1054100" y="3303423"/>
            <a:chExt cx="6890228" cy="28432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4B0DEA-2D8B-3AF6-9A5E-5C95FFEAB743}"/>
                </a:ext>
              </a:extLst>
            </p:cNvPr>
            <p:cNvSpPr txBox="1"/>
            <p:nvPr/>
          </p:nvSpPr>
          <p:spPr>
            <a:xfrm>
              <a:off x="7372828" y="3303423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Dec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30104E-EBD7-7EDD-F352-25C4FFC3C87A}"/>
                </a:ext>
              </a:extLst>
            </p:cNvPr>
            <p:cNvSpPr txBox="1"/>
            <p:nvPr/>
          </p:nvSpPr>
          <p:spPr>
            <a:xfrm>
              <a:off x="277739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April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DC9B2C-749B-6069-5A16-298ED6BB6347}"/>
                </a:ext>
              </a:extLst>
            </p:cNvPr>
            <p:cNvSpPr txBox="1"/>
            <p:nvPr/>
          </p:nvSpPr>
          <p:spPr>
            <a:xfrm>
              <a:off x="105410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Jan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347702-5088-FF49-2724-CFDFDFAD0686}"/>
                </a:ext>
              </a:extLst>
            </p:cNvPr>
            <p:cNvSpPr txBox="1"/>
            <p:nvPr/>
          </p:nvSpPr>
          <p:spPr>
            <a:xfrm>
              <a:off x="335182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May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01C4E7-A539-5DC9-73A3-11D19A242E25}"/>
                </a:ext>
              </a:extLst>
            </p:cNvPr>
            <p:cNvSpPr txBox="1"/>
            <p:nvPr/>
          </p:nvSpPr>
          <p:spPr>
            <a:xfrm>
              <a:off x="450068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July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DA61C4-64D5-1059-E50E-5FE593F0ED18}"/>
                </a:ext>
              </a:extLst>
            </p:cNvPr>
            <p:cNvSpPr txBox="1"/>
            <p:nvPr/>
          </p:nvSpPr>
          <p:spPr>
            <a:xfrm>
              <a:off x="507511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Aug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719E6E-6384-E484-FCB2-8AC45A8734CC}"/>
                </a:ext>
              </a:extLst>
            </p:cNvPr>
            <p:cNvSpPr txBox="1"/>
            <p:nvPr/>
          </p:nvSpPr>
          <p:spPr>
            <a:xfrm>
              <a:off x="622397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Oct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69AC3F-4874-AF7B-F1B2-F57558C343C0}"/>
                </a:ext>
              </a:extLst>
            </p:cNvPr>
            <p:cNvSpPr txBox="1"/>
            <p:nvPr/>
          </p:nvSpPr>
          <p:spPr>
            <a:xfrm>
              <a:off x="162853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Feb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B61C85-4693-06C3-37C8-ECD6BC0D8571}"/>
                </a:ext>
              </a:extLst>
            </p:cNvPr>
            <p:cNvSpPr txBox="1"/>
            <p:nvPr/>
          </p:nvSpPr>
          <p:spPr>
            <a:xfrm>
              <a:off x="679840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Nov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7BB280-1ABA-0391-33AB-6885F79D88CD}"/>
                </a:ext>
              </a:extLst>
            </p:cNvPr>
            <p:cNvSpPr txBox="1"/>
            <p:nvPr/>
          </p:nvSpPr>
          <p:spPr>
            <a:xfrm>
              <a:off x="564954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Sept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C7D198-92B4-BF00-33FC-852F11D39792}"/>
                </a:ext>
              </a:extLst>
            </p:cNvPr>
            <p:cNvSpPr txBox="1"/>
            <p:nvPr/>
          </p:nvSpPr>
          <p:spPr>
            <a:xfrm>
              <a:off x="392625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June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6211702-3B28-577A-E3E6-ED1871BEA98A}"/>
                </a:ext>
              </a:extLst>
            </p:cNvPr>
            <p:cNvSpPr txBox="1"/>
            <p:nvPr/>
          </p:nvSpPr>
          <p:spPr>
            <a:xfrm>
              <a:off x="220296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Mar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8FCA4D2-8C46-F792-8859-5518B80DB06B}"/>
              </a:ext>
            </a:extLst>
          </p:cNvPr>
          <p:cNvSpPr txBox="1"/>
          <p:nvPr/>
        </p:nvSpPr>
        <p:spPr>
          <a:xfrm>
            <a:off x="3228106" y="1495512"/>
            <a:ext cx="1806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  <a:latin typeface="+mn-lt"/>
                <a:cs typeface="Calibri" panose="020F0502020204030204" pitchFamily="34" charset="0"/>
              </a:rPr>
              <a:t>May 11-July 1</a:t>
            </a:r>
            <a:endParaRPr lang="en-US" dirty="0">
              <a:latin typeface="+mn-lt"/>
              <a:cs typeface="Calibri" panose="020F0502020204030204" pitchFamily="34" charset="0"/>
            </a:endParaRPr>
          </a:p>
          <a:p>
            <a:pPr algn="ctr"/>
            <a:r>
              <a:rPr lang="en-US" i="1" dirty="0">
                <a:solidFill>
                  <a:srgbClr val="A51E36"/>
                </a:solidFill>
                <a:effectLst/>
                <a:latin typeface="+mn-lt"/>
                <a:cs typeface="Calibri" panose="020F0502020204030204" pitchFamily="34" charset="0"/>
              </a:rPr>
              <a:t>Full Closure</a:t>
            </a:r>
          </a:p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B43AD2-4AC8-68C5-67E2-E458B3E43000}"/>
              </a:ext>
            </a:extLst>
          </p:cNvPr>
          <p:cNvSpPr txBox="1"/>
          <p:nvPr/>
        </p:nvSpPr>
        <p:spPr>
          <a:xfrm>
            <a:off x="4312136" y="976065"/>
            <a:ext cx="1806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  <a:latin typeface="+mn-lt"/>
                <a:cs typeface="Calibri" panose="020F0502020204030204" pitchFamily="34" charset="0"/>
              </a:rPr>
              <a:t>Aug. 1- 6</a:t>
            </a:r>
          </a:p>
          <a:p>
            <a:pPr algn="ctr"/>
            <a:r>
              <a:rPr lang="en-US" i="1" dirty="0">
                <a:solidFill>
                  <a:srgbClr val="A51E36"/>
                </a:solidFill>
                <a:effectLst/>
                <a:latin typeface="+mn-lt"/>
                <a:cs typeface="Calibri" panose="020F0502020204030204" pitchFamily="34" charset="0"/>
              </a:rPr>
              <a:t> Partial Closure</a:t>
            </a:r>
          </a:p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1483BC-9020-141B-3D22-CB18885B89DC}"/>
              </a:ext>
            </a:extLst>
          </p:cNvPr>
          <p:cNvSpPr txBox="1"/>
          <p:nvPr/>
        </p:nvSpPr>
        <p:spPr>
          <a:xfrm>
            <a:off x="5658316" y="1516058"/>
            <a:ext cx="1806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  <a:latin typeface="+mn-lt"/>
                <a:cs typeface="Calibri" panose="020F0502020204030204" pitchFamily="34" charset="0"/>
              </a:rPr>
              <a:t>October 30</a:t>
            </a:r>
          </a:p>
          <a:p>
            <a:pPr algn="ctr"/>
            <a:r>
              <a:rPr lang="en-US" i="1" dirty="0">
                <a:solidFill>
                  <a:srgbClr val="A51E36"/>
                </a:solidFill>
                <a:effectLst/>
                <a:latin typeface="+mn-lt"/>
                <a:cs typeface="Calibri" panose="020F0502020204030204" pitchFamily="34" charset="0"/>
              </a:rPr>
              <a:t> Post Closure</a:t>
            </a:r>
          </a:p>
          <a:p>
            <a:pPr algn="ctr"/>
            <a:endParaRPr lang="en-US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196551C-8474-544D-89F6-4BC77045F486}"/>
              </a:ext>
            </a:extLst>
          </p:cNvPr>
          <p:cNvSpPr/>
          <p:nvPr/>
        </p:nvSpPr>
        <p:spPr>
          <a:xfrm>
            <a:off x="987154" y="3705585"/>
            <a:ext cx="6965950" cy="3175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2022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4BC2FE-509A-A6B5-8467-4A6BF23BAAC8}"/>
              </a:ext>
            </a:extLst>
          </p:cNvPr>
          <p:cNvGrpSpPr/>
          <p:nvPr/>
        </p:nvGrpSpPr>
        <p:grpSpPr>
          <a:xfrm>
            <a:off x="1062876" y="4004486"/>
            <a:ext cx="6890228" cy="284327"/>
            <a:chOff x="1054100" y="3303423"/>
            <a:chExt cx="6890228" cy="28432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F74723-308A-CA68-F2FC-C199B39D68CA}"/>
                </a:ext>
              </a:extLst>
            </p:cNvPr>
            <p:cNvSpPr txBox="1"/>
            <p:nvPr/>
          </p:nvSpPr>
          <p:spPr>
            <a:xfrm>
              <a:off x="7372828" y="3303423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Dec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A8D1B42-A681-B176-AAC4-E254E6715EA0}"/>
                </a:ext>
              </a:extLst>
            </p:cNvPr>
            <p:cNvSpPr txBox="1"/>
            <p:nvPr/>
          </p:nvSpPr>
          <p:spPr>
            <a:xfrm>
              <a:off x="277739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April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1B69B3-91A8-E9FA-E96F-145DE14BB35A}"/>
                </a:ext>
              </a:extLst>
            </p:cNvPr>
            <p:cNvSpPr txBox="1"/>
            <p:nvPr/>
          </p:nvSpPr>
          <p:spPr>
            <a:xfrm>
              <a:off x="105410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Jan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81AFDE-0072-D23E-2B04-218C40B7E184}"/>
                </a:ext>
              </a:extLst>
            </p:cNvPr>
            <p:cNvSpPr txBox="1"/>
            <p:nvPr/>
          </p:nvSpPr>
          <p:spPr>
            <a:xfrm>
              <a:off x="335182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May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E08710F-C31D-22A3-3DB7-66317E7AE520}"/>
                </a:ext>
              </a:extLst>
            </p:cNvPr>
            <p:cNvSpPr txBox="1"/>
            <p:nvPr/>
          </p:nvSpPr>
          <p:spPr>
            <a:xfrm>
              <a:off x="450068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July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7B17FCD-81A6-7243-C964-0D5E178B1714}"/>
                </a:ext>
              </a:extLst>
            </p:cNvPr>
            <p:cNvSpPr txBox="1"/>
            <p:nvPr/>
          </p:nvSpPr>
          <p:spPr>
            <a:xfrm>
              <a:off x="507511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Aug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B9A522B-A55B-C2BD-55D3-937268907C49}"/>
                </a:ext>
              </a:extLst>
            </p:cNvPr>
            <p:cNvSpPr txBox="1"/>
            <p:nvPr/>
          </p:nvSpPr>
          <p:spPr>
            <a:xfrm>
              <a:off x="622397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Oct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CDD0EA7-BFEB-21D6-07E4-9F0DF69B48A6}"/>
                </a:ext>
              </a:extLst>
            </p:cNvPr>
            <p:cNvSpPr txBox="1"/>
            <p:nvPr/>
          </p:nvSpPr>
          <p:spPr>
            <a:xfrm>
              <a:off x="162853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Feb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4C6D6C0-256F-6DE0-00A2-F2ABF3505DEE}"/>
                </a:ext>
              </a:extLst>
            </p:cNvPr>
            <p:cNvSpPr txBox="1"/>
            <p:nvPr/>
          </p:nvSpPr>
          <p:spPr>
            <a:xfrm>
              <a:off x="679840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Nov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C06752-2659-0F80-2802-BA430EE22BF1}"/>
                </a:ext>
              </a:extLst>
            </p:cNvPr>
            <p:cNvSpPr txBox="1"/>
            <p:nvPr/>
          </p:nvSpPr>
          <p:spPr>
            <a:xfrm>
              <a:off x="564954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Sept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382D011-CCD9-8565-4240-1044C2106C96}"/>
                </a:ext>
              </a:extLst>
            </p:cNvPr>
            <p:cNvSpPr txBox="1"/>
            <p:nvPr/>
          </p:nvSpPr>
          <p:spPr>
            <a:xfrm>
              <a:off x="392625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June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BAE7026-1E68-3B51-545B-0971F87E24C3}"/>
                </a:ext>
              </a:extLst>
            </p:cNvPr>
            <p:cNvSpPr txBox="1"/>
            <p:nvPr/>
          </p:nvSpPr>
          <p:spPr>
            <a:xfrm>
              <a:off x="2202960" y="331075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Mar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829EED8-C455-9977-F712-747D122C5F7B}"/>
              </a:ext>
            </a:extLst>
          </p:cNvPr>
          <p:cNvSpPr txBox="1"/>
          <p:nvPr/>
        </p:nvSpPr>
        <p:spPr>
          <a:xfrm>
            <a:off x="402548" y="3452887"/>
            <a:ext cx="1806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  <a:latin typeface="+mn-lt"/>
                <a:cs typeface="Calibri" panose="020F0502020204030204" pitchFamily="34" charset="0"/>
              </a:rPr>
              <a:t>Jan 15-30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E2A8DE-4E68-5739-782E-1BA88167B2AF}"/>
              </a:ext>
            </a:extLst>
          </p:cNvPr>
          <p:cNvSpPr txBox="1"/>
          <p:nvPr/>
        </p:nvSpPr>
        <p:spPr>
          <a:xfrm>
            <a:off x="2168787" y="3439857"/>
            <a:ext cx="1806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  <a:latin typeface="+mn-lt"/>
                <a:cs typeface="Calibri" panose="020F0502020204030204" pitchFamily="34" charset="0"/>
              </a:rPr>
              <a:t>April 15-30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E8F781-23D1-9FF8-87CA-D80553C77CF5}"/>
              </a:ext>
            </a:extLst>
          </p:cNvPr>
          <p:cNvSpPr txBox="1"/>
          <p:nvPr/>
        </p:nvSpPr>
        <p:spPr>
          <a:xfrm>
            <a:off x="3849128" y="3434048"/>
            <a:ext cx="1806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  <a:latin typeface="+mn-lt"/>
                <a:cs typeface="Calibri" panose="020F0502020204030204" pitchFamily="34" charset="0"/>
              </a:rPr>
              <a:t>July 15-30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65E680-5F70-3866-34FD-0679D6417A96}"/>
              </a:ext>
            </a:extLst>
          </p:cNvPr>
          <p:cNvSpPr txBox="1"/>
          <p:nvPr/>
        </p:nvSpPr>
        <p:spPr>
          <a:xfrm>
            <a:off x="5489450" y="3420790"/>
            <a:ext cx="1806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  <a:latin typeface="+mn-lt"/>
                <a:cs typeface="Calibri" panose="020F0502020204030204" pitchFamily="34" charset="0"/>
              </a:rPr>
              <a:t>Oct 15-30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EBBC316-3E16-A29F-F0F6-1645CDC9CAED}"/>
              </a:ext>
            </a:extLst>
          </p:cNvPr>
          <p:cNvCxnSpPr>
            <a:cxnSpLocks/>
          </p:cNvCxnSpPr>
          <p:nvPr/>
        </p:nvCxnSpPr>
        <p:spPr>
          <a:xfrm flipV="1">
            <a:off x="3095915" y="1644821"/>
            <a:ext cx="0" cy="7493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FC2EE83-EB43-AFA9-7484-51255CEDD399}"/>
              </a:ext>
            </a:extLst>
          </p:cNvPr>
          <p:cNvCxnSpPr>
            <a:cxnSpLocks/>
          </p:cNvCxnSpPr>
          <p:nvPr/>
        </p:nvCxnSpPr>
        <p:spPr>
          <a:xfrm flipV="1">
            <a:off x="5167200" y="1589190"/>
            <a:ext cx="0" cy="80493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6647495-9BA6-AFBC-E252-3A5B1D398526}"/>
              </a:ext>
            </a:extLst>
          </p:cNvPr>
          <p:cNvCxnSpPr>
            <a:cxnSpLocks/>
          </p:cNvCxnSpPr>
          <p:nvPr/>
        </p:nvCxnSpPr>
        <p:spPr>
          <a:xfrm flipV="1">
            <a:off x="3647792" y="2079639"/>
            <a:ext cx="0" cy="245752"/>
          </a:xfrm>
          <a:prstGeom prst="straightConnector1">
            <a:avLst/>
          </a:prstGeom>
          <a:ln>
            <a:solidFill>
              <a:schemeClr val="tx2"/>
            </a:solidFill>
            <a:headEnd type="triangl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8577488-1028-B57B-EC0E-D9E5CC99CA3F}"/>
              </a:ext>
            </a:extLst>
          </p:cNvPr>
          <p:cNvCxnSpPr>
            <a:cxnSpLocks/>
          </p:cNvCxnSpPr>
          <p:nvPr/>
        </p:nvCxnSpPr>
        <p:spPr>
          <a:xfrm flipV="1">
            <a:off x="4649646" y="2053119"/>
            <a:ext cx="0" cy="34100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30B22D8-CF45-AC7D-EDE8-6B12045B79E9}"/>
              </a:ext>
            </a:extLst>
          </p:cNvPr>
          <p:cNvCxnSpPr>
            <a:cxnSpLocks/>
          </p:cNvCxnSpPr>
          <p:nvPr/>
        </p:nvCxnSpPr>
        <p:spPr>
          <a:xfrm flipV="1">
            <a:off x="6608650" y="2111546"/>
            <a:ext cx="0" cy="37465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CB5E7F2-ADA6-D45D-B2C3-8174D3E23607}"/>
              </a:ext>
            </a:extLst>
          </p:cNvPr>
          <p:cNvSpPr txBox="1"/>
          <p:nvPr/>
        </p:nvSpPr>
        <p:spPr>
          <a:xfrm>
            <a:off x="2783236" y="3052625"/>
            <a:ext cx="313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  <a:effectLst/>
                <a:latin typeface="+mn-lt"/>
                <a:cs typeface="Calibri" panose="020F0502020204030204" pitchFamily="34" charset="0"/>
              </a:rPr>
              <a:t>Stable Traffic Flow Period</a:t>
            </a:r>
          </a:p>
          <a:p>
            <a:pPr algn="ctr"/>
            <a:endParaRPr lang="en-US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89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6" ma:contentTypeDescription="Create a new document." ma:contentTypeScope="" ma:versionID="d61156dc2c749f136ccd900245415db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e2e499a0ef47956f1f689053a8dc7c6a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6EFB98-3F2D-4A4D-9EF2-60C852C76CAA}"/>
</file>

<file path=customXml/itemProps2.xml><?xml version="1.0" encoding="utf-8"?>
<ds:datastoreItem xmlns:ds="http://schemas.openxmlformats.org/officeDocument/2006/customXml" ds:itemID="{04F9B719-1352-47A9-9128-809521CF28B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</TotalTime>
  <Words>1211</Words>
  <Application>Microsoft Office PowerPoint</Application>
  <PresentationFormat>On-screen Show (16:9)</PresentationFormat>
  <Paragraphs>282</Paragraphs>
  <Slides>38</Slides>
  <Notes>38</Notes>
  <HiddenSlides>6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Aptos</vt:lpstr>
      <vt:lpstr>Aptos Display</vt:lpstr>
      <vt:lpstr>Arial</vt:lpstr>
      <vt:lpstr>Calibri</vt:lpstr>
      <vt:lpstr>Raleway</vt:lpstr>
      <vt:lpstr>Office Theme</vt:lpstr>
      <vt:lpstr>Evaluation of Impacts Due to a Bridge Closure A Case Study of the Mississippi River Bridges in Arkansas </vt:lpstr>
      <vt:lpstr>Major bridge closures across the U.S.</vt:lpstr>
      <vt:lpstr>Impacts of bridge closures are unique</vt:lpstr>
      <vt:lpstr>Need to expand to multi-modal, scenario analysis</vt:lpstr>
      <vt:lpstr>Arkansas bridges over the Mississippi River </vt:lpstr>
      <vt:lpstr>Existing methods and models</vt:lpstr>
      <vt:lpstr>State-of-the-practice in scenario-based  disruption analysis</vt:lpstr>
      <vt:lpstr>Data sources for multi-modal analysis</vt:lpstr>
      <vt:lpstr>Analysis Time Periods</vt:lpstr>
      <vt:lpstr>Passenger Vehicle OD: StreetLight Data</vt:lpstr>
      <vt:lpstr>Pre-Closure Origins: April 2021</vt:lpstr>
      <vt:lpstr>Full Closure Origins: May-July 2021</vt:lpstr>
      <vt:lpstr>Partial Closure Origins: July 31-Aug 6 2021</vt:lpstr>
      <vt:lpstr>Post Closure Origins: October 2021 </vt:lpstr>
      <vt:lpstr>Distribution of passenger trips  from Little Rock to Bridges</vt:lpstr>
      <vt:lpstr>Distribution of passenger trips  from Little Rock to Bridges</vt:lpstr>
      <vt:lpstr>Truck OD: Geotab</vt:lpstr>
      <vt:lpstr>Pre-Closure Origins: April 2021</vt:lpstr>
      <vt:lpstr>Full Closure Origins: May-July 2021</vt:lpstr>
      <vt:lpstr>Partial Closure Origins: July 31-Aug 6 2021</vt:lpstr>
      <vt:lpstr>Post Closure Origins: October 2021 </vt:lpstr>
      <vt:lpstr>Distribution of truck trips  from Little Rock to Bridges</vt:lpstr>
      <vt:lpstr>Distribution of truck trips  from Little Rock to Bridges</vt:lpstr>
      <vt:lpstr>Truck ‘trips’ from bridge to neighboring states</vt:lpstr>
      <vt:lpstr>Truck ‘trips’ from bridge to neighboring states</vt:lpstr>
      <vt:lpstr>Truck ‘trips’ from bridge to neighboring states</vt:lpstr>
      <vt:lpstr>Truck ‘trips’ from bridge to neighboring states</vt:lpstr>
      <vt:lpstr>Traffic Volumes by Bridge: ARDOT Count Stations</vt:lpstr>
      <vt:lpstr>Passenger Traffic Volumes: I-55 Bridge</vt:lpstr>
      <vt:lpstr>Truck Traffic Volumes: I-55 Bridge</vt:lpstr>
      <vt:lpstr>Passenger Traffic Volumes: Full Closure</vt:lpstr>
      <vt:lpstr>Passenger Traffic Volumes: Partial Closure</vt:lpstr>
      <vt:lpstr>Truck Traffic Volumes: Full Closure</vt:lpstr>
      <vt:lpstr>Truck Traffic Patterns: Partial Closure</vt:lpstr>
      <vt:lpstr>Waterway disruptions: Vessel Movements</vt:lpstr>
      <vt:lpstr>Multi-Modal Scenario Analysis</vt:lpstr>
      <vt:lpstr>Closure Plan Tool Development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Impacts Due to a Bridge Closure A Case Study of the Mississippi River Bridges in Arkansas</dc:title>
  <dc:creator>Shihao Pang</dc:creator>
  <cp:lastModifiedBy>Sarah Hernandez</cp:lastModifiedBy>
  <cp:revision>54</cp:revision>
  <dcterms:modified xsi:type="dcterms:W3CDTF">2024-05-21T19:18:11Z</dcterms:modified>
</cp:coreProperties>
</file>