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  <p:sldMasterId id="2147483685" r:id="rId2"/>
  </p:sldMasterIdLst>
  <p:notesMasterIdLst>
    <p:notesMasterId r:id="rId28"/>
  </p:notesMasterIdLst>
  <p:sldIdLst>
    <p:sldId id="256" r:id="rId3"/>
    <p:sldId id="259" r:id="rId4"/>
    <p:sldId id="286" r:id="rId5"/>
    <p:sldId id="265" r:id="rId6"/>
    <p:sldId id="284" r:id="rId7"/>
    <p:sldId id="264" r:id="rId8"/>
    <p:sldId id="263" r:id="rId9"/>
    <p:sldId id="262" r:id="rId10"/>
    <p:sldId id="2197" r:id="rId11"/>
    <p:sldId id="2198" r:id="rId12"/>
    <p:sldId id="274" r:id="rId13"/>
    <p:sldId id="275" r:id="rId14"/>
    <p:sldId id="270" r:id="rId15"/>
    <p:sldId id="271" r:id="rId16"/>
    <p:sldId id="272" r:id="rId17"/>
    <p:sldId id="277" r:id="rId18"/>
    <p:sldId id="276" r:id="rId19"/>
    <p:sldId id="278" r:id="rId20"/>
    <p:sldId id="279" r:id="rId21"/>
    <p:sldId id="269" r:id="rId22"/>
    <p:sldId id="268" r:id="rId23"/>
    <p:sldId id="267" r:id="rId24"/>
    <p:sldId id="285" r:id="rId25"/>
    <p:sldId id="258" r:id="rId26"/>
    <p:sldId id="280" r:id="rId27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17D5CB1E-29AA-4275-AA6A-DF1321F4A268}">
          <p14:sldIdLst>
            <p14:sldId id="256"/>
            <p14:sldId id="259"/>
            <p14:sldId id="286"/>
            <p14:sldId id="265"/>
            <p14:sldId id="284"/>
            <p14:sldId id="264"/>
            <p14:sldId id="263"/>
            <p14:sldId id="262"/>
            <p14:sldId id="2197"/>
            <p14:sldId id="2198"/>
            <p14:sldId id="274"/>
            <p14:sldId id="275"/>
            <p14:sldId id="270"/>
            <p14:sldId id="271"/>
            <p14:sldId id="272"/>
            <p14:sldId id="277"/>
            <p14:sldId id="276"/>
            <p14:sldId id="278"/>
            <p14:sldId id="279"/>
            <p14:sldId id="269"/>
            <p14:sldId id="268"/>
            <p14:sldId id="267"/>
            <p14:sldId id="285"/>
            <p14:sldId id="258"/>
            <p14:sldId id="28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5454"/>
    <a:srgbClr val="FFFFFF"/>
    <a:srgbClr val="58585A"/>
    <a:srgbClr val="FFC925"/>
    <a:srgbClr val="6FC5B9"/>
    <a:srgbClr val="000000"/>
    <a:srgbClr val="405B65"/>
    <a:srgbClr val="F9AD54"/>
    <a:srgbClr val="007A3D"/>
    <a:srgbClr val="834A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03" autoAdjust="0"/>
    <p:restoredTop sz="94434" autoAdjust="0"/>
  </p:normalViewPr>
  <p:slideViewPr>
    <p:cSldViewPr snapToGrid="0">
      <p:cViewPr varScale="1">
        <p:scale>
          <a:sx n="108" d="100"/>
          <a:sy n="108" d="100"/>
        </p:scale>
        <p:origin x="1770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7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customXml" Target="../customXml/item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customXml" Target="../customXml/item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657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9" y="0"/>
            <a:ext cx="3038475" cy="46657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CA1E86-2B60-47B3-A40D-428A110E8AD2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2875" y="1162050"/>
            <a:ext cx="4184650" cy="3138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4033"/>
            <a:ext cx="5607050" cy="366071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822"/>
            <a:ext cx="3038475" cy="466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9" y="8829822"/>
            <a:ext cx="3038475" cy="466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203F6F-B8A0-46D8-A95B-48D3A0ACE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140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03F6F-B8A0-46D8-A95B-48D3A0ACEA0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824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4-lane cross section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03F6F-B8A0-46D8-A95B-48D3A0ACEA0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5533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Like and open book test – </a:t>
            </a:r>
            <a:r>
              <a:rPr lang="en-US" dirty="0" err="1"/>
              <a:t>NOFO</a:t>
            </a:r>
            <a:r>
              <a:rPr lang="en-US" dirty="0"/>
              <a:t>  We failed repetitively at RAISE – small project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03F6F-B8A0-46D8-A95B-48D3A0ACEA0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576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Safety Action Plan by </a:t>
            </a:r>
            <a:r>
              <a:rPr lang="en-US" dirty="0" err="1"/>
              <a:t>NWARPC</a:t>
            </a:r>
            <a:r>
              <a:rPr lang="en-US" dirty="0"/>
              <a:t> – tight time frame big thanks to making it happen quickly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03F6F-B8A0-46D8-A95B-48D3A0ACEA0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709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Power of Planning – Funding starts with a plan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03F6F-B8A0-46D8-A95B-48D3A0ACEA0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519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Aligning City Goals with DOT SS4A Goals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03F6F-B8A0-46D8-A95B-48D3A0ACEA0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6772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Problem statement – Death and serious injury is unacceptable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03F6F-B8A0-46D8-A95B-48D3A0ACEA0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0859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Most crashes occurring on state highways that have more volume but there are also design safety considerations.  The improvements at Wedington will help prevent future fatalities and serious injuries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03F6F-B8A0-46D8-A95B-48D3A0ACEA0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3623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focused on city streets in high injury network – not state highways to simplify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03F6F-B8A0-46D8-A95B-48D3A0ACEA0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2409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Focus on HIN streets that are also in the equity areas of need – this is important for Federal funding.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03F6F-B8A0-46D8-A95B-48D3A0ACEA0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287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Considering a road diet to reduce to 3 lanes with parallel parking - Redevelopment need for parking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03F6F-B8A0-46D8-A95B-48D3A0ACEA0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12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120576" y="6967486"/>
            <a:ext cx="290037" cy="365125"/>
          </a:xfrm>
          <a:prstGeom prst="rect">
            <a:avLst/>
          </a:prstGeom>
        </p:spPr>
        <p:txBody>
          <a:bodyPr/>
          <a:lstStyle/>
          <a:p>
            <a:fld id="{F10EFE7A-BA4D-4005-B72E-AAA6BAD8141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" y="823276"/>
            <a:ext cx="9143999" cy="2783810"/>
          </a:xfrm>
          <a:prstGeom prst="rect">
            <a:avLst/>
          </a:prstGeom>
          <a:solidFill>
            <a:srgbClr val="0F5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833" y="5401733"/>
            <a:ext cx="4174088" cy="138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051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6191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091222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6230" y="4971931"/>
            <a:ext cx="8538781" cy="843653"/>
          </a:xfrm>
        </p:spPr>
        <p:txBody>
          <a:bodyPr anchor="t">
            <a:normAutofit/>
          </a:bodyPr>
          <a:lstStyle>
            <a:lvl1pPr algn="r">
              <a:defRPr sz="1800"/>
            </a:lvl1pPr>
          </a:lstStyle>
          <a:p>
            <a:r>
              <a:rPr lang="en-US" dirty="0"/>
              <a:t>Text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16419" y="331663"/>
            <a:ext cx="8539162" cy="44744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394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120576" y="6967486"/>
            <a:ext cx="290037" cy="365125"/>
          </a:xfrm>
          <a:prstGeom prst="rect">
            <a:avLst/>
          </a:prstGeom>
        </p:spPr>
        <p:txBody>
          <a:bodyPr/>
          <a:lstStyle/>
          <a:p>
            <a:fld id="{F10EFE7A-BA4D-4005-B72E-AAA6BAD8141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" y="823276"/>
            <a:ext cx="9143999" cy="2783810"/>
          </a:xfrm>
          <a:prstGeom prst="rect">
            <a:avLst/>
          </a:prstGeom>
          <a:solidFill>
            <a:srgbClr val="0F5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3634" y="5444067"/>
            <a:ext cx="3894238" cy="129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8898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035F48-9C4C-4147-9BDC-A3E1C0E327D1}" type="datetimeFigureOut">
              <a:rPr lang="en-US"/>
              <a:pPr>
                <a:defRPr/>
              </a:pPr>
              <a:t>5/16/2024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4EF91-77E3-4B2C-A224-1EFE4D809D0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87715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527069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6229" y="215740"/>
            <a:ext cx="8538781" cy="865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2269" y="1435481"/>
            <a:ext cx="7886700" cy="43557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608477" y="6311444"/>
            <a:ext cx="395966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3F27A3B-5CD2-4044-8F98-AE54C7AC8C87}" type="slidenum">
              <a:rPr lang="en-US" sz="1050" smtClean="0">
                <a:solidFill>
                  <a:srgbClr val="0F5454"/>
                </a:solidFill>
              </a:rPr>
              <a:pPr algn="r"/>
              <a:t>‹#›</a:t>
            </a:fld>
            <a:endParaRPr lang="en-US" sz="1050" dirty="0">
              <a:solidFill>
                <a:srgbClr val="0F5454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2100" y="6079067"/>
            <a:ext cx="1909864" cy="63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 userDrawn="1"/>
        </p:nvSpPr>
        <p:spPr>
          <a:xfrm>
            <a:off x="2051965" y="6263817"/>
            <a:ext cx="6586152" cy="365760"/>
          </a:xfrm>
          <a:prstGeom prst="rect">
            <a:avLst/>
          </a:prstGeom>
          <a:solidFill>
            <a:srgbClr val="0F5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113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61" r:id="rId2"/>
    <p:sldLayoutId id="2147483683" r:id="rId3"/>
    <p:sldLayoutId id="2147483667" r:id="rId4"/>
    <p:sldLayoutId id="2147483668" r:id="rId5"/>
    <p:sldLayoutId id="2147483689" r:id="rId6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421543"/>
            <a:ext cx="7886700" cy="46628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600011" y="6336844"/>
            <a:ext cx="395966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3F27A3B-5CD2-4044-8F98-AE54C7AC8C87}" type="slidenum">
              <a:rPr lang="en-US" sz="1050" smtClean="0">
                <a:solidFill>
                  <a:srgbClr val="0F5454"/>
                </a:solidFill>
              </a:rPr>
              <a:pPr algn="r"/>
              <a:t>‹#›</a:t>
            </a:fld>
            <a:endParaRPr lang="en-US" sz="1050" dirty="0">
              <a:solidFill>
                <a:srgbClr val="0F5454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3634" y="6104467"/>
            <a:ext cx="1909864" cy="63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 userDrawn="1"/>
        </p:nvSpPr>
        <p:spPr>
          <a:xfrm>
            <a:off x="2043499" y="6289217"/>
            <a:ext cx="6586152" cy="365760"/>
          </a:xfrm>
          <a:prstGeom prst="rect">
            <a:avLst/>
          </a:prstGeom>
          <a:solidFill>
            <a:srgbClr val="0F5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450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b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mp"/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mp"/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m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m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mp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" y="1028326"/>
            <a:ext cx="9217743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0" dirty="0">
                <a:solidFill>
                  <a:schemeClr val="bg1"/>
                </a:solidFill>
                <a:latin typeface="Century Gothic" panose="020B0502020202020204" pitchFamily="34" charset="0"/>
              </a:rPr>
              <a:t>Safe Streets &amp; Roads for Fayetteville, Arkansas</a:t>
            </a:r>
          </a:p>
          <a:p>
            <a:pPr algn="ctr"/>
            <a:r>
              <a:rPr lang="en-US" sz="3500" dirty="0">
                <a:solidFill>
                  <a:schemeClr val="bg1"/>
                </a:solidFill>
                <a:latin typeface="Century Gothic" panose="020B0502020202020204" pitchFamily="34" charset="0"/>
              </a:rPr>
              <a:t>Accelerating Change Toward Vision Zero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761433"/>
            <a:ext cx="90736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Transportation Research Committee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4142972"/>
            <a:ext cx="90736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22</a:t>
            </a:r>
            <a:r>
              <a:rPr lang="en-US" sz="20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nd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May, 2024</a:t>
            </a:r>
          </a:p>
        </p:txBody>
      </p:sp>
    </p:spTree>
    <p:extLst>
      <p:ext uri="{BB962C8B-B14F-4D97-AF65-F5344CB8AC3E}">
        <p14:creationId xmlns:p14="http://schemas.microsoft.com/office/powerpoint/2010/main" val="26832902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2CE0D7-0173-40C9-BD7C-63AC2D97FD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66"/>
          <a:stretch/>
        </p:blipFill>
        <p:spPr>
          <a:xfrm>
            <a:off x="3448175" y="3023670"/>
            <a:ext cx="5534418" cy="37273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5F90FF-4625-322B-8EB9-8BC083D6C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861"/>
            <a:ext cx="5427677" cy="28387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F55293-C8CE-D4D5-ED58-FFEEEB7199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2921327"/>
            <a:ext cx="3546107" cy="8591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DEBA2A8-2698-BDAB-B2A0-0430CD44CD7F}"/>
              </a:ext>
            </a:extLst>
          </p:cNvPr>
          <p:cNvSpPr txBox="1"/>
          <p:nvPr/>
        </p:nvSpPr>
        <p:spPr>
          <a:xfrm>
            <a:off x="-1" y="3672462"/>
            <a:ext cx="3605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F5454"/>
                </a:solidFill>
                <a:latin typeface="Arial" panose="020B0604020202020204" pitchFamily="34" charset="0"/>
              </a:rPr>
              <a:t>Proven Safety Countermeasures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BE1197E-FE81-09B9-69F6-6A0BEF129D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4491" y="107011"/>
            <a:ext cx="2194632" cy="30556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4AE071-32CA-779E-CF8C-65195ED120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41" y="4105107"/>
            <a:ext cx="3394421" cy="27470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98303D-7153-4FED-2230-BAFBAE1AA0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5985" y="781785"/>
            <a:ext cx="2390198" cy="7194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E23219-73D6-0B37-25D1-15FF86CF003A}"/>
              </a:ext>
            </a:extLst>
          </p:cNvPr>
          <p:cNvSpPr txBox="1"/>
          <p:nvPr/>
        </p:nvSpPr>
        <p:spPr>
          <a:xfrm>
            <a:off x="25970" y="910702"/>
            <a:ext cx="4635678" cy="461665"/>
          </a:xfrm>
          <a:prstGeom prst="rect">
            <a:avLst/>
          </a:prstGeom>
          <a:solidFill>
            <a:srgbClr val="0F545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Proven Safety Countermeasures</a:t>
            </a:r>
          </a:p>
        </p:txBody>
      </p:sp>
    </p:spTree>
    <p:extLst>
      <p:ext uri="{BB962C8B-B14F-4D97-AF65-F5344CB8AC3E}">
        <p14:creationId xmlns:p14="http://schemas.microsoft.com/office/powerpoint/2010/main" val="11767225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97B8EBC-7542-F96F-19F5-49E54EF4A2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89"/>
          <a:stretch/>
        </p:blipFill>
        <p:spPr>
          <a:xfrm>
            <a:off x="0" y="0"/>
            <a:ext cx="3807318" cy="60211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66F584-4437-E060-C56D-0E3E235F4D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5" r="2452"/>
          <a:stretch/>
        </p:blipFill>
        <p:spPr>
          <a:xfrm>
            <a:off x="3873638" y="-1"/>
            <a:ext cx="5135891" cy="602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0272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779D23-C0FC-AF0E-F355-0657EDE10C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2" t="766" r="172" b="21101"/>
          <a:stretch/>
        </p:blipFill>
        <p:spPr>
          <a:xfrm>
            <a:off x="2991" y="1408288"/>
            <a:ext cx="9141009" cy="40414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749754-A6C9-5407-805A-71F01CAA9781}"/>
              </a:ext>
            </a:extLst>
          </p:cNvPr>
          <p:cNvSpPr txBox="1"/>
          <p:nvPr/>
        </p:nvSpPr>
        <p:spPr>
          <a:xfrm>
            <a:off x="1104260" y="306699"/>
            <a:ext cx="7258210" cy="830997"/>
          </a:xfrm>
          <a:prstGeom prst="rect">
            <a:avLst/>
          </a:prstGeom>
          <a:solidFill>
            <a:srgbClr val="0F545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Maple Street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Razorback Greenway to Garland</a:t>
            </a:r>
          </a:p>
        </p:txBody>
      </p:sp>
    </p:spTree>
    <p:extLst>
      <p:ext uri="{BB962C8B-B14F-4D97-AF65-F5344CB8AC3E}">
        <p14:creationId xmlns:p14="http://schemas.microsoft.com/office/powerpoint/2010/main" val="9439982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ad with trees and buildings in the background&#10;&#10;Description automatically generated">
            <a:extLst>
              <a:ext uri="{FF2B5EF4-FFF2-40B4-BE49-F238E27FC236}">
                <a16:creationId xmlns:a16="http://schemas.microsoft.com/office/drawing/2014/main" id="{8F33ACF7-F33D-A0E8-AD62-71CD772628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3" y="588143"/>
            <a:ext cx="8904514" cy="53958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3DB188-7995-12AC-D03D-CE1FB77C5A57}"/>
              </a:ext>
            </a:extLst>
          </p:cNvPr>
          <p:cNvSpPr txBox="1"/>
          <p:nvPr/>
        </p:nvSpPr>
        <p:spPr>
          <a:xfrm>
            <a:off x="119743" y="160084"/>
            <a:ext cx="3098586" cy="461665"/>
          </a:xfrm>
          <a:prstGeom prst="rect">
            <a:avLst/>
          </a:prstGeom>
          <a:solidFill>
            <a:srgbClr val="0F545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71B Corridor</a:t>
            </a:r>
          </a:p>
        </p:txBody>
      </p:sp>
    </p:spTree>
    <p:extLst>
      <p:ext uri="{BB962C8B-B14F-4D97-AF65-F5344CB8AC3E}">
        <p14:creationId xmlns:p14="http://schemas.microsoft.com/office/powerpoint/2010/main" val="11171134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city&#10;&#10;Description automatically generated">
            <a:extLst>
              <a:ext uri="{FF2B5EF4-FFF2-40B4-BE49-F238E27FC236}">
                <a16:creationId xmlns:a16="http://schemas.microsoft.com/office/drawing/2014/main" id="{9A84088E-AD7D-C67D-52AB-1BC4173C6F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029" y="76201"/>
            <a:ext cx="6162782" cy="61165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32ADB0-DB07-E71E-50F7-BE7464CC1267}"/>
              </a:ext>
            </a:extLst>
          </p:cNvPr>
          <p:cNvSpPr txBox="1"/>
          <p:nvPr/>
        </p:nvSpPr>
        <p:spPr>
          <a:xfrm>
            <a:off x="182496" y="76201"/>
            <a:ext cx="3098586" cy="461665"/>
          </a:xfrm>
          <a:prstGeom prst="rect">
            <a:avLst/>
          </a:prstGeom>
          <a:solidFill>
            <a:srgbClr val="0F545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71B Corridor</a:t>
            </a:r>
          </a:p>
        </p:txBody>
      </p:sp>
    </p:spTree>
    <p:extLst>
      <p:ext uri="{BB962C8B-B14F-4D97-AF65-F5344CB8AC3E}">
        <p14:creationId xmlns:p14="http://schemas.microsoft.com/office/powerpoint/2010/main" val="29654446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n aerial view of a road&#10;&#10;Description automatically generated">
            <a:extLst>
              <a:ext uri="{FF2B5EF4-FFF2-40B4-BE49-F238E27FC236}">
                <a16:creationId xmlns:a16="http://schemas.microsoft.com/office/drawing/2014/main" id="{F42D54CB-31D2-29CA-63D7-C4D6854B52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1" y="1272266"/>
            <a:ext cx="3968749" cy="4446777"/>
          </a:xfrm>
          <a:prstGeom prst="rect">
            <a:avLst/>
          </a:prstGeom>
        </p:spPr>
      </p:pic>
      <p:pic>
        <p:nvPicPr>
          <p:cNvPr id="5" name="Picture 4" descr="A collage of a road with cars and trees&#10;&#10;Description automatically generated">
            <a:extLst>
              <a:ext uri="{FF2B5EF4-FFF2-40B4-BE49-F238E27FC236}">
                <a16:creationId xmlns:a16="http://schemas.microsoft.com/office/drawing/2014/main" id="{354FD348-974F-FB68-61FF-0D7B536746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36319"/>
            <a:ext cx="4089399" cy="45186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794D27-EABA-955C-37A6-11CA2760BDA2}"/>
              </a:ext>
            </a:extLst>
          </p:cNvPr>
          <p:cNvSpPr txBox="1"/>
          <p:nvPr/>
        </p:nvSpPr>
        <p:spPr>
          <a:xfrm>
            <a:off x="2374900" y="259167"/>
            <a:ext cx="4394200" cy="830997"/>
          </a:xfrm>
          <a:prstGeom prst="rect">
            <a:avLst/>
          </a:prstGeom>
          <a:solidFill>
            <a:srgbClr val="0F545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South School Avenue</a:t>
            </a:r>
          </a:p>
          <a:p>
            <a:pPr algn="ctr"/>
            <a:r>
              <a:rPr lang="en-US" sz="2400" dirty="0" err="1">
                <a:solidFill>
                  <a:schemeClr val="bg1"/>
                </a:solidFill>
              </a:rPr>
              <a:t>MLK</a:t>
            </a:r>
            <a:r>
              <a:rPr lang="en-US" sz="2400" dirty="0">
                <a:solidFill>
                  <a:schemeClr val="bg1"/>
                </a:solidFill>
              </a:rPr>
              <a:t> Jr. Blvd. to 15</a:t>
            </a:r>
            <a:r>
              <a:rPr lang="en-US" sz="2400" baseline="30000" dirty="0">
                <a:solidFill>
                  <a:schemeClr val="bg1"/>
                </a:solidFill>
              </a:rPr>
              <a:t>th</a:t>
            </a:r>
            <a:r>
              <a:rPr lang="en-US" sz="2400" dirty="0">
                <a:solidFill>
                  <a:schemeClr val="bg1"/>
                </a:solidFill>
              </a:rPr>
              <a:t> Street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CE3EA9-7C12-6753-FF6A-5720DD865147}"/>
              </a:ext>
            </a:extLst>
          </p:cNvPr>
          <p:cNvSpPr txBox="1"/>
          <p:nvPr/>
        </p:nvSpPr>
        <p:spPr>
          <a:xfrm>
            <a:off x="88900" y="5646084"/>
            <a:ext cx="457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F5454"/>
                </a:solidFill>
                <a:latin typeface="+mj-lt"/>
              </a:rPr>
              <a:t>Existing Conditions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DC4AFD-1037-1437-3C87-1E7A264295E5}"/>
              </a:ext>
            </a:extLst>
          </p:cNvPr>
          <p:cNvSpPr txBox="1"/>
          <p:nvPr/>
        </p:nvSpPr>
        <p:spPr>
          <a:xfrm>
            <a:off x="4492998" y="5646084"/>
            <a:ext cx="43363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F5454"/>
                </a:solidFill>
                <a:latin typeface="+mj-lt"/>
              </a:rPr>
              <a:t>Proposed Road Diet</a:t>
            </a:r>
          </a:p>
        </p:txBody>
      </p:sp>
    </p:spTree>
    <p:extLst>
      <p:ext uri="{BB962C8B-B14F-4D97-AF65-F5344CB8AC3E}">
        <p14:creationId xmlns:p14="http://schemas.microsoft.com/office/powerpoint/2010/main" val="5018050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ad with cars and buildings&#10;&#10;Description automatically generated">
            <a:extLst>
              <a:ext uri="{FF2B5EF4-FFF2-40B4-BE49-F238E27FC236}">
                <a16:creationId xmlns:a16="http://schemas.microsoft.com/office/drawing/2014/main" id="{7976A556-3F46-63FA-3B65-910BA98F81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004024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24000B92-9D5A-E848-4766-9BDC13DFB0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0" t="26161" r="23211" b="30141"/>
          <a:stretch/>
        </p:blipFill>
        <p:spPr>
          <a:xfrm>
            <a:off x="3758267" y="3997862"/>
            <a:ext cx="5385733" cy="21643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6E7F13-90C0-2C2D-DA5B-4B476524F001}"/>
              </a:ext>
            </a:extLst>
          </p:cNvPr>
          <p:cNvSpPr txBox="1"/>
          <p:nvPr/>
        </p:nvSpPr>
        <p:spPr>
          <a:xfrm>
            <a:off x="2374900" y="106767"/>
            <a:ext cx="4394200" cy="830997"/>
          </a:xfrm>
          <a:prstGeom prst="rect">
            <a:avLst/>
          </a:prstGeom>
          <a:solidFill>
            <a:srgbClr val="0F545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South School Avenue</a:t>
            </a:r>
          </a:p>
          <a:p>
            <a:pPr algn="ctr"/>
            <a:r>
              <a:rPr lang="en-US" sz="2400" dirty="0" err="1">
                <a:solidFill>
                  <a:schemeClr val="bg1"/>
                </a:solidFill>
              </a:rPr>
              <a:t>MLK</a:t>
            </a:r>
            <a:r>
              <a:rPr lang="en-US" sz="2400" dirty="0">
                <a:solidFill>
                  <a:schemeClr val="bg1"/>
                </a:solidFill>
              </a:rPr>
              <a:t> Jr. Blvd. to 15</a:t>
            </a:r>
            <a:r>
              <a:rPr lang="en-US" sz="2400" baseline="30000" dirty="0">
                <a:solidFill>
                  <a:schemeClr val="bg1"/>
                </a:solidFill>
              </a:rPr>
              <a:t>th</a:t>
            </a:r>
            <a:r>
              <a:rPr lang="en-US" sz="2400" dirty="0">
                <a:solidFill>
                  <a:schemeClr val="bg1"/>
                </a:solidFill>
              </a:rPr>
              <a:t> Street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B7C06A-53A2-65D4-0DA3-0B8F221CFA74}"/>
              </a:ext>
            </a:extLst>
          </p:cNvPr>
          <p:cNvSpPr txBox="1"/>
          <p:nvPr/>
        </p:nvSpPr>
        <p:spPr>
          <a:xfrm>
            <a:off x="5548405" y="5762111"/>
            <a:ext cx="457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F5454"/>
                </a:solidFill>
                <a:latin typeface="+mj-lt"/>
              </a:rPr>
              <a:t>Existing Conditions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4757C5-BD8C-ED8D-2619-AF1AE0F37CDD}"/>
              </a:ext>
            </a:extLst>
          </p:cNvPr>
          <p:cNvSpPr txBox="1"/>
          <p:nvPr/>
        </p:nvSpPr>
        <p:spPr>
          <a:xfrm>
            <a:off x="-691029" y="4603914"/>
            <a:ext cx="457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F5454"/>
                </a:solidFill>
                <a:latin typeface="+mj-lt"/>
              </a:rPr>
              <a:t>Proposed Improvements</a:t>
            </a:r>
          </a:p>
        </p:txBody>
      </p:sp>
    </p:spTree>
    <p:extLst>
      <p:ext uri="{BB962C8B-B14F-4D97-AF65-F5344CB8AC3E}">
        <p14:creationId xmlns:p14="http://schemas.microsoft.com/office/powerpoint/2010/main" val="39461765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E92981-9A73-4214-1EFF-507C3D7DC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558"/>
            <a:ext cx="9144000" cy="5143500"/>
          </a:xfrm>
          <a:prstGeom prst="rect">
            <a:avLst/>
          </a:prstGeom>
        </p:spPr>
      </p:pic>
      <p:pic>
        <p:nvPicPr>
          <p:cNvPr id="5" name="Picture 4" descr="A road with cars on it&#10;&#10;Description automatically generated">
            <a:extLst>
              <a:ext uri="{FF2B5EF4-FFF2-40B4-BE49-F238E27FC236}">
                <a16:creationId xmlns:a16="http://schemas.microsoft.com/office/drawing/2014/main" id="{8A2968AC-F31C-EE92-BD99-C7046BB424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3" t="8574"/>
          <a:stretch/>
        </p:blipFill>
        <p:spPr>
          <a:xfrm>
            <a:off x="87823" y="4041770"/>
            <a:ext cx="3961056" cy="20066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64ED87-6C3B-F302-B37F-DA5BD9193D8B}"/>
              </a:ext>
            </a:extLst>
          </p:cNvPr>
          <p:cNvSpPr txBox="1"/>
          <p:nvPr/>
        </p:nvSpPr>
        <p:spPr>
          <a:xfrm>
            <a:off x="3260936" y="124697"/>
            <a:ext cx="3939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College Avenue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5BFC7C-2A56-95B4-C2DA-F36EB2980C25}"/>
              </a:ext>
            </a:extLst>
          </p:cNvPr>
          <p:cNvSpPr txBox="1"/>
          <p:nvPr/>
        </p:nvSpPr>
        <p:spPr>
          <a:xfrm>
            <a:off x="-951006" y="5648352"/>
            <a:ext cx="457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F5454"/>
                </a:solidFill>
                <a:latin typeface="+mj-lt"/>
              </a:rPr>
              <a:t>Existing Conditions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938A46-6C92-CDD7-7750-D01E06D75C5B}"/>
              </a:ext>
            </a:extLst>
          </p:cNvPr>
          <p:cNvSpPr txBox="1"/>
          <p:nvPr/>
        </p:nvSpPr>
        <p:spPr>
          <a:xfrm>
            <a:off x="2374900" y="106767"/>
            <a:ext cx="4394200" cy="830997"/>
          </a:xfrm>
          <a:prstGeom prst="rect">
            <a:avLst/>
          </a:prstGeom>
          <a:solidFill>
            <a:srgbClr val="0F545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College Avenue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Sycamore to Township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3D6811-5A17-14A0-BB64-CF042348E1CD}"/>
              </a:ext>
            </a:extLst>
          </p:cNvPr>
          <p:cNvSpPr txBox="1"/>
          <p:nvPr/>
        </p:nvSpPr>
        <p:spPr>
          <a:xfrm>
            <a:off x="4615747" y="4755039"/>
            <a:ext cx="457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F5454"/>
                </a:solidFill>
                <a:latin typeface="+mj-lt"/>
              </a:rPr>
              <a:t>Proposed Improvements</a:t>
            </a:r>
          </a:p>
        </p:txBody>
      </p:sp>
    </p:spTree>
    <p:extLst>
      <p:ext uri="{BB962C8B-B14F-4D97-AF65-F5344CB8AC3E}">
        <p14:creationId xmlns:p14="http://schemas.microsoft.com/office/powerpoint/2010/main" val="17962420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extLst>
              <a:ext uri="{FF2B5EF4-FFF2-40B4-BE49-F238E27FC236}">
                <a16:creationId xmlns:a16="http://schemas.microsoft.com/office/drawing/2014/main" id="{DDE25C61-D2F1-9312-B53C-CDE80122F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94" y="103646"/>
            <a:ext cx="4724143" cy="3543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E813CC7-AC70-3E99-5FAD-60E6C6DF4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891" y="152695"/>
            <a:ext cx="3059219" cy="2294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BD00DCA5-6469-4B99-A8CB-F2DDC8FEC0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2" t="30638" r="33220" b="44004"/>
          <a:stretch/>
        </p:blipFill>
        <p:spPr bwMode="auto">
          <a:xfrm>
            <a:off x="3670682" y="2571885"/>
            <a:ext cx="5007428" cy="3570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A07A45-604C-5384-55E5-26A984B1C4E6}"/>
              </a:ext>
            </a:extLst>
          </p:cNvPr>
          <p:cNvSpPr txBox="1"/>
          <p:nvPr/>
        </p:nvSpPr>
        <p:spPr>
          <a:xfrm>
            <a:off x="126294" y="3868271"/>
            <a:ext cx="3295682" cy="830997"/>
          </a:xfrm>
          <a:prstGeom prst="rect">
            <a:avLst/>
          </a:prstGeom>
          <a:solidFill>
            <a:srgbClr val="0F545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N. Gregg Ave.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North St. to Drake St.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E53076-485D-CC61-E46D-1B97706FDA02}"/>
              </a:ext>
            </a:extLst>
          </p:cNvPr>
          <p:cNvSpPr txBox="1"/>
          <p:nvPr/>
        </p:nvSpPr>
        <p:spPr>
          <a:xfrm>
            <a:off x="1774135" y="152695"/>
            <a:ext cx="27260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F5454"/>
                </a:solidFill>
                <a:latin typeface="+mj-lt"/>
              </a:rPr>
              <a:t>Existing Conditions</a:t>
            </a:r>
          </a:p>
        </p:txBody>
      </p:sp>
    </p:spTree>
    <p:extLst>
      <p:ext uri="{BB962C8B-B14F-4D97-AF65-F5344CB8AC3E}">
        <p14:creationId xmlns:p14="http://schemas.microsoft.com/office/powerpoint/2010/main" val="5996878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raffic light on a street&#10;&#10;Description automatically generated">
            <a:extLst>
              <a:ext uri="{FF2B5EF4-FFF2-40B4-BE49-F238E27FC236}">
                <a16:creationId xmlns:a16="http://schemas.microsoft.com/office/drawing/2014/main" id="{C041001F-DB14-6A18-C197-1189F2F5AC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"/>
          <a:stretch/>
        </p:blipFill>
        <p:spPr>
          <a:xfrm>
            <a:off x="106117" y="914401"/>
            <a:ext cx="6507580" cy="26986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726C13-045C-148E-6D8F-7E0444C911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7967" y="2777778"/>
            <a:ext cx="3756241" cy="3371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19A4D3-D632-D4F0-B556-5A13E6CBFA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106115" y="3671298"/>
            <a:ext cx="4387507" cy="24783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12CBDE-E544-C9A5-337B-1C233D3D3944}"/>
              </a:ext>
            </a:extLst>
          </p:cNvPr>
          <p:cNvSpPr txBox="1"/>
          <p:nvPr/>
        </p:nvSpPr>
        <p:spPr>
          <a:xfrm>
            <a:off x="1264987" y="0"/>
            <a:ext cx="6614025" cy="830997"/>
          </a:xfrm>
          <a:prstGeom prst="rect">
            <a:avLst/>
          </a:prstGeom>
          <a:solidFill>
            <a:srgbClr val="0F545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E. Joyce Blvd.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College Ave. to Crossover Rd. (Hwy 265)</a:t>
            </a:r>
          </a:p>
        </p:txBody>
      </p:sp>
    </p:spTree>
    <p:extLst>
      <p:ext uri="{BB962C8B-B14F-4D97-AF65-F5344CB8AC3E}">
        <p14:creationId xmlns:p14="http://schemas.microsoft.com/office/powerpoint/2010/main" val="22492137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66918"/>
            <a:ext cx="9144000" cy="523220"/>
          </a:xfrm>
          <a:prstGeom prst="rect">
            <a:avLst/>
          </a:prstGeom>
          <a:solidFill>
            <a:srgbClr val="0F545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Timeline Leading to Application and Award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214F4DD-82A0-255A-1BCC-16C73EC527C2}"/>
              </a:ext>
            </a:extLst>
          </p:cNvPr>
          <p:cNvCxnSpPr>
            <a:cxnSpLocks/>
          </p:cNvCxnSpPr>
          <p:nvPr/>
        </p:nvCxnSpPr>
        <p:spPr>
          <a:xfrm>
            <a:off x="0" y="3002277"/>
            <a:ext cx="9144000" cy="6920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7A4CF8B-10E1-9411-4DFC-82B4176AE6C3}"/>
              </a:ext>
            </a:extLst>
          </p:cNvPr>
          <p:cNvSpPr txBox="1"/>
          <p:nvPr/>
        </p:nvSpPr>
        <p:spPr>
          <a:xfrm>
            <a:off x="152399" y="1040696"/>
            <a:ext cx="27540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$350B Bipartisan Infrastructure Bill Enacted November 2021 - $5B for SSFA ‘22-’26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2349F6-E37D-2552-1364-38EF3D5F29DB}"/>
              </a:ext>
            </a:extLst>
          </p:cNvPr>
          <p:cNvSpPr txBox="1"/>
          <p:nvPr/>
        </p:nvSpPr>
        <p:spPr>
          <a:xfrm>
            <a:off x="4118652" y="3915580"/>
            <a:ext cx="24057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June 2023, NWA Comprehensive Safety Action Plan (CSAP) Finalized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5C6854-7B75-4D48-D306-CB70F666C8DA}"/>
              </a:ext>
            </a:extLst>
          </p:cNvPr>
          <p:cNvSpPr txBox="1"/>
          <p:nvPr/>
        </p:nvSpPr>
        <p:spPr>
          <a:xfrm>
            <a:off x="3508455" y="1180729"/>
            <a:ext cx="3397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August 2023 NWA Community SS4A Applications Submitted (Bentonville, Fayetteville, Rogers)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6D988A-172C-7C72-E363-F2D48F775DBD}"/>
              </a:ext>
            </a:extLst>
          </p:cNvPr>
          <p:cNvSpPr txBox="1"/>
          <p:nvPr/>
        </p:nvSpPr>
        <p:spPr>
          <a:xfrm>
            <a:off x="6524394" y="3777842"/>
            <a:ext cx="21651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Round 1 Oct ‘23 Hot Springs - $280K Planning 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4A36C0-80B6-0E92-49BF-156A60C4146E}"/>
              </a:ext>
            </a:extLst>
          </p:cNvPr>
          <p:cNvSpPr/>
          <p:nvPr/>
        </p:nvSpPr>
        <p:spPr>
          <a:xfrm>
            <a:off x="974271" y="2910000"/>
            <a:ext cx="228600" cy="201972"/>
          </a:xfrm>
          <a:prstGeom prst="ellipse">
            <a:avLst/>
          </a:prstGeom>
          <a:solidFill>
            <a:srgbClr val="0F545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CED6B96-D620-9FB7-7F2B-E041DEEDC0EC}"/>
              </a:ext>
            </a:extLst>
          </p:cNvPr>
          <p:cNvSpPr/>
          <p:nvPr/>
        </p:nvSpPr>
        <p:spPr>
          <a:xfrm>
            <a:off x="5521967" y="2958917"/>
            <a:ext cx="228600" cy="201972"/>
          </a:xfrm>
          <a:prstGeom prst="ellipse">
            <a:avLst/>
          </a:prstGeom>
          <a:solidFill>
            <a:srgbClr val="0F545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742BC33-D13F-CEAE-82DB-872F770C3B3C}"/>
              </a:ext>
            </a:extLst>
          </p:cNvPr>
          <p:cNvSpPr/>
          <p:nvPr/>
        </p:nvSpPr>
        <p:spPr>
          <a:xfrm>
            <a:off x="5207223" y="2972300"/>
            <a:ext cx="228600" cy="201972"/>
          </a:xfrm>
          <a:prstGeom prst="ellipse">
            <a:avLst/>
          </a:prstGeom>
          <a:solidFill>
            <a:srgbClr val="0F545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FD42759-CC60-52A4-2EE3-E1989CA9710A}"/>
              </a:ext>
            </a:extLst>
          </p:cNvPr>
          <p:cNvSpPr/>
          <p:nvPr/>
        </p:nvSpPr>
        <p:spPr>
          <a:xfrm>
            <a:off x="7441015" y="2916292"/>
            <a:ext cx="228600" cy="201972"/>
          </a:xfrm>
          <a:prstGeom prst="ellipse">
            <a:avLst/>
          </a:prstGeom>
          <a:solidFill>
            <a:srgbClr val="0F545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85BAE9E-7F12-1CC1-56EE-655F6DEEF51B}"/>
              </a:ext>
            </a:extLst>
          </p:cNvPr>
          <p:cNvCxnSpPr/>
          <p:nvPr/>
        </p:nvCxnSpPr>
        <p:spPr>
          <a:xfrm>
            <a:off x="5321523" y="3160889"/>
            <a:ext cx="0" cy="769961"/>
          </a:xfrm>
          <a:prstGeom prst="line">
            <a:avLst/>
          </a:prstGeom>
          <a:ln w="76200">
            <a:solidFill>
              <a:srgbClr val="0F54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7080B9A-EF15-17C1-818F-6DD8E3AF29AC}"/>
              </a:ext>
            </a:extLst>
          </p:cNvPr>
          <p:cNvCxnSpPr>
            <a:cxnSpLocks/>
          </p:cNvCxnSpPr>
          <p:nvPr/>
        </p:nvCxnSpPr>
        <p:spPr>
          <a:xfrm>
            <a:off x="5636267" y="2050457"/>
            <a:ext cx="0" cy="908460"/>
          </a:xfrm>
          <a:prstGeom prst="line">
            <a:avLst/>
          </a:prstGeom>
          <a:ln w="76200">
            <a:solidFill>
              <a:srgbClr val="0F54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BFE0B17-DFFC-6549-25EF-CEF32447C92E}"/>
              </a:ext>
            </a:extLst>
          </p:cNvPr>
          <p:cNvCxnSpPr>
            <a:cxnSpLocks/>
          </p:cNvCxnSpPr>
          <p:nvPr/>
        </p:nvCxnSpPr>
        <p:spPr>
          <a:xfrm>
            <a:off x="7555315" y="3160889"/>
            <a:ext cx="0" cy="584814"/>
          </a:xfrm>
          <a:prstGeom prst="line">
            <a:avLst/>
          </a:prstGeom>
          <a:ln w="76200">
            <a:solidFill>
              <a:srgbClr val="0F54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8620BCF-22CD-DD05-CFEF-AFCBBE45969A}"/>
              </a:ext>
            </a:extLst>
          </p:cNvPr>
          <p:cNvCxnSpPr/>
          <p:nvPr/>
        </p:nvCxnSpPr>
        <p:spPr>
          <a:xfrm>
            <a:off x="1088571" y="2241025"/>
            <a:ext cx="0" cy="769961"/>
          </a:xfrm>
          <a:prstGeom prst="line">
            <a:avLst/>
          </a:prstGeom>
          <a:ln w="76200">
            <a:solidFill>
              <a:srgbClr val="0F54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DF53985-FA04-B19A-EAB3-17701336C4D8}"/>
              </a:ext>
            </a:extLst>
          </p:cNvPr>
          <p:cNvSpPr txBox="1"/>
          <p:nvPr/>
        </p:nvSpPr>
        <p:spPr>
          <a:xfrm>
            <a:off x="534312" y="3930850"/>
            <a:ext cx="31533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2022 $800M SS4A awarded </a:t>
            </a:r>
          </a:p>
          <a:p>
            <a:r>
              <a:rPr lang="en-US" dirty="0"/>
              <a:t>474 Planning Grants 37 Implementation Grants (Average 1.6M)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B91C81D-0022-5745-6426-D18CB14758A6}"/>
              </a:ext>
            </a:extLst>
          </p:cNvPr>
          <p:cNvCxnSpPr/>
          <p:nvPr/>
        </p:nvCxnSpPr>
        <p:spPr>
          <a:xfrm>
            <a:off x="2407040" y="3111972"/>
            <a:ext cx="0" cy="769961"/>
          </a:xfrm>
          <a:prstGeom prst="line">
            <a:avLst/>
          </a:prstGeom>
          <a:ln w="76200">
            <a:solidFill>
              <a:srgbClr val="0F54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88B3A495-7ACC-915D-8C59-10CEEAEFBE3B}"/>
              </a:ext>
            </a:extLst>
          </p:cNvPr>
          <p:cNvSpPr/>
          <p:nvPr/>
        </p:nvSpPr>
        <p:spPr>
          <a:xfrm>
            <a:off x="2292740" y="2910000"/>
            <a:ext cx="228600" cy="201972"/>
          </a:xfrm>
          <a:prstGeom prst="ellipse">
            <a:avLst/>
          </a:prstGeom>
          <a:solidFill>
            <a:srgbClr val="0F545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D66569-6320-5E63-3042-D216B11287AC}"/>
              </a:ext>
            </a:extLst>
          </p:cNvPr>
          <p:cNvSpPr txBox="1"/>
          <p:nvPr/>
        </p:nvSpPr>
        <p:spPr>
          <a:xfrm>
            <a:off x="7020291" y="1137924"/>
            <a:ext cx="21237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Round 2 Dec ‘23 Fayetteville - $25M Implementation 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B9FA104-B014-10C2-9F18-0313894FACA1}"/>
              </a:ext>
            </a:extLst>
          </p:cNvPr>
          <p:cNvCxnSpPr>
            <a:cxnSpLocks/>
          </p:cNvCxnSpPr>
          <p:nvPr/>
        </p:nvCxnSpPr>
        <p:spPr>
          <a:xfrm>
            <a:off x="7833549" y="2338253"/>
            <a:ext cx="0" cy="584814"/>
          </a:xfrm>
          <a:prstGeom prst="line">
            <a:avLst/>
          </a:prstGeom>
          <a:ln w="76200">
            <a:solidFill>
              <a:srgbClr val="0F54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EC09DED6-A89E-9FB1-9C0C-64DA65A14A18}"/>
              </a:ext>
            </a:extLst>
          </p:cNvPr>
          <p:cNvSpPr/>
          <p:nvPr/>
        </p:nvSpPr>
        <p:spPr>
          <a:xfrm>
            <a:off x="7719249" y="2923067"/>
            <a:ext cx="228600" cy="201972"/>
          </a:xfrm>
          <a:prstGeom prst="ellipse">
            <a:avLst/>
          </a:prstGeom>
          <a:solidFill>
            <a:srgbClr val="0F545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EB38D9-14D3-C3E2-FD01-D2ED87ABD232}"/>
              </a:ext>
            </a:extLst>
          </p:cNvPr>
          <p:cNvSpPr txBox="1"/>
          <p:nvPr/>
        </p:nvSpPr>
        <p:spPr>
          <a:xfrm>
            <a:off x="0" y="5253647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F5454"/>
                </a:solidFill>
                <a:latin typeface="+mj-lt"/>
              </a:rPr>
              <a:t>Safety Action Plan created in just 7 months by Northwest Arkansas Regional Planning Commission (</a:t>
            </a:r>
            <a:r>
              <a:rPr lang="en-US" sz="2000" b="1" dirty="0" err="1">
                <a:solidFill>
                  <a:srgbClr val="0F5454"/>
                </a:solidFill>
                <a:latin typeface="+mj-lt"/>
              </a:rPr>
              <a:t>NWARPC</a:t>
            </a:r>
            <a:r>
              <a:rPr lang="en-US" sz="2000" b="1" dirty="0">
                <a:solidFill>
                  <a:srgbClr val="0F5454"/>
                </a:solidFill>
                <a:latin typeface="+mj-lt"/>
              </a:rPr>
              <a:t>) (</a:t>
            </a:r>
            <a:r>
              <a:rPr lang="en-US" sz="2000" b="1" dirty="0" err="1">
                <a:solidFill>
                  <a:srgbClr val="0F5454"/>
                </a:solidFill>
                <a:latin typeface="+mj-lt"/>
              </a:rPr>
              <a:t>MPO</a:t>
            </a:r>
            <a:r>
              <a:rPr lang="en-US" sz="2000" b="1" dirty="0">
                <a:solidFill>
                  <a:srgbClr val="0F5454"/>
                </a:solidFill>
                <a:latin typeface="+mj-lt"/>
              </a:rPr>
              <a:t>) and consultant Toole </a:t>
            </a:r>
          </a:p>
          <a:p>
            <a:pPr algn="ctr"/>
            <a:r>
              <a:rPr lang="en-US" sz="2000" b="1" dirty="0">
                <a:solidFill>
                  <a:srgbClr val="0F5454"/>
                </a:solidFill>
                <a:latin typeface="+mj-lt"/>
              </a:rPr>
              <a:t>Just in time to apply in August 2023</a:t>
            </a:r>
          </a:p>
        </p:txBody>
      </p:sp>
    </p:spTree>
    <p:extLst>
      <p:ext uri="{BB962C8B-B14F-4D97-AF65-F5344CB8AC3E}">
        <p14:creationId xmlns:p14="http://schemas.microsoft.com/office/powerpoint/2010/main" val="41578594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>
            <a:extLst>
              <a:ext uri="{FF2B5EF4-FFF2-40B4-BE49-F238E27FC236}">
                <a16:creationId xmlns:a16="http://schemas.microsoft.com/office/drawing/2014/main" id="{E11F1B8C-AECC-B612-D644-41E2250A89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7011" y="982276"/>
            <a:ext cx="7652657" cy="419099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solidFill>
                  <a:srgbClr val="0F545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Total cost: $</a:t>
            </a:r>
            <a:r>
              <a:rPr lang="en-US" sz="2800" b="1" dirty="0">
                <a:solidFill>
                  <a:srgbClr val="0F545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33.5 </a:t>
            </a:r>
            <a:r>
              <a:rPr lang="en-US" sz="2800" dirty="0">
                <a:solidFill>
                  <a:srgbClr val="0F545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million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dirty="0">
              <a:solidFill>
                <a:srgbClr val="0F545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solidFill>
                  <a:srgbClr val="0F545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Federal Funds: $</a:t>
            </a:r>
            <a:r>
              <a:rPr lang="en-US" sz="2800" b="1" dirty="0">
                <a:solidFill>
                  <a:srgbClr val="0F545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 </a:t>
            </a:r>
            <a:r>
              <a:rPr lang="en-US" sz="2800" dirty="0">
                <a:solidFill>
                  <a:srgbClr val="0F545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million (75%)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dirty="0">
              <a:solidFill>
                <a:srgbClr val="0F545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solidFill>
                  <a:srgbClr val="0F545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Local Match: $</a:t>
            </a:r>
            <a:r>
              <a:rPr lang="en-US" sz="2800" b="1" dirty="0">
                <a:solidFill>
                  <a:srgbClr val="0F545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8.5 </a:t>
            </a:r>
            <a:r>
              <a:rPr lang="en-US" sz="2800" dirty="0">
                <a:solidFill>
                  <a:srgbClr val="0F545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million (25%) </a:t>
            </a:r>
            <a:endParaRPr lang="en-US" dirty="0">
              <a:solidFill>
                <a:srgbClr val="0F545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solidFill>
                  <a:srgbClr val="0F545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City of Fayetteville $</a:t>
            </a:r>
            <a:r>
              <a:rPr lang="en-US" sz="2800" b="1" dirty="0">
                <a:solidFill>
                  <a:srgbClr val="0F545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7.25</a:t>
            </a:r>
            <a:r>
              <a:rPr lang="en-US" sz="2800" dirty="0">
                <a:solidFill>
                  <a:srgbClr val="0F545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million </a:t>
            </a:r>
            <a:endParaRPr lang="en-US" dirty="0">
              <a:solidFill>
                <a:srgbClr val="0F545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solidFill>
                  <a:srgbClr val="0F545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800" dirty="0">
                <a:solidFill>
                  <a:srgbClr val="0F545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University of Arkansas $</a:t>
            </a:r>
            <a:r>
              <a:rPr lang="en-US" sz="2800" b="1" dirty="0">
                <a:solidFill>
                  <a:srgbClr val="0F545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1.25</a:t>
            </a:r>
            <a:r>
              <a:rPr lang="en-US" sz="2800" dirty="0">
                <a:solidFill>
                  <a:srgbClr val="0F545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million </a:t>
            </a:r>
            <a:endParaRPr lang="en-US" dirty="0">
              <a:solidFill>
                <a:srgbClr val="0F545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7BA1D3-C418-C986-B374-E50D06A9F3D8}"/>
              </a:ext>
            </a:extLst>
          </p:cNvPr>
          <p:cNvSpPr txBox="1"/>
          <p:nvPr/>
        </p:nvSpPr>
        <p:spPr>
          <a:xfrm>
            <a:off x="1264987" y="295836"/>
            <a:ext cx="6614025" cy="461665"/>
          </a:xfrm>
          <a:prstGeom prst="rect">
            <a:avLst/>
          </a:prstGeom>
          <a:solidFill>
            <a:srgbClr val="0F545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Funding Overview</a:t>
            </a:r>
          </a:p>
        </p:txBody>
      </p:sp>
    </p:spTree>
    <p:extLst>
      <p:ext uri="{BB962C8B-B14F-4D97-AF65-F5344CB8AC3E}">
        <p14:creationId xmlns:p14="http://schemas.microsoft.com/office/powerpoint/2010/main" val="16276544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911C4FF-CB54-042A-ABE8-3E0ACADD79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9526361"/>
              </p:ext>
            </p:extLst>
          </p:nvPr>
        </p:nvGraphicFramePr>
        <p:xfrm>
          <a:off x="141513" y="348343"/>
          <a:ext cx="8893630" cy="5560422"/>
        </p:xfrm>
        <a:graphic>
          <a:graphicData uri="http://schemas.openxmlformats.org/drawingml/2006/table">
            <a:tbl>
              <a:tblPr firstRow="1" firstCol="1" bandRow="1"/>
              <a:tblGrid>
                <a:gridCol w="1590781">
                  <a:extLst>
                    <a:ext uri="{9D8B030D-6E8A-4147-A177-3AD203B41FA5}">
                      <a16:colId xmlns:a16="http://schemas.microsoft.com/office/drawing/2014/main" val="2194975890"/>
                    </a:ext>
                  </a:extLst>
                </a:gridCol>
                <a:gridCol w="2546241">
                  <a:extLst>
                    <a:ext uri="{9D8B030D-6E8A-4147-A177-3AD203B41FA5}">
                      <a16:colId xmlns:a16="http://schemas.microsoft.com/office/drawing/2014/main" val="3266488176"/>
                    </a:ext>
                  </a:extLst>
                </a:gridCol>
                <a:gridCol w="1428916">
                  <a:extLst>
                    <a:ext uri="{9D8B030D-6E8A-4147-A177-3AD203B41FA5}">
                      <a16:colId xmlns:a16="http://schemas.microsoft.com/office/drawing/2014/main" val="1632495720"/>
                    </a:ext>
                  </a:extLst>
                </a:gridCol>
                <a:gridCol w="1428916">
                  <a:extLst>
                    <a:ext uri="{9D8B030D-6E8A-4147-A177-3AD203B41FA5}">
                      <a16:colId xmlns:a16="http://schemas.microsoft.com/office/drawing/2014/main" val="276717484"/>
                    </a:ext>
                  </a:extLst>
                </a:gridCol>
                <a:gridCol w="1898776">
                  <a:extLst>
                    <a:ext uri="{9D8B030D-6E8A-4147-A177-3AD203B41FA5}">
                      <a16:colId xmlns:a16="http://schemas.microsoft.com/office/drawing/2014/main" val="1715703464"/>
                    </a:ext>
                  </a:extLst>
                </a:gridCol>
              </a:tblGrid>
              <a:tr h="578962">
                <a:tc gridSpan="5"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24000" algn="l"/>
                        </a:tabLst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Project Summary Budget </a:t>
                      </a:r>
                      <a:endParaRPr lang="en-US" sz="2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9085" marR="119085" marT="59542" marB="595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1962441"/>
                  </a:ext>
                </a:extLst>
              </a:tr>
              <a:tr h="841117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24000" algn="l"/>
                        </a:tabLst>
                      </a:pPr>
                      <a:r>
                        <a:rPr lang="en-US" sz="1800" b="0" i="0" u="none" strike="noStrike" dirty="0">
                          <a:solidFill>
                            <a:srgbClr val="0F545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Project</a:t>
                      </a:r>
                      <a:endParaRPr lang="en-US" sz="2300" b="0" i="0" u="none" strike="noStrike" dirty="0">
                        <a:solidFill>
                          <a:srgbClr val="0F545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13" marR="89313" marT="124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24000" algn="l"/>
                        </a:tabLst>
                      </a:pPr>
                      <a:r>
                        <a:rPr lang="en-US" sz="1800" b="0" i="0" u="none" strike="noStrike" dirty="0">
                          <a:solidFill>
                            <a:srgbClr val="0F545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Area</a:t>
                      </a:r>
                      <a:endParaRPr lang="en-US" sz="2300" b="0" i="0" u="none" strike="noStrike" dirty="0">
                        <a:solidFill>
                          <a:srgbClr val="0F545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13" marR="89313" marT="124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24000" algn="l"/>
                        </a:tabLst>
                      </a:pPr>
                      <a:r>
                        <a:rPr lang="en-US" sz="1800" b="0" i="0" u="none" strike="noStrike">
                          <a:solidFill>
                            <a:srgbClr val="0F545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 Budget</a:t>
                      </a:r>
                      <a:endParaRPr lang="en-US" sz="2300" b="0" i="0" u="none" strike="noStrike">
                        <a:solidFill>
                          <a:srgbClr val="0F545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13" marR="89313" marT="124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24000" algn="l"/>
                        </a:tabLst>
                      </a:pPr>
                      <a:r>
                        <a:rPr lang="en-US" sz="1800" b="0" i="0" u="none" strike="noStrike">
                          <a:solidFill>
                            <a:srgbClr val="0F545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Federal Funds</a:t>
                      </a:r>
                      <a:endParaRPr lang="en-US" sz="2300" b="0" i="0" u="none" strike="noStrike">
                        <a:solidFill>
                          <a:srgbClr val="0F545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13" marR="89313" marT="124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24000" algn="l"/>
                        </a:tabLst>
                      </a:pPr>
                      <a:r>
                        <a:rPr lang="en-US" sz="1800" b="0" i="0" u="none" strike="noStrike">
                          <a:solidFill>
                            <a:srgbClr val="0F545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Local Matching Funds</a:t>
                      </a:r>
                      <a:endParaRPr lang="en-US" sz="2300" b="0" i="0" u="none" strike="noStrike">
                        <a:solidFill>
                          <a:srgbClr val="0F545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13" marR="89313" marT="124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1793441"/>
                  </a:ext>
                </a:extLst>
              </a:tr>
              <a:tr h="681163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24000" algn="l"/>
                        </a:tabLst>
                      </a:pPr>
                      <a:r>
                        <a:rPr lang="en-US" sz="1800" b="0" i="0" u="none" strike="noStrike">
                          <a:solidFill>
                            <a:srgbClr val="0F545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 College Ave</a:t>
                      </a:r>
                      <a:endParaRPr lang="en-US" sz="2300" b="0" i="0" u="none" strike="noStrike">
                        <a:solidFill>
                          <a:srgbClr val="0F545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13" marR="89313" marT="124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24000" algn="l"/>
                        </a:tabLst>
                      </a:pPr>
                      <a:r>
                        <a:rPr lang="en-US" sz="1600" b="0" i="0" u="none" strike="noStrike" dirty="0">
                          <a:solidFill>
                            <a:srgbClr val="0F545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Sycamore St to Township St</a:t>
                      </a:r>
                      <a:endParaRPr lang="en-US" sz="2000" b="0" i="0" u="none" strike="noStrike" dirty="0">
                        <a:solidFill>
                          <a:srgbClr val="0F545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13" marR="89313" marT="124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24000" algn="l"/>
                        </a:tabLst>
                      </a:pPr>
                      <a:r>
                        <a:rPr lang="en-US" sz="1800" b="0" i="0" u="none" strike="noStrike">
                          <a:solidFill>
                            <a:srgbClr val="0F545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$12 million </a:t>
                      </a:r>
                      <a:endParaRPr lang="en-US" sz="2300" b="0" i="0" u="none" strike="noStrike">
                        <a:solidFill>
                          <a:srgbClr val="0F545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13" marR="89313" marT="124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24000" algn="l"/>
                        </a:tabLst>
                      </a:pPr>
                      <a:r>
                        <a:rPr lang="en-US" sz="1800" b="0" i="0" u="none" strike="noStrike">
                          <a:solidFill>
                            <a:srgbClr val="0F545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$9 million </a:t>
                      </a:r>
                      <a:endParaRPr lang="en-US" sz="2300" b="0" i="0" u="none" strike="noStrike">
                        <a:solidFill>
                          <a:srgbClr val="0F545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13" marR="89313" marT="124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24000" algn="l"/>
                        </a:tabLst>
                      </a:pPr>
                      <a:r>
                        <a:rPr lang="en-US" sz="1800" b="0" i="0" u="none" strike="noStrike">
                          <a:solidFill>
                            <a:srgbClr val="0F545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$3 million </a:t>
                      </a:r>
                      <a:endParaRPr lang="en-US" sz="2300" b="0" i="0" u="none" strike="noStrike">
                        <a:solidFill>
                          <a:srgbClr val="0F545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13" marR="89313" marT="124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1415730"/>
                  </a:ext>
                </a:extLst>
              </a:tr>
              <a:tr h="429262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24000" algn="l"/>
                        </a:tabLst>
                      </a:pPr>
                      <a:r>
                        <a:rPr lang="en-US" sz="1800" b="0" i="0" u="none" strike="noStrike">
                          <a:solidFill>
                            <a:srgbClr val="0F545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 School Ave</a:t>
                      </a:r>
                      <a:endParaRPr lang="en-US" sz="2300" b="0" i="0" u="none" strike="noStrike">
                        <a:solidFill>
                          <a:srgbClr val="0F545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13" marR="89313" marT="124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24000" algn="l"/>
                        </a:tabLst>
                      </a:pPr>
                      <a:r>
                        <a:rPr lang="en-US" sz="1800" b="0" i="0" u="none" strike="noStrike">
                          <a:solidFill>
                            <a:srgbClr val="0F545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MLK to 15th Street</a:t>
                      </a:r>
                      <a:endParaRPr lang="en-US" sz="2300" b="0" i="0" u="none" strike="noStrike">
                        <a:solidFill>
                          <a:srgbClr val="0F545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13" marR="89313" marT="124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24000" algn="l"/>
                        </a:tabLst>
                      </a:pPr>
                      <a:r>
                        <a:rPr lang="en-US" sz="1800" b="0" i="0" u="none" strike="noStrike" dirty="0">
                          <a:solidFill>
                            <a:srgbClr val="0F545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$5 million </a:t>
                      </a:r>
                      <a:endParaRPr lang="en-US" sz="2300" b="0" i="0" u="none" strike="noStrike" dirty="0">
                        <a:solidFill>
                          <a:srgbClr val="0F545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13" marR="89313" marT="124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24000" algn="l"/>
                        </a:tabLst>
                      </a:pPr>
                      <a:r>
                        <a:rPr lang="en-US" sz="1800" b="0" i="0" u="none" strike="noStrike">
                          <a:solidFill>
                            <a:srgbClr val="0F545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3.75 million </a:t>
                      </a:r>
                      <a:endParaRPr lang="en-US" sz="2300" b="0" i="0" u="none" strike="noStrike">
                        <a:solidFill>
                          <a:srgbClr val="0F545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13" marR="89313" marT="124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24000" algn="l"/>
                        </a:tabLst>
                      </a:pPr>
                      <a:r>
                        <a:rPr lang="en-US" sz="1800" b="0" i="0" u="none" strike="noStrike">
                          <a:solidFill>
                            <a:srgbClr val="0F545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$1.25 million </a:t>
                      </a:r>
                      <a:endParaRPr lang="en-US" sz="2300" b="0" i="0" u="none" strike="noStrike">
                        <a:solidFill>
                          <a:srgbClr val="0F545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13" marR="89313" marT="124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7524700"/>
                  </a:ext>
                </a:extLst>
              </a:tr>
              <a:tr h="841117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24000" algn="l"/>
                        </a:tabLst>
                      </a:pPr>
                      <a:r>
                        <a:rPr lang="en-US" sz="1800" b="0" i="0" u="none" strike="noStrike">
                          <a:solidFill>
                            <a:srgbClr val="0F545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Maple St</a:t>
                      </a:r>
                      <a:endParaRPr lang="en-US" sz="2300" b="0" i="0" u="none" strike="noStrike">
                        <a:solidFill>
                          <a:srgbClr val="0F545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13" marR="89313" marT="124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24000" algn="l"/>
                        </a:tabLst>
                      </a:pPr>
                      <a:r>
                        <a:rPr lang="en-US" sz="1800" b="0" i="0" u="none" strike="noStrike">
                          <a:solidFill>
                            <a:srgbClr val="0F545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Gregg Ave to Garland Ave</a:t>
                      </a:r>
                      <a:endParaRPr lang="en-US" sz="2300" b="0" i="0" u="none" strike="noStrike">
                        <a:solidFill>
                          <a:srgbClr val="0F545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13" marR="89313" marT="124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24000" algn="l"/>
                        </a:tabLst>
                      </a:pPr>
                      <a:r>
                        <a:rPr lang="en-US" sz="1800" b="0" i="0" u="none" strike="noStrike" dirty="0">
                          <a:solidFill>
                            <a:srgbClr val="0F545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$10 million </a:t>
                      </a:r>
                      <a:endParaRPr lang="en-US" sz="2300" b="0" i="0" u="none" strike="noStrike" dirty="0">
                        <a:solidFill>
                          <a:srgbClr val="0F545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13" marR="89313" marT="124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24000" algn="l"/>
                        </a:tabLst>
                      </a:pPr>
                      <a:r>
                        <a:rPr lang="en-US" sz="1800" b="0" i="0" u="none" strike="noStrike">
                          <a:solidFill>
                            <a:srgbClr val="0F545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$7.5 million </a:t>
                      </a:r>
                      <a:endParaRPr lang="en-US" sz="2300" b="0" i="0" u="none" strike="noStrike">
                        <a:solidFill>
                          <a:srgbClr val="0F545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13" marR="89313" marT="124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24000" algn="l"/>
                        </a:tabLst>
                      </a:pPr>
                      <a:r>
                        <a:rPr lang="en-US" sz="1800" b="0" i="0" u="none" strike="noStrike">
                          <a:solidFill>
                            <a:srgbClr val="0F545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$2.5 million (City and UA) </a:t>
                      </a:r>
                      <a:endParaRPr lang="en-US" sz="2300" b="0" i="0" u="none" strike="noStrike">
                        <a:solidFill>
                          <a:srgbClr val="0F545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13" marR="89313" marT="124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146593"/>
                  </a:ext>
                </a:extLst>
              </a:tr>
              <a:tr h="506567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24000" algn="l"/>
                        </a:tabLst>
                      </a:pPr>
                      <a:r>
                        <a:rPr lang="en-US" sz="1800" b="0" i="0" u="none" strike="noStrike">
                          <a:solidFill>
                            <a:srgbClr val="0F545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Joyce Blvd</a:t>
                      </a:r>
                      <a:endParaRPr lang="en-US" sz="2300" b="0" i="0" u="none" strike="noStrike">
                        <a:solidFill>
                          <a:srgbClr val="0F545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13" marR="89313" marT="124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24000" algn="l"/>
                        </a:tabLst>
                      </a:pPr>
                      <a:r>
                        <a:rPr lang="en-US" sz="1800" b="0" i="0" u="none" strike="noStrike">
                          <a:solidFill>
                            <a:srgbClr val="0F545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Hwy 71 to Crossover Rd</a:t>
                      </a:r>
                      <a:endParaRPr lang="en-US" sz="2300" b="0" i="0" u="none" strike="noStrike">
                        <a:solidFill>
                          <a:srgbClr val="0F545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13" marR="89313" marT="124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24000" algn="l"/>
                        </a:tabLst>
                      </a:pPr>
                      <a:r>
                        <a:rPr lang="en-US" sz="1800" b="0" i="0" u="none" strike="noStrike">
                          <a:solidFill>
                            <a:srgbClr val="0F545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$3.5 million </a:t>
                      </a:r>
                      <a:endParaRPr lang="en-US" sz="2300" b="0" i="0" u="none" strike="noStrike">
                        <a:solidFill>
                          <a:srgbClr val="0F545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13" marR="89313" marT="124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24000" algn="l"/>
                        </a:tabLst>
                      </a:pPr>
                      <a:r>
                        <a:rPr lang="en-US" sz="1800" b="0" i="0" u="none" strike="noStrike" dirty="0">
                          <a:solidFill>
                            <a:srgbClr val="0F545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$2.5 million </a:t>
                      </a:r>
                      <a:endParaRPr lang="en-US" sz="2300" b="0" i="0" u="none" strike="noStrike" dirty="0">
                        <a:solidFill>
                          <a:srgbClr val="0F545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13" marR="89313" marT="124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24000" algn="l"/>
                        </a:tabLst>
                      </a:pPr>
                      <a:r>
                        <a:rPr lang="en-US" sz="1800" b="0" i="0" u="none" strike="noStrike">
                          <a:solidFill>
                            <a:srgbClr val="0F545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 million </a:t>
                      </a:r>
                      <a:endParaRPr lang="en-US" sz="2300" b="0" i="0" u="none" strike="noStrike">
                        <a:solidFill>
                          <a:srgbClr val="0F545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13" marR="89313" marT="124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1127104"/>
                  </a:ext>
                </a:extLst>
              </a:tr>
              <a:tr h="841117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24000" algn="l"/>
                        </a:tabLst>
                      </a:pPr>
                      <a:r>
                        <a:rPr lang="en-US" sz="1800" b="0" i="0" u="none" strike="noStrike">
                          <a:solidFill>
                            <a:srgbClr val="0F545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Gregg Ave</a:t>
                      </a:r>
                      <a:endParaRPr lang="en-US" sz="2300" b="0" i="0" u="none" strike="noStrike">
                        <a:solidFill>
                          <a:srgbClr val="0F545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13" marR="89313" marT="124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24000" algn="l"/>
                        </a:tabLst>
                      </a:pPr>
                      <a:r>
                        <a:rPr lang="en-US" sz="1800" b="0" i="0" u="none" strike="noStrike">
                          <a:solidFill>
                            <a:srgbClr val="0F545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North St to Drake St</a:t>
                      </a:r>
                      <a:endParaRPr lang="en-US" sz="2300" b="0" i="0" u="none" strike="noStrike">
                        <a:solidFill>
                          <a:srgbClr val="0F545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13" marR="89313" marT="124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24000" algn="l"/>
                        </a:tabLst>
                      </a:pPr>
                      <a:r>
                        <a:rPr lang="en-US" sz="1800" b="0" i="0" u="none" strike="noStrike">
                          <a:solidFill>
                            <a:srgbClr val="0F545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$2.5 million </a:t>
                      </a:r>
                      <a:endParaRPr lang="en-US" sz="2300" b="0" i="0" u="none" strike="noStrike">
                        <a:solidFill>
                          <a:srgbClr val="0F545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13" marR="89313" marT="124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24000" algn="l"/>
                        </a:tabLst>
                      </a:pPr>
                      <a:r>
                        <a:rPr lang="en-US" sz="1800" b="0" i="0" u="none" strike="noStrike" dirty="0">
                          <a:solidFill>
                            <a:srgbClr val="0F545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$1.875 million </a:t>
                      </a:r>
                      <a:endParaRPr lang="en-US" sz="2300" b="0" i="0" u="none" strike="noStrike" dirty="0">
                        <a:solidFill>
                          <a:srgbClr val="0F545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13" marR="89313" marT="124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24000" algn="l"/>
                        </a:tabLst>
                      </a:pPr>
                      <a:r>
                        <a:rPr lang="en-US" sz="1800" b="0" i="0" u="none" strike="noStrike" dirty="0">
                          <a:solidFill>
                            <a:srgbClr val="0F545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$625,000</a:t>
                      </a:r>
                      <a:endParaRPr lang="en-US" sz="2300" b="0" i="0" u="none" strike="noStrike" dirty="0">
                        <a:solidFill>
                          <a:srgbClr val="0F545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13" marR="89313" marT="124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6494177"/>
                  </a:ext>
                </a:extLst>
              </a:tr>
              <a:tr h="841117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24000" algn="l"/>
                        </a:tabLst>
                      </a:pPr>
                      <a:r>
                        <a:rPr lang="en-US" sz="1800" b="0" i="0" u="none" strike="noStrike">
                          <a:solidFill>
                            <a:srgbClr val="0F545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Education &amp; Awareness  </a:t>
                      </a:r>
                      <a:endParaRPr lang="en-US" sz="2300" b="0" i="0" u="none" strike="noStrike">
                        <a:solidFill>
                          <a:srgbClr val="0F545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13" marR="89313" marT="124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24000" algn="l"/>
                        </a:tabLst>
                      </a:pPr>
                      <a:r>
                        <a:rPr lang="en-US" sz="1800" b="0" i="0" u="none" strike="noStrike">
                          <a:solidFill>
                            <a:srgbClr val="0F545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Community-wide </a:t>
                      </a:r>
                      <a:endParaRPr lang="en-US" sz="2300" b="0" i="0" u="none" strike="noStrike">
                        <a:solidFill>
                          <a:srgbClr val="0F545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13" marR="89313" marT="124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24000" algn="l"/>
                        </a:tabLst>
                      </a:pPr>
                      <a:r>
                        <a:rPr lang="en-US" sz="1800" b="0" i="0" u="none" strike="noStrike">
                          <a:solidFill>
                            <a:srgbClr val="0F545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$500,000</a:t>
                      </a:r>
                      <a:endParaRPr lang="en-US" sz="2300" b="0" i="0" u="none" strike="noStrike">
                        <a:solidFill>
                          <a:srgbClr val="0F545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13" marR="89313" marT="124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24000" algn="l"/>
                        </a:tabLst>
                      </a:pPr>
                      <a:r>
                        <a:rPr lang="en-US" sz="1800" b="0" i="0" u="none" strike="noStrike">
                          <a:solidFill>
                            <a:srgbClr val="0F545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$375,000</a:t>
                      </a:r>
                      <a:endParaRPr lang="en-US" sz="2300" b="0" i="0" u="none" strike="noStrike">
                        <a:solidFill>
                          <a:srgbClr val="0F545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13" marR="89313" marT="124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24000" algn="l"/>
                        </a:tabLst>
                      </a:pPr>
                      <a:r>
                        <a:rPr lang="en-US" sz="1800" b="0" i="0" u="none" strike="noStrike" dirty="0">
                          <a:solidFill>
                            <a:srgbClr val="0F545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$125,000</a:t>
                      </a:r>
                      <a:endParaRPr lang="en-US" sz="2300" b="0" i="0" u="none" strike="noStrike" dirty="0">
                        <a:solidFill>
                          <a:srgbClr val="0F545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13" marR="89313" marT="124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203496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7C3B077-6C0A-289F-858C-910C142F522A}"/>
              </a:ext>
            </a:extLst>
          </p:cNvPr>
          <p:cNvSpPr txBox="1"/>
          <p:nvPr/>
        </p:nvSpPr>
        <p:spPr>
          <a:xfrm>
            <a:off x="1489105" y="348343"/>
            <a:ext cx="6614025" cy="461665"/>
          </a:xfrm>
          <a:prstGeom prst="rect">
            <a:avLst/>
          </a:prstGeom>
          <a:solidFill>
            <a:srgbClr val="0F545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Project Summary Budget</a:t>
            </a:r>
          </a:p>
        </p:txBody>
      </p:sp>
    </p:spTree>
    <p:extLst>
      <p:ext uri="{BB962C8B-B14F-4D97-AF65-F5344CB8AC3E}">
        <p14:creationId xmlns:p14="http://schemas.microsoft.com/office/powerpoint/2010/main" val="37878171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C28CDB-72E7-A13A-C277-C59FBB5EB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045" y="1101085"/>
            <a:ext cx="8735909" cy="39607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F5C209-3FF4-563F-9D85-B9C87FCB8B55}"/>
              </a:ext>
            </a:extLst>
          </p:cNvPr>
          <p:cNvSpPr txBox="1"/>
          <p:nvPr/>
        </p:nvSpPr>
        <p:spPr>
          <a:xfrm>
            <a:off x="1489105" y="348343"/>
            <a:ext cx="6614025" cy="461665"/>
          </a:xfrm>
          <a:prstGeom prst="rect">
            <a:avLst/>
          </a:prstGeom>
          <a:solidFill>
            <a:srgbClr val="0F545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Project Schedule</a:t>
            </a:r>
          </a:p>
        </p:txBody>
      </p:sp>
    </p:spTree>
    <p:extLst>
      <p:ext uri="{BB962C8B-B14F-4D97-AF65-F5344CB8AC3E}">
        <p14:creationId xmlns:p14="http://schemas.microsoft.com/office/powerpoint/2010/main" val="2675575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11FC5-C09B-A331-DA80-BFCB3BB30722}"/>
              </a:ext>
            </a:extLst>
          </p:cNvPr>
          <p:cNvSpPr txBox="1"/>
          <p:nvPr/>
        </p:nvSpPr>
        <p:spPr>
          <a:xfrm>
            <a:off x="174171" y="735786"/>
            <a:ext cx="879565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F5454"/>
                </a:solidFill>
              </a:rPr>
              <a:t>Go for the maximum award amount – include multiple projects</a:t>
            </a:r>
          </a:p>
          <a:p>
            <a:endParaRPr lang="en-US" sz="2400" dirty="0">
              <a:solidFill>
                <a:srgbClr val="0F5454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F5454"/>
                </a:solidFill>
              </a:rPr>
              <a:t>Focus on the Notice Of Funding Opportunities (</a:t>
            </a:r>
            <a:r>
              <a:rPr lang="en-US" sz="2400" dirty="0" err="1">
                <a:solidFill>
                  <a:srgbClr val="0F5454"/>
                </a:solidFill>
              </a:rPr>
              <a:t>NOFO</a:t>
            </a:r>
            <a:r>
              <a:rPr lang="en-US" sz="2400" dirty="0">
                <a:solidFill>
                  <a:srgbClr val="0F5454"/>
                </a:solidFill>
              </a:rPr>
              <a:t>)  Stay in the guidelines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F5454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F5454"/>
                </a:solidFill>
              </a:rPr>
              <a:t>Planning is powerful – Safety Action Plan &amp; complementary comprehensive transportation master plans</a:t>
            </a:r>
          </a:p>
          <a:p>
            <a:endParaRPr lang="en-US" sz="2400" dirty="0">
              <a:solidFill>
                <a:srgbClr val="0F5454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F5454"/>
                </a:solidFill>
              </a:rPr>
              <a:t>Align application with the SS4A program goals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F5454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F5454"/>
                </a:solidFill>
              </a:rPr>
              <a:t>Have a grant writing team that includes passionate local advocates in addition to experienced grant writing professionals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D65B69-05A1-406C-051F-E3C6EC0B8158}"/>
              </a:ext>
            </a:extLst>
          </p:cNvPr>
          <p:cNvSpPr txBox="1"/>
          <p:nvPr/>
        </p:nvSpPr>
        <p:spPr>
          <a:xfrm>
            <a:off x="1390494" y="166542"/>
            <a:ext cx="6614025" cy="461665"/>
          </a:xfrm>
          <a:prstGeom prst="rect">
            <a:avLst/>
          </a:prstGeom>
          <a:solidFill>
            <a:srgbClr val="0F545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Grant Preparation  - Lessons Learned</a:t>
            </a:r>
          </a:p>
        </p:txBody>
      </p:sp>
    </p:spTree>
    <p:extLst>
      <p:ext uri="{BB962C8B-B14F-4D97-AF65-F5344CB8AC3E}">
        <p14:creationId xmlns:p14="http://schemas.microsoft.com/office/powerpoint/2010/main" val="347093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653886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Thank you!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" y="2792658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Public Works Department Engineering Division , CITY OF FAYETTEVILLE</a:t>
            </a:r>
          </a:p>
        </p:txBody>
      </p:sp>
    </p:spTree>
    <p:extLst>
      <p:ext uri="{BB962C8B-B14F-4D97-AF65-F5344CB8AC3E}">
        <p14:creationId xmlns:p14="http://schemas.microsoft.com/office/powerpoint/2010/main" val="15076157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city&#10;&#10;Description automatically generated">
            <a:extLst>
              <a:ext uri="{FF2B5EF4-FFF2-40B4-BE49-F238E27FC236}">
                <a16:creationId xmlns:a16="http://schemas.microsoft.com/office/drawing/2014/main" id="{DE07D322-91B4-6C83-24EC-E1CB85CA0F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3" b="3310"/>
          <a:stretch/>
        </p:blipFill>
        <p:spPr>
          <a:xfrm>
            <a:off x="329980" y="0"/>
            <a:ext cx="8484040" cy="611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878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0C685B-9D9E-46F3-4236-8B4B77843908}"/>
              </a:ext>
            </a:extLst>
          </p:cNvPr>
          <p:cNvSpPr txBox="1"/>
          <p:nvPr/>
        </p:nvSpPr>
        <p:spPr>
          <a:xfrm>
            <a:off x="2758086" y="106186"/>
            <a:ext cx="2322472" cy="830997"/>
          </a:xfrm>
          <a:prstGeom prst="rect">
            <a:avLst/>
          </a:prstGeom>
          <a:solidFill>
            <a:srgbClr val="0F545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highlight>
                  <a:srgbClr val="0F5454"/>
                </a:highlight>
              </a:rPr>
              <a:t>Comprehensive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highlight>
                  <a:srgbClr val="0F5454"/>
                </a:highlight>
              </a:rPr>
              <a:t>Master Plans</a:t>
            </a:r>
          </a:p>
        </p:txBody>
      </p:sp>
      <p:pic>
        <p:nvPicPr>
          <p:cNvPr id="3" name="Picture 2" descr="A collage of images of a road and a person on a scooter&#10;&#10;Description automatically generated">
            <a:extLst>
              <a:ext uri="{FF2B5EF4-FFF2-40B4-BE49-F238E27FC236}">
                <a16:creationId xmlns:a16="http://schemas.microsoft.com/office/drawing/2014/main" id="{87ADF3C3-4A52-4B7C-5578-F566F2902C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3534"/>
          <a:stretch/>
        </p:blipFill>
        <p:spPr>
          <a:xfrm>
            <a:off x="128696" y="106186"/>
            <a:ext cx="2492168" cy="31202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56F2F2-C105-9028-CB3F-818513B289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7421" y="118036"/>
            <a:ext cx="3780665" cy="29348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10B377-C021-1E41-5BBC-05E8C2EF7D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8350" y="3052931"/>
            <a:ext cx="3779736" cy="31865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41E503-79B8-F23F-FF7C-882F30F546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9495" y="1114872"/>
            <a:ext cx="2397599" cy="1938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A96053-1137-F523-4F39-FF890CFDBE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244" y="5853781"/>
            <a:ext cx="4602256" cy="2718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D45B41-AB8B-E3C8-B9D6-0E9400F5AF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696" y="3812715"/>
            <a:ext cx="2343150" cy="17335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64E7048-DC13-E289-42C5-C76B46BF6E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36710" y="3226452"/>
            <a:ext cx="2397599" cy="229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308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5DBB530-7080-C48E-2D32-2D1F88258B63}"/>
              </a:ext>
            </a:extLst>
          </p:cNvPr>
          <p:cNvSpPr txBox="1"/>
          <p:nvPr/>
        </p:nvSpPr>
        <p:spPr>
          <a:xfrm>
            <a:off x="154279" y="374469"/>
            <a:ext cx="4597015" cy="934378"/>
          </a:xfrm>
          <a:prstGeom prst="rect">
            <a:avLst/>
          </a:prstGeom>
          <a:solidFill>
            <a:srgbClr val="0F5454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8B021C-78CA-D54C-1730-BE02062CBC8D}"/>
              </a:ext>
            </a:extLst>
          </p:cNvPr>
          <p:cNvSpPr txBox="1"/>
          <p:nvPr/>
        </p:nvSpPr>
        <p:spPr>
          <a:xfrm>
            <a:off x="154279" y="374469"/>
            <a:ext cx="459701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86384">
              <a:spcAft>
                <a:spcPts val="600"/>
              </a:spcAft>
            </a:pPr>
            <a:r>
              <a:rPr lang="en-US" sz="2400" b="1" dirty="0">
                <a:solidFill>
                  <a:schemeClr val="bg1"/>
                </a:solidFill>
              </a:rPr>
              <a:t>Fayetteville 2018 Mobility Plan</a:t>
            </a:r>
          </a:p>
          <a:p>
            <a:pPr algn="ctr" defTabSz="786384">
              <a:spcAft>
                <a:spcPts val="600"/>
              </a:spcAft>
            </a:pPr>
            <a:r>
              <a:rPr lang="en-US" sz="2400" b="1" dirty="0">
                <a:solidFill>
                  <a:schemeClr val="bg1"/>
                </a:solidFill>
              </a:rPr>
              <a:t>Goals and Objectives  </a:t>
            </a:r>
          </a:p>
          <a:p>
            <a:pPr defTabSz="786384">
              <a:spcAft>
                <a:spcPts val="600"/>
              </a:spcAft>
            </a:pPr>
            <a:endParaRPr lang="en-US" sz="14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45745" indent="-245745" defTabSz="78638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kern="1200" dirty="0">
                <a:solidFill>
                  <a:srgbClr val="0F5454"/>
                </a:solidFill>
                <a:latin typeface="+mn-lt"/>
                <a:ea typeface="+mn-ea"/>
                <a:cs typeface="+mn-cs"/>
              </a:rPr>
              <a:t>A transportation network that is safe for all users</a:t>
            </a:r>
            <a:endParaRPr lang="en-US" sz="1600" b="1" dirty="0">
              <a:solidFill>
                <a:srgbClr val="0F5454"/>
              </a:solidFill>
            </a:endParaRPr>
          </a:p>
          <a:p>
            <a:pPr defTabSz="786384">
              <a:spcAft>
                <a:spcPts val="600"/>
              </a:spcAft>
            </a:pPr>
            <a:endParaRPr lang="en-US" sz="1600" b="1" kern="1200" dirty="0">
              <a:solidFill>
                <a:srgbClr val="0F5454"/>
              </a:solidFill>
              <a:latin typeface="+mn-lt"/>
              <a:ea typeface="+mn-ea"/>
              <a:cs typeface="+mn-cs"/>
            </a:endParaRPr>
          </a:p>
          <a:p>
            <a:pPr marL="245745" indent="-245745" defTabSz="78638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kern="1200" dirty="0">
                <a:solidFill>
                  <a:srgbClr val="0F5454"/>
                </a:solidFill>
                <a:latin typeface="+mn-lt"/>
                <a:ea typeface="+mn-ea"/>
                <a:cs typeface="+mn-cs"/>
              </a:rPr>
              <a:t>A transportation network that emphasizes multi-modal mobility</a:t>
            </a:r>
          </a:p>
          <a:p>
            <a:pPr defTabSz="786384">
              <a:spcAft>
                <a:spcPts val="600"/>
              </a:spcAft>
            </a:pPr>
            <a:endParaRPr lang="en-US" sz="1600" b="1" kern="1200" dirty="0">
              <a:solidFill>
                <a:srgbClr val="0F5454"/>
              </a:solidFill>
              <a:latin typeface="+mn-lt"/>
              <a:ea typeface="+mn-ea"/>
              <a:cs typeface="+mn-cs"/>
            </a:endParaRPr>
          </a:p>
          <a:p>
            <a:pPr marL="245745" indent="-245745" defTabSz="78638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kern="1200" dirty="0">
                <a:solidFill>
                  <a:srgbClr val="0F5454"/>
                </a:solidFill>
                <a:latin typeface="+mn-lt"/>
                <a:ea typeface="+mn-ea"/>
                <a:cs typeface="+mn-cs"/>
              </a:rPr>
              <a:t>A transportation system that promotes and supports economic growth and sustainability</a:t>
            </a:r>
          </a:p>
          <a:p>
            <a:pPr marL="245745" indent="-245745" defTabSz="786384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0F5454"/>
              </a:solidFill>
            </a:endParaRPr>
          </a:p>
          <a:p>
            <a:pPr marL="245745" indent="-245745" defTabSz="78638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F5454"/>
                </a:solidFill>
              </a:rPr>
              <a:t>A transportation network that is equitable</a:t>
            </a:r>
          </a:p>
          <a:p>
            <a:pPr marL="245745" indent="-245745" defTabSz="786384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65B6EC-54E5-DDCB-74F8-A50DC6D95A8E}"/>
              </a:ext>
            </a:extLst>
          </p:cNvPr>
          <p:cNvSpPr txBox="1"/>
          <p:nvPr/>
        </p:nvSpPr>
        <p:spPr>
          <a:xfrm>
            <a:off x="4845424" y="374469"/>
            <a:ext cx="4144298" cy="934378"/>
          </a:xfrm>
          <a:prstGeom prst="rect">
            <a:avLst/>
          </a:prstGeom>
          <a:solidFill>
            <a:srgbClr val="0F5454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0DC7C1-C14F-8645-A8BF-1A64002A2606}"/>
              </a:ext>
            </a:extLst>
          </p:cNvPr>
          <p:cNvSpPr txBox="1"/>
          <p:nvPr/>
        </p:nvSpPr>
        <p:spPr>
          <a:xfrm>
            <a:off x="4751294" y="376892"/>
            <a:ext cx="4312024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SS4A Grant Priorities from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U.S. DOT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u="sng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F5454"/>
                </a:solidFill>
              </a:rPr>
              <a:t>Promote safety to prevent death and serious injuries on public roadways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0F5454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F5454"/>
                </a:solidFill>
              </a:rPr>
              <a:t>Low-cost, high-impact safety strategies over a wide geographic area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0F5454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F5454"/>
                </a:solidFill>
              </a:rPr>
              <a:t>Incorporate evidence-based projects and strategies and adopt innovative technologies and strategies;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0F5454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F5454"/>
                </a:solidFill>
              </a:rPr>
              <a:t>Engagement with a variety of public and private stakeholders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0F5454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F5454"/>
                </a:solidFill>
              </a:rPr>
              <a:t>Align with the DOT Strategic Goals safety; climate change, sustainability, equity, workforce development, job quality, and wealth creation</a:t>
            </a:r>
          </a:p>
        </p:txBody>
      </p:sp>
    </p:spTree>
    <p:extLst>
      <p:ext uri="{BB962C8B-B14F-4D97-AF65-F5344CB8AC3E}">
        <p14:creationId xmlns:p14="http://schemas.microsoft.com/office/powerpoint/2010/main" val="284794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F1D190-D912-84B6-6283-D679DA758F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577"/>
            <a:ext cx="9144000" cy="60305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2824B1-F659-B7A9-3A44-B6EA5200CF4A}"/>
              </a:ext>
            </a:extLst>
          </p:cNvPr>
          <p:cNvSpPr txBox="1"/>
          <p:nvPr/>
        </p:nvSpPr>
        <p:spPr>
          <a:xfrm>
            <a:off x="7078199" y="349795"/>
            <a:ext cx="18249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Total Fatalities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29F562-5757-C9D7-EE9A-8B0BB9327B82}"/>
              </a:ext>
            </a:extLst>
          </p:cNvPr>
          <p:cNvSpPr txBox="1"/>
          <p:nvPr/>
        </p:nvSpPr>
        <p:spPr>
          <a:xfrm>
            <a:off x="71716" y="77577"/>
            <a:ext cx="6571131" cy="830997"/>
          </a:xfrm>
          <a:prstGeom prst="rect">
            <a:avLst/>
          </a:prstGeom>
          <a:solidFill>
            <a:srgbClr val="0F545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highlight>
                  <a:srgbClr val="0F5454"/>
                </a:highlight>
              </a:rPr>
              <a:t>2018 to 2022 Arkansas Crash Analytics Tool (</a:t>
            </a:r>
            <a:r>
              <a:rPr lang="en-US" sz="2400" dirty="0" err="1">
                <a:solidFill>
                  <a:schemeClr val="bg1"/>
                </a:solidFill>
                <a:highlight>
                  <a:srgbClr val="0F5454"/>
                </a:highlight>
              </a:rPr>
              <a:t>ACAT</a:t>
            </a:r>
            <a:r>
              <a:rPr lang="en-US" sz="2400" dirty="0">
                <a:solidFill>
                  <a:schemeClr val="bg1"/>
                </a:solidFill>
                <a:highlight>
                  <a:srgbClr val="0F5454"/>
                </a:highlight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6EF9BB-4F2A-54D2-3F85-E73656D7673E}"/>
              </a:ext>
            </a:extLst>
          </p:cNvPr>
          <p:cNvSpPr txBox="1"/>
          <p:nvPr/>
        </p:nvSpPr>
        <p:spPr>
          <a:xfrm>
            <a:off x="4478433" y="4052218"/>
            <a:ext cx="12121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Fatalities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5A5C56-E40E-4885-F927-4C38DAB30B79}"/>
              </a:ext>
            </a:extLst>
          </p:cNvPr>
          <p:cNvSpPr txBox="1"/>
          <p:nvPr/>
        </p:nvSpPr>
        <p:spPr>
          <a:xfrm>
            <a:off x="1448363" y="4037427"/>
            <a:ext cx="12121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Fatalities</a:t>
            </a:r>
          </a:p>
        </p:txBody>
      </p:sp>
    </p:spTree>
    <p:extLst>
      <p:ext uri="{BB962C8B-B14F-4D97-AF65-F5344CB8AC3E}">
        <p14:creationId xmlns:p14="http://schemas.microsoft.com/office/powerpoint/2010/main" val="34044302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BD643AE-0DFA-7490-5F76-228E72DDD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094" y="58994"/>
            <a:ext cx="8751811" cy="6045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069B1C-FC07-BB40-75F8-607D669097CD}"/>
              </a:ext>
            </a:extLst>
          </p:cNvPr>
          <p:cNvSpPr txBox="1"/>
          <p:nvPr/>
        </p:nvSpPr>
        <p:spPr>
          <a:xfrm>
            <a:off x="196094" y="58994"/>
            <a:ext cx="3318071" cy="830997"/>
          </a:xfrm>
          <a:prstGeom prst="rect">
            <a:avLst/>
          </a:prstGeom>
          <a:solidFill>
            <a:srgbClr val="0F5454"/>
          </a:solidFill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schemeClr val="bg1"/>
                </a:solidFill>
              </a:rPr>
              <a:t>Fayetteville 2017-2021</a:t>
            </a:r>
          </a:p>
          <a:p>
            <a:r>
              <a:rPr lang="en-US" sz="2400" dirty="0">
                <a:solidFill>
                  <a:schemeClr val="bg1"/>
                </a:solidFill>
              </a:rPr>
              <a:t>41 Fatalities</a:t>
            </a:r>
          </a:p>
        </p:txBody>
      </p:sp>
    </p:spTree>
    <p:extLst>
      <p:ext uri="{BB962C8B-B14F-4D97-AF65-F5344CB8AC3E}">
        <p14:creationId xmlns:p14="http://schemas.microsoft.com/office/powerpoint/2010/main" val="2957451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of a city&#10;&#10;Description automatically generated">
            <a:extLst>
              <a:ext uri="{FF2B5EF4-FFF2-40B4-BE49-F238E27FC236}">
                <a16:creationId xmlns:a16="http://schemas.microsoft.com/office/drawing/2014/main" id="{FEE6EAAB-38F1-F560-CA26-2CC32D748B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67" b="15861"/>
          <a:stretch/>
        </p:blipFill>
        <p:spPr>
          <a:xfrm>
            <a:off x="1157178" y="663388"/>
            <a:ext cx="7062333" cy="54569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A9AB44-56AF-B4CC-9AEC-50D17584DC9D}"/>
              </a:ext>
            </a:extLst>
          </p:cNvPr>
          <p:cNvSpPr txBox="1"/>
          <p:nvPr/>
        </p:nvSpPr>
        <p:spPr>
          <a:xfrm>
            <a:off x="1157179" y="206191"/>
            <a:ext cx="7062333" cy="461665"/>
          </a:xfrm>
          <a:prstGeom prst="rect">
            <a:avLst/>
          </a:prstGeom>
          <a:solidFill>
            <a:srgbClr val="0F545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Fayetteville High Injury Network</a:t>
            </a:r>
          </a:p>
        </p:txBody>
      </p:sp>
    </p:spTree>
    <p:extLst>
      <p:ext uri="{BB962C8B-B14F-4D97-AF65-F5344CB8AC3E}">
        <p14:creationId xmlns:p14="http://schemas.microsoft.com/office/powerpoint/2010/main" val="16412963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city&#10;&#10;Description automatically generated">
            <a:extLst>
              <a:ext uri="{FF2B5EF4-FFF2-40B4-BE49-F238E27FC236}">
                <a16:creationId xmlns:a16="http://schemas.microsoft.com/office/drawing/2014/main" id="{FE44D40E-AB7A-0634-DFC8-A77797E389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" t="2649" r="1053"/>
          <a:stretch/>
        </p:blipFill>
        <p:spPr>
          <a:xfrm>
            <a:off x="94965" y="551313"/>
            <a:ext cx="8885081" cy="55837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CA256F-C236-5CD7-2331-51AF9C081C67}"/>
              </a:ext>
            </a:extLst>
          </p:cNvPr>
          <p:cNvSpPr txBox="1"/>
          <p:nvPr/>
        </p:nvSpPr>
        <p:spPr>
          <a:xfrm>
            <a:off x="1157179" y="89647"/>
            <a:ext cx="7062333" cy="461665"/>
          </a:xfrm>
          <a:prstGeom prst="rect">
            <a:avLst/>
          </a:prstGeom>
          <a:solidFill>
            <a:srgbClr val="0F545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Fayetteville High Injury Network</a:t>
            </a:r>
          </a:p>
        </p:txBody>
      </p:sp>
    </p:spTree>
    <p:extLst>
      <p:ext uri="{BB962C8B-B14F-4D97-AF65-F5344CB8AC3E}">
        <p14:creationId xmlns:p14="http://schemas.microsoft.com/office/powerpoint/2010/main" val="22118651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8D53A8-5DFC-3C34-337C-148D71012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29" y="3012786"/>
            <a:ext cx="4079246" cy="38696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031311-9153-F364-7BD7-F7294B89D4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711"/>
          <a:stretch/>
        </p:blipFill>
        <p:spPr>
          <a:xfrm>
            <a:off x="6203582" y="239104"/>
            <a:ext cx="2642584" cy="24308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943AF5-5986-BECA-1674-6021A02C4361}"/>
              </a:ext>
            </a:extLst>
          </p:cNvPr>
          <p:cNvSpPr txBox="1"/>
          <p:nvPr/>
        </p:nvSpPr>
        <p:spPr>
          <a:xfrm>
            <a:off x="3042370" y="2519185"/>
            <a:ext cx="6012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Pedestrian, bike and motorcycles are involved in 3% of crashes but represent in 33% of all fatalities &amp; serious injuries in NWA</a:t>
            </a:r>
          </a:p>
        </p:txBody>
      </p:sp>
      <p:pic>
        <p:nvPicPr>
          <p:cNvPr id="8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958B51E4-6FD5-17B3-6868-C2C462889E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692" y="3103960"/>
            <a:ext cx="6969902" cy="38621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F3A129-FB9C-6175-36E3-33F689169D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834" y="403411"/>
            <a:ext cx="2719357" cy="18736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234C6D-94A1-8819-F4C5-E034CD94EB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7453" y="239104"/>
            <a:ext cx="2719358" cy="236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3414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condary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4D448380806849915725CB97AB94DB" ma:contentTypeVersion="16" ma:contentTypeDescription="Create a new document." ma:contentTypeScope="" ma:versionID="d61156dc2c749f136ccd900245415db8">
  <xsd:schema xmlns:xsd="http://www.w3.org/2001/XMLSchema" xmlns:xs="http://www.w3.org/2001/XMLSchema" xmlns:p="http://schemas.microsoft.com/office/2006/metadata/properties" xmlns:ns2="2bfabbae-75c3-4cd1-9a45-a28906e6cac7" xmlns:ns3="13109660-2640-404b-b779-306c06ffea21" targetNamespace="http://schemas.microsoft.com/office/2006/metadata/properties" ma:root="true" ma:fieldsID="e2e499a0ef47956f1f689053a8dc7c6a" ns2:_="" ns3:_="">
    <xsd:import namespace="2bfabbae-75c3-4cd1-9a45-a28906e6cac7"/>
    <xsd:import namespace="13109660-2640-404b-b779-306c06ffea2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fabbae-75c3-4cd1-9a45-a28906e6cac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54051fb6-84f9-4913-88ff-bc909d5cdc73}" ma:internalName="TaxCatchAll" ma:showField="CatchAllData" ma:web="2bfabbae-75c3-4cd1-9a45-a28906e6ca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109660-2640-404b-b779-306c06ffea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72ed1bf8-33a6-463b-9893-e93613f3d2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3109660-2640-404b-b779-306c06ffea21">
      <Terms xmlns="http://schemas.microsoft.com/office/infopath/2007/PartnerControls"/>
    </lcf76f155ced4ddcb4097134ff3c332f>
    <TaxCatchAll xmlns="2bfabbae-75c3-4cd1-9a45-a28906e6cac7" xsi:nil="true"/>
  </documentManagement>
</p:properties>
</file>

<file path=customXml/itemProps1.xml><?xml version="1.0" encoding="utf-8"?>
<ds:datastoreItem xmlns:ds="http://schemas.openxmlformats.org/officeDocument/2006/customXml" ds:itemID="{828979C7-7937-4906-9505-B9F2A9B2FD52}"/>
</file>

<file path=customXml/itemProps2.xml><?xml version="1.0" encoding="utf-8"?>
<ds:datastoreItem xmlns:ds="http://schemas.openxmlformats.org/officeDocument/2006/customXml" ds:itemID="{EC4F1FA5-FC64-401A-B8E7-A394A7A9005F}"/>
</file>

<file path=customXml/itemProps3.xml><?xml version="1.0" encoding="utf-8"?>
<ds:datastoreItem xmlns:ds="http://schemas.openxmlformats.org/officeDocument/2006/customXml" ds:itemID="{BC8E72B7-2A15-4CDC-9EAA-D817C456383D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777</Words>
  <Application>Microsoft Office PowerPoint</Application>
  <PresentationFormat>On-screen Show (4:3)</PresentationFormat>
  <Paragraphs>154</Paragraphs>
  <Slides>25</Slides>
  <Notes>11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Century Gothic</vt:lpstr>
      <vt:lpstr>Office Theme</vt:lpstr>
      <vt:lpstr>Secondary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2014-03-13T17:45:46Z</dcterms:created>
  <dcterms:modified xsi:type="dcterms:W3CDTF">2024-05-16T13:10:35Z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0x010100604D448380806849915725CB97AB94DB</vt:lpwstr>
  </property>
</Properties>
</file>