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24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23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4.xml" ContentType="application/vnd.openxmlformats-officedocument.presentationml.notesSlid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style3.xml" ContentType="application/vnd.ms-office.chartstyl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notesMasters/notesMaster1.xml" ContentType="application/vnd.openxmlformats-officedocument.presentationml.notesMaster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Metadata/LabelInfo.xml" ContentType="application/vnd.ms-office.classificationlabel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officeDocument/2006/relationships/custom-properties" Target="docProps/custom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  <p:sldMasterId id="2147483660" r:id="rId2"/>
  </p:sldMasterIdLst>
  <p:notesMasterIdLst>
    <p:notesMasterId r:id="rId39"/>
  </p:notesMasterIdLst>
  <p:sldIdLst>
    <p:sldId id="271" r:id="rId3"/>
    <p:sldId id="453" r:id="rId4"/>
    <p:sldId id="454" r:id="rId5"/>
    <p:sldId id="463" r:id="rId6"/>
    <p:sldId id="455" r:id="rId7"/>
    <p:sldId id="456" r:id="rId8"/>
    <p:sldId id="457" r:id="rId9"/>
    <p:sldId id="446" r:id="rId10"/>
    <p:sldId id="466" r:id="rId11"/>
    <p:sldId id="467" r:id="rId12"/>
    <p:sldId id="337" r:id="rId13"/>
    <p:sldId id="464" r:id="rId14"/>
    <p:sldId id="458" r:id="rId15"/>
    <p:sldId id="465" r:id="rId16"/>
    <p:sldId id="459" r:id="rId17"/>
    <p:sldId id="460" r:id="rId18"/>
    <p:sldId id="461" r:id="rId19"/>
    <p:sldId id="493" r:id="rId20"/>
    <p:sldId id="419" r:id="rId21"/>
    <p:sldId id="469" r:id="rId22"/>
    <p:sldId id="491" r:id="rId23"/>
    <p:sldId id="497" r:id="rId24"/>
    <p:sldId id="496" r:id="rId25"/>
    <p:sldId id="498" r:id="rId26"/>
    <p:sldId id="471" r:id="rId27"/>
    <p:sldId id="483" r:id="rId28"/>
    <p:sldId id="484" r:id="rId29"/>
    <p:sldId id="485" r:id="rId30"/>
    <p:sldId id="486" r:id="rId31"/>
    <p:sldId id="500" r:id="rId32"/>
    <p:sldId id="476" r:id="rId33"/>
    <p:sldId id="499" r:id="rId34"/>
    <p:sldId id="468" r:id="rId35"/>
    <p:sldId id="421" r:id="rId36"/>
    <p:sldId id="417" r:id="rId37"/>
    <p:sldId id="387" r:id="rId38"/>
  </p:sldIdLst>
  <p:sldSz cx="18288000" cy="10287000"/>
  <p:notesSz cx="6858000" cy="9144000"/>
  <p:embeddedFontLst>
    <p:embeddedFont>
      <p:font typeface="Cambria Math" panose="02040503050406030204" pitchFamily="18" charset="0"/>
      <p:regular r:id="rId40"/>
    </p:embeddedFont>
    <p:embeddedFont>
      <p:font typeface="Fira Sans Light" panose="020B0403050000020004" pitchFamily="34" charset="0"/>
      <p:regular r:id="rId41"/>
      <p:italic r:id="rId42"/>
    </p:embeddedFont>
    <p:embeddedFont>
      <p:font typeface="Fira Sans Semi-Bold" panose="020B0604020202020204" charset="0"/>
      <p:regular r:id="rId43"/>
    </p:embeddedFont>
    <p:embeddedFont>
      <p:font typeface="Sabon Next LT" panose="02000500000000000000" pitchFamily="2" charset="0"/>
      <p:regular r:id="rId44"/>
      <p:bold r:id="rId45"/>
      <p:italic r:id="rId46"/>
      <p:boldItalic r:id="rId47"/>
    </p:embeddedFont>
    <p:embeddedFont>
      <p:font typeface="Times" panose="02020603050405020304" pitchFamily="18" charset="0"/>
      <p:regular r:id="rId48"/>
      <p:bold r:id="rId49"/>
      <p:italic r:id="rId50"/>
      <p:bold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1E3A"/>
    <a:srgbClr val="F7F9F1"/>
    <a:srgbClr val="FEF1E6"/>
    <a:srgbClr val="2268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67BF17-C1D0-4159-86DA-0B873E38F8A4}" v="24" dt="2024-05-22T14:36:15.0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96" autoAdjust="0"/>
    <p:restoredTop sz="86077" autoAdjust="0"/>
  </p:normalViewPr>
  <p:slideViewPr>
    <p:cSldViewPr>
      <p:cViewPr varScale="1">
        <p:scale>
          <a:sx n="22" d="100"/>
          <a:sy n="22" d="100"/>
        </p:scale>
        <p:origin x="2357" y="103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viewProps" Target="viewProps.xml"/><Relationship Id="rId58" Type="http://schemas.openxmlformats.org/officeDocument/2006/relationships/customXml" Target="../customXml/item2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microsoft.com/office/2015/10/relationships/revisionInfo" Target="revisionInfo.xml"/><Relationship Id="rId8" Type="http://schemas.openxmlformats.org/officeDocument/2006/relationships/slide" Target="slides/slide6.xml"/><Relationship Id="rId51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59" Type="http://schemas.openxmlformats.org/officeDocument/2006/relationships/customXml" Target="../customXml/item3.xml"/><Relationship Id="rId20" Type="http://schemas.openxmlformats.org/officeDocument/2006/relationships/slide" Target="slides/slide18.xml"/><Relationship Id="rId41" Type="http://schemas.openxmlformats.org/officeDocument/2006/relationships/font" Target="fonts/font2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Relationship Id="rId57" Type="http://schemas.openxmlformats.org/officeDocument/2006/relationships/customXml" Target="../customXml/item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uark-my.sharepoint.com/personal/souoba_uark_edu/Documents/ARDOT%20project_TRC%202203/Mix%20design,%20Properties,%20Bulk%20and%20Shrinkage_TRC%202203/Standard%20mixes/January%2019trh/Shrinkage%20values%20updated_C157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1963928820823992E-2"/>
          <c:y val="5.6232754869066474E-2"/>
          <c:w val="0.89084856365431375"/>
          <c:h val="0.83929548103751084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Sheet1!$E$1</c:f>
              <c:strCache>
                <c:ptCount val="1"/>
                <c:pt idx="0">
                  <c:v>611_Limestone</c:v>
                </c:pt>
              </c:strCache>
            </c:strRef>
          </c:tx>
          <c:spPr>
            <a:solidFill>
              <a:srgbClr val="9BBB59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BBB59">
                  <a:lumMod val="60000"/>
                  <a:lumOff val="4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983-409A-9F89-5D2722E2B3EA}"/>
              </c:ext>
            </c:extLst>
          </c:dPt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Sheet1!$A$2:$A$5</c:f>
              <c:numCache>
                <c:formatCode>General</c:formatCode>
                <c:ptCount val="3"/>
                <c:pt idx="0">
                  <c:v>1</c:v>
                </c:pt>
                <c:pt idx="1">
                  <c:v>7</c:v>
                </c:pt>
                <c:pt idx="2">
                  <c:v>28</c:v>
                </c:pt>
              </c:numCache>
              <c:extLst/>
            </c:numRef>
          </c:cat>
          <c:val>
            <c:numRef>
              <c:f>Sheet1!$E$2:$E$5</c:f>
              <c:numCache>
                <c:formatCode>0</c:formatCode>
                <c:ptCount val="3"/>
                <c:pt idx="0">
                  <c:v>1799</c:v>
                </c:pt>
                <c:pt idx="1">
                  <c:v>4186</c:v>
                </c:pt>
                <c:pt idx="2">
                  <c:v>6125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9983-409A-9F89-5D2722E2B3EA}"/>
            </c:ext>
          </c:extLst>
        </c:ser>
        <c:ser>
          <c:idx val="7"/>
          <c:order val="1"/>
          <c:tx>
            <c:strRef>
              <c:f>Sheet1!$I$1</c:f>
              <c:strCache>
                <c:ptCount val="1"/>
                <c:pt idx="0">
                  <c:v>575_Limestone</c:v>
                </c:pt>
              </c:strCache>
            </c:strRef>
          </c:tx>
          <c:spPr>
            <a:solidFill>
              <a:srgbClr val="9BBB59">
                <a:lumMod val="75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Sheet1!$A$2:$A$5</c:f>
              <c:numCache>
                <c:formatCode>General</c:formatCode>
                <c:ptCount val="3"/>
                <c:pt idx="0">
                  <c:v>1</c:v>
                </c:pt>
                <c:pt idx="1">
                  <c:v>7</c:v>
                </c:pt>
                <c:pt idx="2">
                  <c:v>28</c:v>
                </c:pt>
              </c:numCache>
              <c:extLst/>
            </c:numRef>
          </c:cat>
          <c:val>
            <c:numRef>
              <c:f>Sheet1!$I$2:$I$5</c:f>
              <c:numCache>
                <c:formatCode>0</c:formatCode>
                <c:ptCount val="3"/>
                <c:pt idx="0">
                  <c:v>1995</c:v>
                </c:pt>
                <c:pt idx="1">
                  <c:v>4285</c:v>
                </c:pt>
                <c:pt idx="2">
                  <c:v>5822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9983-409A-9F89-5D2722E2B3EA}"/>
            </c:ext>
          </c:extLst>
        </c:ser>
        <c:ser>
          <c:idx val="9"/>
          <c:order val="2"/>
          <c:tx>
            <c:strRef>
              <c:f>Sheet1!$K$1</c:f>
              <c:strCache>
                <c:ptCount val="1"/>
                <c:pt idx="0">
                  <c:v>517_Limestone</c:v>
                </c:pt>
              </c:strCache>
            </c:strRef>
          </c:tx>
          <c:spPr>
            <a:solidFill>
              <a:srgbClr val="9BBB59">
                <a:lumMod val="50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Sheet1!$A$2:$A$5</c:f>
              <c:numCache>
                <c:formatCode>General</c:formatCode>
                <c:ptCount val="3"/>
                <c:pt idx="0">
                  <c:v>1</c:v>
                </c:pt>
                <c:pt idx="1">
                  <c:v>7</c:v>
                </c:pt>
                <c:pt idx="2">
                  <c:v>28</c:v>
                </c:pt>
              </c:numCache>
              <c:extLst/>
            </c:numRef>
          </c:cat>
          <c:val>
            <c:numRef>
              <c:f>Sheet1!$K$2:$K$5</c:f>
              <c:numCache>
                <c:formatCode>0</c:formatCode>
                <c:ptCount val="3"/>
                <c:pt idx="0">
                  <c:v>2293</c:v>
                </c:pt>
                <c:pt idx="1">
                  <c:v>5092</c:v>
                </c:pt>
                <c:pt idx="2">
                  <c:v>5643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9983-409A-9F89-5D2722E2B3EA}"/>
            </c:ext>
          </c:extLst>
        </c:ser>
        <c:ser>
          <c:idx val="13"/>
          <c:order val="3"/>
          <c:tx>
            <c:strRef>
              <c:f>Sheet1!$O$1</c:f>
              <c:strCache>
                <c:ptCount val="1"/>
                <c:pt idx="0">
                  <c:v>517 Limestone+20 FA</c:v>
                </c:pt>
              </c:strCache>
            </c:strRef>
          </c:tx>
          <c:spPr>
            <a:pattFill prst="pct60">
              <a:fgClr>
                <a:srgbClr val="9BBB59">
                  <a:lumMod val="50000"/>
                </a:srgbClr>
              </a:fgClr>
              <a:bgClr>
                <a:sysClr val="window" lastClr="FFFFFF"/>
              </a:bgClr>
            </a:patt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3"/>
              <c:pt idx="0">
                <c:v>1</c:v>
              </c:pt>
              <c:pt idx="1">
                <c:v>7</c:v>
              </c:pt>
              <c:pt idx="2">
                <c:v>28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Sheet1!$O$2:$O$4</c:f>
              <c:numCache>
                <c:formatCode>General</c:formatCode>
                <c:ptCount val="3"/>
                <c:pt idx="0">
                  <c:v>1768</c:v>
                </c:pt>
                <c:pt idx="1">
                  <c:v>5444</c:v>
                </c:pt>
                <c:pt idx="2">
                  <c:v>6670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6ECA-4035-B920-1CFF7CAF5547}"/>
            </c:ext>
          </c:extLst>
        </c:ser>
        <c:ser>
          <c:idx val="16"/>
          <c:order val="4"/>
          <c:tx>
            <c:strRef>
              <c:f>Sheet1!$R$1</c:f>
              <c:strCache>
                <c:ptCount val="1"/>
                <c:pt idx="0">
                  <c:v>517 Limestone 30 FA</c:v>
                </c:pt>
              </c:strCache>
            </c:strRef>
          </c:tx>
          <c:spPr>
            <a:pattFill prst="pct75">
              <a:fgClr>
                <a:srgbClr val="9BBB59">
                  <a:lumMod val="50000"/>
                </a:srgbClr>
              </a:fgClr>
              <a:bgClr>
                <a:sysClr val="window" lastClr="FFFFFF"/>
              </a:bgClr>
            </a:patt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3"/>
              <c:pt idx="0">
                <c:v>1</c:v>
              </c:pt>
              <c:pt idx="1">
                <c:v>7</c:v>
              </c:pt>
              <c:pt idx="2">
                <c:v>28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Sheet1!$R$2:$R$4</c:f>
              <c:numCache>
                <c:formatCode>General</c:formatCode>
                <c:ptCount val="3"/>
                <c:pt idx="0">
                  <c:v>1202</c:v>
                </c:pt>
                <c:pt idx="1">
                  <c:v>4572.666666666667</c:v>
                </c:pt>
                <c:pt idx="2">
                  <c:v>6264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8-6ECA-4035-B920-1CFF7CAF5547}"/>
            </c:ext>
          </c:extLst>
        </c:ser>
        <c:ser>
          <c:idx val="2"/>
          <c:order val="5"/>
          <c:tx>
            <c:strRef>
              <c:f>Sheet1!$D$1</c:f>
              <c:strCache>
                <c:ptCount val="1"/>
                <c:pt idx="0">
                  <c:v>611_Sandstone</c:v>
                </c:pt>
              </c:strCache>
            </c:strRef>
          </c:tx>
          <c:spPr>
            <a:solidFill>
              <a:srgbClr val="4F81BD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Sheet1!$A$2:$A$5</c:f>
              <c:numCache>
                <c:formatCode>General</c:formatCode>
                <c:ptCount val="3"/>
                <c:pt idx="0">
                  <c:v>1</c:v>
                </c:pt>
                <c:pt idx="1">
                  <c:v>7</c:v>
                </c:pt>
                <c:pt idx="2">
                  <c:v>28</c:v>
                </c:pt>
              </c:numCache>
              <c:extLst/>
            </c:numRef>
          </c:cat>
          <c:val>
            <c:numRef>
              <c:f>Sheet1!$D$2:$D$5</c:f>
              <c:numCache>
                <c:formatCode>0</c:formatCode>
                <c:ptCount val="3"/>
                <c:pt idx="0">
                  <c:v>2242</c:v>
                </c:pt>
                <c:pt idx="1">
                  <c:v>5299</c:v>
                </c:pt>
                <c:pt idx="2">
                  <c:v>6444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9983-409A-9F89-5D2722E2B3EA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575_Sandstone</c:v>
                </c:pt>
              </c:strCache>
            </c:strRef>
          </c:tx>
          <c:spPr>
            <a:solidFill>
              <a:srgbClr val="4F81BD">
                <a:lumMod val="75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Sheet1!$A$2:$A$5</c:f>
              <c:numCache>
                <c:formatCode>General</c:formatCode>
                <c:ptCount val="3"/>
                <c:pt idx="0">
                  <c:v>1</c:v>
                </c:pt>
                <c:pt idx="1">
                  <c:v>7</c:v>
                </c:pt>
                <c:pt idx="2">
                  <c:v>28</c:v>
                </c:pt>
              </c:numCache>
              <c:extLst/>
            </c:numRef>
          </c:cat>
          <c:val>
            <c:numRef>
              <c:f>Sheet1!$H$2:$H$5</c:f>
              <c:numCache>
                <c:formatCode>0</c:formatCode>
                <c:ptCount val="3"/>
                <c:pt idx="0">
                  <c:v>1944</c:v>
                </c:pt>
                <c:pt idx="1">
                  <c:v>4308</c:v>
                </c:pt>
                <c:pt idx="2">
                  <c:v>5475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9983-409A-9F89-5D2722E2B3EA}"/>
            </c:ext>
          </c:extLst>
        </c:ser>
        <c:ser>
          <c:idx val="0"/>
          <c:order val="7"/>
          <c:tx>
            <c:strRef>
              <c:f>Sheet1!$B$1</c:f>
              <c:strCache>
                <c:ptCount val="1"/>
                <c:pt idx="0">
                  <c:v>517_Sandstone</c:v>
                </c:pt>
              </c:strCache>
            </c:strRef>
          </c:tx>
          <c:spPr>
            <a:solidFill>
              <a:srgbClr val="4F81BD">
                <a:lumMod val="50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Sheet1!$A$2:$A$5</c:f>
              <c:numCache>
                <c:formatCode>General</c:formatCode>
                <c:ptCount val="3"/>
                <c:pt idx="0">
                  <c:v>1</c:v>
                </c:pt>
                <c:pt idx="1">
                  <c:v>7</c:v>
                </c:pt>
                <c:pt idx="2">
                  <c:v>28</c:v>
                </c:pt>
              </c:numCache>
              <c:extLst/>
            </c:numRef>
          </c:cat>
          <c:val>
            <c:numRef>
              <c:f>Sheet1!$B$2:$B$5</c:f>
              <c:numCache>
                <c:formatCode>0</c:formatCode>
                <c:ptCount val="3"/>
                <c:pt idx="0">
                  <c:v>2505</c:v>
                </c:pt>
                <c:pt idx="1">
                  <c:v>4216</c:v>
                </c:pt>
                <c:pt idx="2">
                  <c:v>5424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7-9983-409A-9F89-5D2722E2B3EA}"/>
            </c:ext>
          </c:extLst>
        </c:ser>
        <c:ser>
          <c:idx val="14"/>
          <c:order val="8"/>
          <c:tx>
            <c:strRef>
              <c:f>Sheet1!$P$1</c:f>
              <c:strCache>
                <c:ptCount val="1"/>
                <c:pt idx="0">
                  <c:v>517 Sandstone+20 FA</c:v>
                </c:pt>
              </c:strCache>
            </c:strRef>
          </c:tx>
          <c:spPr>
            <a:pattFill prst="pct60">
              <a:fgClr>
                <a:srgbClr val="4F81BD">
                  <a:lumMod val="50000"/>
                </a:srgbClr>
              </a:fgClr>
              <a:bgClr>
                <a:sysClr val="window" lastClr="FFFFFF"/>
              </a:bgClr>
            </a:patt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3"/>
              <c:pt idx="0">
                <c:v>1</c:v>
              </c:pt>
              <c:pt idx="1">
                <c:v>7</c:v>
              </c:pt>
              <c:pt idx="2">
                <c:v>28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Sheet1!$P$2:$P$4</c:f>
              <c:numCache>
                <c:formatCode>General</c:formatCode>
                <c:ptCount val="3"/>
                <c:pt idx="0">
                  <c:v>1479</c:v>
                </c:pt>
                <c:pt idx="1">
                  <c:v>4524</c:v>
                </c:pt>
                <c:pt idx="2">
                  <c:v>5674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6ECA-4035-B920-1CFF7CAF5547}"/>
            </c:ext>
          </c:extLst>
        </c:ser>
        <c:ser>
          <c:idx val="17"/>
          <c:order val="9"/>
          <c:tx>
            <c:strRef>
              <c:f>Sheet1!$S$1</c:f>
              <c:strCache>
                <c:ptCount val="1"/>
                <c:pt idx="0">
                  <c:v>517 Sandstone 30 FA</c:v>
                </c:pt>
              </c:strCache>
            </c:strRef>
          </c:tx>
          <c:spPr>
            <a:pattFill prst="pct75">
              <a:fgClr>
                <a:srgbClr val="4F81BD">
                  <a:lumMod val="50000"/>
                </a:srgbClr>
              </a:fgClr>
              <a:bgClr>
                <a:sysClr val="window" lastClr="FFFFFF"/>
              </a:bgClr>
            </a:patt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3"/>
              <c:pt idx="0">
                <c:v>1</c:v>
              </c:pt>
              <c:pt idx="1">
                <c:v>7</c:v>
              </c:pt>
              <c:pt idx="2">
                <c:v>28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Sheet1!$S$2:$S$4</c:f>
              <c:numCache>
                <c:formatCode>General</c:formatCode>
                <c:ptCount val="3"/>
                <c:pt idx="0">
                  <c:v>1251</c:v>
                </c:pt>
                <c:pt idx="1">
                  <c:v>4939</c:v>
                </c:pt>
                <c:pt idx="2">
                  <c:v>6359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9-6ECA-4035-B920-1CFF7CAF5547}"/>
            </c:ext>
          </c:extLst>
        </c:ser>
        <c:ser>
          <c:idx val="4"/>
          <c:order val="10"/>
          <c:tx>
            <c:strRef>
              <c:f>Sheet1!$F$1</c:f>
              <c:strCache>
                <c:ptCount val="1"/>
                <c:pt idx="0">
                  <c:v>611_Dolomite</c:v>
                </c:pt>
              </c:strCache>
            </c:strRef>
          </c:tx>
          <c:spPr>
            <a:solidFill>
              <a:srgbClr val="8064A2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Sheet1!$A$2:$A$5</c:f>
              <c:numCache>
                <c:formatCode>General</c:formatCode>
                <c:ptCount val="3"/>
                <c:pt idx="0">
                  <c:v>1</c:v>
                </c:pt>
                <c:pt idx="1">
                  <c:v>7</c:v>
                </c:pt>
                <c:pt idx="2">
                  <c:v>28</c:v>
                </c:pt>
              </c:numCache>
              <c:extLst/>
            </c:numRef>
          </c:cat>
          <c:val>
            <c:numRef>
              <c:f>Sheet1!$F$2:$F$5</c:f>
              <c:numCache>
                <c:formatCode>0</c:formatCode>
                <c:ptCount val="3"/>
                <c:pt idx="0">
                  <c:v>2626</c:v>
                </c:pt>
                <c:pt idx="1">
                  <c:v>3736</c:v>
                </c:pt>
                <c:pt idx="2">
                  <c:v>4824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8-9983-409A-9F89-5D2722E2B3EA}"/>
            </c:ext>
          </c:extLst>
        </c:ser>
        <c:ser>
          <c:idx val="8"/>
          <c:order val="11"/>
          <c:tx>
            <c:strRef>
              <c:f>Sheet1!$J$1</c:f>
              <c:strCache>
                <c:ptCount val="1"/>
                <c:pt idx="0">
                  <c:v>575_Dolomite</c:v>
                </c:pt>
              </c:strCache>
            </c:strRef>
          </c:tx>
          <c:spPr>
            <a:solidFill>
              <a:srgbClr val="8064A2">
                <a:lumMod val="75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Sheet1!$A$2:$A$5</c:f>
              <c:numCache>
                <c:formatCode>General</c:formatCode>
                <c:ptCount val="3"/>
                <c:pt idx="0">
                  <c:v>1</c:v>
                </c:pt>
                <c:pt idx="1">
                  <c:v>7</c:v>
                </c:pt>
                <c:pt idx="2">
                  <c:v>28</c:v>
                </c:pt>
              </c:numCache>
              <c:extLst/>
            </c:numRef>
          </c:cat>
          <c:val>
            <c:numRef>
              <c:f>Sheet1!$J$2:$J$5</c:f>
              <c:numCache>
                <c:formatCode>0</c:formatCode>
                <c:ptCount val="3"/>
                <c:pt idx="0">
                  <c:v>2341</c:v>
                </c:pt>
                <c:pt idx="1">
                  <c:v>3672</c:v>
                </c:pt>
                <c:pt idx="2">
                  <c:v>4859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9-9983-409A-9F89-5D2722E2B3EA}"/>
            </c:ext>
          </c:extLst>
        </c:ser>
        <c:ser>
          <c:idx val="1"/>
          <c:order val="12"/>
          <c:tx>
            <c:strRef>
              <c:f>Sheet1!$C$1</c:f>
              <c:strCache>
                <c:ptCount val="1"/>
                <c:pt idx="0">
                  <c:v>517_Dolomite</c:v>
                </c:pt>
              </c:strCache>
            </c:strRef>
          </c:tx>
          <c:spPr>
            <a:solidFill>
              <a:srgbClr val="8064A2">
                <a:lumMod val="50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Sheet1!$A$2:$A$5</c:f>
              <c:numCache>
                <c:formatCode>General</c:formatCode>
                <c:ptCount val="3"/>
                <c:pt idx="0">
                  <c:v>1</c:v>
                </c:pt>
                <c:pt idx="1">
                  <c:v>7</c:v>
                </c:pt>
                <c:pt idx="2">
                  <c:v>28</c:v>
                </c:pt>
              </c:numCache>
              <c:extLst/>
            </c:numRef>
          </c:cat>
          <c:val>
            <c:numRef>
              <c:f>Sheet1!$C$2:$C$5</c:f>
              <c:numCache>
                <c:formatCode>0</c:formatCode>
                <c:ptCount val="3"/>
                <c:pt idx="0">
                  <c:v>2541</c:v>
                </c:pt>
                <c:pt idx="1">
                  <c:v>4921</c:v>
                </c:pt>
                <c:pt idx="2">
                  <c:v>5089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A-9983-409A-9F89-5D2722E2B3EA}"/>
            </c:ext>
          </c:extLst>
        </c:ser>
        <c:ser>
          <c:idx val="15"/>
          <c:order val="13"/>
          <c:tx>
            <c:strRef>
              <c:f>Sheet1!$Q$1</c:f>
              <c:strCache>
                <c:ptCount val="1"/>
                <c:pt idx="0">
                  <c:v>517 Dolomite+20 FA</c:v>
                </c:pt>
              </c:strCache>
            </c:strRef>
          </c:tx>
          <c:spPr>
            <a:pattFill prst="pct60">
              <a:fgClr>
                <a:srgbClr val="8064A2">
                  <a:lumMod val="50000"/>
                </a:srgbClr>
              </a:fgClr>
              <a:bgClr>
                <a:sysClr val="window" lastClr="FFFFFF"/>
              </a:bgClr>
            </a:patt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3"/>
              <c:pt idx="0">
                <c:v>1</c:v>
              </c:pt>
              <c:pt idx="1">
                <c:v>7</c:v>
              </c:pt>
              <c:pt idx="2">
                <c:v>28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Sheet1!$Q$2:$Q$4</c:f>
              <c:numCache>
                <c:formatCode>General</c:formatCode>
                <c:ptCount val="3"/>
                <c:pt idx="0">
                  <c:v>1776</c:v>
                </c:pt>
                <c:pt idx="1">
                  <c:v>4921</c:v>
                </c:pt>
                <c:pt idx="2">
                  <c:v>6894.5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7-6ECA-4035-B920-1CFF7CAF5547}"/>
            </c:ext>
          </c:extLst>
        </c:ser>
        <c:ser>
          <c:idx val="18"/>
          <c:order val="14"/>
          <c:tx>
            <c:strRef>
              <c:f>Sheet1!$T$1</c:f>
              <c:strCache>
                <c:ptCount val="1"/>
                <c:pt idx="0">
                  <c:v>517 Dolomite 30 FA</c:v>
                </c:pt>
              </c:strCache>
            </c:strRef>
          </c:tx>
          <c:spPr>
            <a:pattFill prst="pct75">
              <a:fgClr>
                <a:srgbClr val="8064A2">
                  <a:lumMod val="50000"/>
                </a:srgbClr>
              </a:fgClr>
              <a:bgClr>
                <a:sysClr val="window" lastClr="FFFFFF"/>
              </a:bgClr>
            </a:patt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3"/>
              <c:pt idx="0">
                <c:v>1</c:v>
              </c:pt>
              <c:pt idx="1">
                <c:v>7</c:v>
              </c:pt>
              <c:pt idx="2">
                <c:v>28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Sheet1!$T$2:$T$4</c:f>
              <c:numCache>
                <c:formatCode>General</c:formatCode>
                <c:ptCount val="3"/>
                <c:pt idx="0">
                  <c:v>1505</c:v>
                </c:pt>
                <c:pt idx="1">
                  <c:v>4655</c:v>
                </c:pt>
                <c:pt idx="2">
                  <c:v>5539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A-6ECA-4035-B920-1CFF7CAF5547}"/>
            </c:ext>
          </c:extLst>
        </c:ser>
        <c:ser>
          <c:idx val="10"/>
          <c:order val="15"/>
          <c:tx>
            <c:strRef>
              <c:f>Sheet1!$L$1</c:f>
              <c:strCache>
                <c:ptCount val="1"/>
                <c:pt idx="0">
                  <c:v>611_Gravel</c:v>
                </c:pt>
              </c:strCache>
            </c:strRef>
          </c:tx>
          <c:spPr>
            <a:solidFill>
              <a:srgbClr val="C41E3A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3"/>
              <c:pt idx="0">
                <c:v>1</c:v>
              </c:pt>
              <c:pt idx="1">
                <c:v>7</c:v>
              </c:pt>
              <c:pt idx="2">
                <c:v>28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Sheet1!$L$2:$L$5</c:f>
              <c:numCache>
                <c:formatCode>General</c:formatCode>
                <c:ptCount val="3"/>
                <c:pt idx="0">
                  <c:v>2248</c:v>
                </c:pt>
                <c:pt idx="1">
                  <c:v>3362.31</c:v>
                </c:pt>
                <c:pt idx="2">
                  <c:v>4685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C-9983-409A-9F89-5D2722E2B3EA}"/>
            </c:ext>
          </c:extLst>
        </c:ser>
        <c:ser>
          <c:idx val="11"/>
          <c:order val="16"/>
          <c:tx>
            <c:strRef>
              <c:f>Sheet1!$M$1</c:f>
              <c:strCache>
                <c:ptCount val="1"/>
                <c:pt idx="0">
                  <c:v>575_Gravel</c:v>
                </c:pt>
              </c:strCache>
            </c:strRef>
          </c:tx>
          <c:spPr>
            <a:solidFill>
              <a:srgbClr val="C41E3A">
                <a:lumMod val="75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3"/>
              <c:pt idx="0">
                <c:v>1</c:v>
              </c:pt>
              <c:pt idx="1">
                <c:v>7</c:v>
              </c:pt>
              <c:pt idx="2">
                <c:v>28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Sheet1!$M$2:$M$5</c:f>
              <c:numCache>
                <c:formatCode>General</c:formatCode>
                <c:ptCount val="3"/>
                <c:pt idx="0">
                  <c:v>1895.6666666666667</c:v>
                </c:pt>
                <c:pt idx="1">
                  <c:v>4677.5</c:v>
                </c:pt>
                <c:pt idx="2">
                  <c:v>5918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D-9983-409A-9F89-5D2722E2B3EA}"/>
            </c:ext>
          </c:extLst>
        </c:ser>
        <c:ser>
          <c:idx val="12"/>
          <c:order val="17"/>
          <c:tx>
            <c:strRef>
              <c:f>Sheet1!$N$1</c:f>
              <c:strCache>
                <c:ptCount val="1"/>
                <c:pt idx="0">
                  <c:v>517_Gravel</c:v>
                </c:pt>
              </c:strCache>
            </c:strRef>
          </c:tx>
          <c:spPr>
            <a:solidFill>
              <a:srgbClr val="C41E3A">
                <a:lumMod val="50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3"/>
              <c:pt idx="0">
                <c:v>1</c:v>
              </c:pt>
              <c:pt idx="1">
                <c:v>7</c:v>
              </c:pt>
              <c:pt idx="2">
                <c:v>28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Sheet1!$N$2:$N$5</c:f>
              <c:numCache>
                <c:formatCode>General</c:formatCode>
                <c:ptCount val="3"/>
                <c:pt idx="0">
                  <c:v>2191</c:v>
                </c:pt>
                <c:pt idx="1">
                  <c:v>4477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6ECA-4035-B920-1CFF7CAF5547}"/>
            </c:ext>
          </c:extLst>
        </c:ser>
        <c:ser>
          <c:idx val="19"/>
          <c:order val="18"/>
          <c:tx>
            <c:strRef>
              <c:f>Sheet1!$U$1</c:f>
              <c:strCache>
                <c:ptCount val="1"/>
                <c:pt idx="0">
                  <c:v>Gravel 30 FA</c:v>
                </c:pt>
              </c:strCache>
            </c:strRef>
          </c:tx>
          <c:spPr>
            <a:pattFill prst="pct75">
              <a:fgClr>
                <a:srgbClr val="C41E3A">
                  <a:lumMod val="50000"/>
                </a:srgbClr>
              </a:fgClr>
              <a:bgClr>
                <a:sysClr val="window" lastClr="FFFFFF"/>
              </a:bgClr>
            </a:patt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3"/>
              <c:pt idx="0">
                <c:v>1</c:v>
              </c:pt>
              <c:pt idx="1">
                <c:v>7</c:v>
              </c:pt>
              <c:pt idx="2">
                <c:v>28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Sheet1!$U$2:$U$4</c:f>
              <c:numCache>
                <c:formatCode>General</c:formatCode>
                <c:ptCount val="3"/>
                <c:pt idx="0">
                  <c:v>1143</c:v>
                </c:pt>
                <c:pt idx="1">
                  <c:v>3801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B-6ECA-4035-B920-1CFF7CAF5547}"/>
            </c:ext>
          </c:extLst>
        </c:ser>
        <c:ser>
          <c:idx val="5"/>
          <c:order val="19"/>
          <c:tx>
            <c:strRef>
              <c:f>Sheet1!$G$1</c:f>
              <c:strCache>
                <c:ptCount val="1"/>
                <c:pt idx="0">
                  <c:v>611_Rock</c:v>
                </c:pt>
              </c:strCache>
            </c:strRef>
          </c:tx>
          <c:spPr>
            <a:solidFill>
              <a:srgbClr val="F79646">
                <a:lumMod val="50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Sheet1!$A$2:$A$5</c:f>
              <c:numCache>
                <c:formatCode>General</c:formatCode>
                <c:ptCount val="3"/>
                <c:pt idx="0">
                  <c:v>1</c:v>
                </c:pt>
                <c:pt idx="1">
                  <c:v>7</c:v>
                </c:pt>
                <c:pt idx="2">
                  <c:v>28</c:v>
                </c:pt>
              </c:numCache>
              <c:extLst/>
            </c:numRef>
          </c:cat>
          <c:val>
            <c:numRef>
              <c:f>Sheet1!$G$2:$G$5</c:f>
              <c:numCache>
                <c:formatCode>0</c:formatCode>
                <c:ptCount val="3"/>
                <c:pt idx="0">
                  <c:v>3464</c:v>
                </c:pt>
                <c:pt idx="1">
                  <c:v>4687</c:v>
                </c:pt>
                <c:pt idx="2">
                  <c:v>5608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B-9983-409A-9F89-5D2722E2B3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overlap val="-58"/>
        <c:axId val="2049290304"/>
        <c:axId val="1770549103"/>
      </c:barChart>
      <c:catAx>
        <c:axId val="20492903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2000"/>
                  <a:t>Age (days)</a:t>
                </a:r>
              </a:p>
            </c:rich>
          </c:tx>
          <c:layout>
            <c:manualLayout>
              <c:xMode val="edge"/>
              <c:yMode val="edge"/>
              <c:x val="0.508325868670086"/>
              <c:y val="0.9388284485946324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19050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770549103"/>
        <c:crosses val="autoZero"/>
        <c:auto val="1"/>
        <c:lblAlgn val="ctr"/>
        <c:lblOffset val="100"/>
        <c:noMultiLvlLbl val="0"/>
      </c:catAx>
      <c:valAx>
        <c:axId val="1770549103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Compressive strength, f’c (psi)</a:t>
                </a:r>
              </a:p>
            </c:rich>
          </c:tx>
          <c:layout>
            <c:manualLayout>
              <c:xMode val="edge"/>
              <c:yMode val="edge"/>
              <c:x val="6.3710298827325514E-3"/>
              <c:y val="0.1671838502443505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49290304"/>
        <c:crosses val="autoZero"/>
        <c:crossBetween val="between"/>
      </c:valAx>
      <c:spPr>
        <a:solidFill>
          <a:sysClr val="window" lastClr="FFFFFF">
            <a:lumMod val="95000"/>
          </a:sysClr>
        </a:solidFill>
        <a:ln w="19050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1963928820823992E-2"/>
          <c:y val="5.6232754869066474E-2"/>
          <c:w val="0.89084856365431375"/>
          <c:h val="0.83929548103751084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Sheet1!$E$1</c:f>
              <c:strCache>
                <c:ptCount val="1"/>
                <c:pt idx="0">
                  <c:v>611_Limestone</c:v>
                </c:pt>
              </c:strCache>
            </c:strRef>
          </c:tx>
          <c:spPr>
            <a:solidFill>
              <a:srgbClr val="9BBB59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BBB59">
                  <a:lumMod val="60000"/>
                  <a:lumOff val="4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983-409A-9F89-5D2722E2B3EA}"/>
              </c:ext>
            </c:extLst>
          </c:dPt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Sheet1!$A$2:$A$5</c:f>
              <c:numCache>
                <c:formatCode>General</c:formatCode>
                <c:ptCount val="3"/>
                <c:pt idx="0">
                  <c:v>1</c:v>
                </c:pt>
                <c:pt idx="1">
                  <c:v>7</c:v>
                </c:pt>
                <c:pt idx="2">
                  <c:v>28</c:v>
                </c:pt>
              </c:numCache>
              <c:extLst/>
            </c:numRef>
          </c:cat>
          <c:val>
            <c:numRef>
              <c:f>Sheet1!$E$2:$E$5</c:f>
              <c:numCache>
                <c:formatCode>0</c:formatCode>
                <c:ptCount val="3"/>
                <c:pt idx="0">
                  <c:v>1799</c:v>
                </c:pt>
                <c:pt idx="1">
                  <c:v>4186</c:v>
                </c:pt>
                <c:pt idx="2">
                  <c:v>6125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9983-409A-9F89-5D2722E2B3EA}"/>
            </c:ext>
          </c:extLst>
        </c:ser>
        <c:ser>
          <c:idx val="7"/>
          <c:order val="1"/>
          <c:tx>
            <c:strRef>
              <c:f>Sheet1!$I$1</c:f>
              <c:strCache>
                <c:ptCount val="1"/>
                <c:pt idx="0">
                  <c:v>575_Limestone</c:v>
                </c:pt>
              </c:strCache>
            </c:strRef>
          </c:tx>
          <c:spPr>
            <a:solidFill>
              <a:srgbClr val="9BBB59">
                <a:lumMod val="75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Sheet1!$A$2:$A$5</c:f>
              <c:numCache>
                <c:formatCode>General</c:formatCode>
                <c:ptCount val="3"/>
                <c:pt idx="0">
                  <c:v>1</c:v>
                </c:pt>
                <c:pt idx="1">
                  <c:v>7</c:v>
                </c:pt>
                <c:pt idx="2">
                  <c:v>28</c:v>
                </c:pt>
              </c:numCache>
              <c:extLst/>
            </c:numRef>
          </c:cat>
          <c:val>
            <c:numRef>
              <c:f>Sheet1!$I$2:$I$5</c:f>
              <c:numCache>
                <c:formatCode>0</c:formatCode>
                <c:ptCount val="3"/>
                <c:pt idx="0">
                  <c:v>1995</c:v>
                </c:pt>
                <c:pt idx="1">
                  <c:v>4285</c:v>
                </c:pt>
                <c:pt idx="2">
                  <c:v>5822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9983-409A-9F89-5D2722E2B3EA}"/>
            </c:ext>
          </c:extLst>
        </c:ser>
        <c:ser>
          <c:idx val="9"/>
          <c:order val="2"/>
          <c:tx>
            <c:strRef>
              <c:f>Sheet1!$K$1</c:f>
              <c:strCache>
                <c:ptCount val="1"/>
                <c:pt idx="0">
                  <c:v>517_Limestone</c:v>
                </c:pt>
              </c:strCache>
            </c:strRef>
          </c:tx>
          <c:spPr>
            <a:solidFill>
              <a:srgbClr val="9BBB59">
                <a:lumMod val="50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Sheet1!$A$2:$A$5</c:f>
              <c:numCache>
                <c:formatCode>General</c:formatCode>
                <c:ptCount val="3"/>
                <c:pt idx="0">
                  <c:v>1</c:v>
                </c:pt>
                <c:pt idx="1">
                  <c:v>7</c:v>
                </c:pt>
                <c:pt idx="2">
                  <c:v>28</c:v>
                </c:pt>
              </c:numCache>
              <c:extLst/>
            </c:numRef>
          </c:cat>
          <c:val>
            <c:numRef>
              <c:f>Sheet1!$K$2:$K$5</c:f>
              <c:numCache>
                <c:formatCode>0</c:formatCode>
                <c:ptCount val="3"/>
                <c:pt idx="0">
                  <c:v>2293</c:v>
                </c:pt>
                <c:pt idx="1">
                  <c:v>5092</c:v>
                </c:pt>
                <c:pt idx="2">
                  <c:v>5643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9983-409A-9F89-5D2722E2B3EA}"/>
            </c:ext>
          </c:extLst>
        </c:ser>
        <c:ser>
          <c:idx val="13"/>
          <c:order val="3"/>
          <c:tx>
            <c:strRef>
              <c:f>Sheet1!$O$1</c:f>
              <c:strCache>
                <c:ptCount val="1"/>
                <c:pt idx="0">
                  <c:v>517 Limestone+20 FA</c:v>
                </c:pt>
              </c:strCache>
            </c:strRef>
          </c:tx>
          <c:spPr>
            <a:pattFill prst="pct60">
              <a:fgClr>
                <a:srgbClr val="9BBB59">
                  <a:lumMod val="50000"/>
                </a:srgbClr>
              </a:fgClr>
              <a:bgClr>
                <a:sysClr val="window" lastClr="FFFFFF"/>
              </a:bgClr>
            </a:patt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3"/>
              <c:pt idx="0">
                <c:v>1</c:v>
              </c:pt>
              <c:pt idx="1">
                <c:v>7</c:v>
              </c:pt>
              <c:pt idx="2">
                <c:v>28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Sheet1!$O$2:$O$4</c:f>
              <c:numCache>
                <c:formatCode>General</c:formatCode>
                <c:ptCount val="3"/>
                <c:pt idx="0">
                  <c:v>1768</c:v>
                </c:pt>
                <c:pt idx="1">
                  <c:v>5444</c:v>
                </c:pt>
                <c:pt idx="2">
                  <c:v>6670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6ECA-4035-B920-1CFF7CAF5547}"/>
            </c:ext>
          </c:extLst>
        </c:ser>
        <c:ser>
          <c:idx val="16"/>
          <c:order val="4"/>
          <c:tx>
            <c:strRef>
              <c:f>Sheet1!$R$1</c:f>
              <c:strCache>
                <c:ptCount val="1"/>
                <c:pt idx="0">
                  <c:v>517 Limestone 30 FA</c:v>
                </c:pt>
              </c:strCache>
            </c:strRef>
          </c:tx>
          <c:spPr>
            <a:pattFill prst="pct75">
              <a:fgClr>
                <a:srgbClr val="9BBB59">
                  <a:lumMod val="50000"/>
                </a:srgbClr>
              </a:fgClr>
              <a:bgClr>
                <a:sysClr val="window" lastClr="FFFFFF"/>
              </a:bgClr>
            </a:patt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3"/>
              <c:pt idx="0">
                <c:v>1</c:v>
              </c:pt>
              <c:pt idx="1">
                <c:v>7</c:v>
              </c:pt>
              <c:pt idx="2">
                <c:v>28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Sheet1!$R$2:$R$4</c:f>
              <c:numCache>
                <c:formatCode>General</c:formatCode>
                <c:ptCount val="3"/>
                <c:pt idx="0">
                  <c:v>1202</c:v>
                </c:pt>
                <c:pt idx="1">
                  <c:v>4572.666666666667</c:v>
                </c:pt>
                <c:pt idx="2">
                  <c:v>6264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8-6ECA-4035-B920-1CFF7CAF5547}"/>
            </c:ext>
          </c:extLst>
        </c:ser>
        <c:ser>
          <c:idx val="2"/>
          <c:order val="5"/>
          <c:tx>
            <c:strRef>
              <c:f>Sheet1!$D$1</c:f>
              <c:strCache>
                <c:ptCount val="1"/>
                <c:pt idx="0">
                  <c:v>611_Sandstone</c:v>
                </c:pt>
              </c:strCache>
            </c:strRef>
          </c:tx>
          <c:spPr>
            <a:solidFill>
              <a:srgbClr val="4F81BD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Sheet1!$A$2:$A$5</c:f>
              <c:numCache>
                <c:formatCode>General</c:formatCode>
                <c:ptCount val="3"/>
                <c:pt idx="0">
                  <c:v>1</c:v>
                </c:pt>
                <c:pt idx="1">
                  <c:v>7</c:v>
                </c:pt>
                <c:pt idx="2">
                  <c:v>28</c:v>
                </c:pt>
              </c:numCache>
              <c:extLst/>
            </c:numRef>
          </c:cat>
          <c:val>
            <c:numRef>
              <c:f>Sheet1!$D$2:$D$5</c:f>
              <c:numCache>
                <c:formatCode>0</c:formatCode>
                <c:ptCount val="3"/>
                <c:pt idx="0">
                  <c:v>2242</c:v>
                </c:pt>
                <c:pt idx="1">
                  <c:v>5299</c:v>
                </c:pt>
                <c:pt idx="2">
                  <c:v>6444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9983-409A-9F89-5D2722E2B3EA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575_Sandstone</c:v>
                </c:pt>
              </c:strCache>
            </c:strRef>
          </c:tx>
          <c:spPr>
            <a:solidFill>
              <a:srgbClr val="4F81BD">
                <a:lumMod val="75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Sheet1!$A$2:$A$5</c:f>
              <c:numCache>
                <c:formatCode>General</c:formatCode>
                <c:ptCount val="3"/>
                <c:pt idx="0">
                  <c:v>1</c:v>
                </c:pt>
                <c:pt idx="1">
                  <c:v>7</c:v>
                </c:pt>
                <c:pt idx="2">
                  <c:v>28</c:v>
                </c:pt>
              </c:numCache>
              <c:extLst/>
            </c:numRef>
          </c:cat>
          <c:val>
            <c:numRef>
              <c:f>Sheet1!$H$2:$H$5</c:f>
              <c:numCache>
                <c:formatCode>0</c:formatCode>
                <c:ptCount val="3"/>
                <c:pt idx="0">
                  <c:v>1944</c:v>
                </c:pt>
                <c:pt idx="1">
                  <c:v>4308</c:v>
                </c:pt>
                <c:pt idx="2">
                  <c:v>5475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9983-409A-9F89-5D2722E2B3EA}"/>
            </c:ext>
          </c:extLst>
        </c:ser>
        <c:ser>
          <c:idx val="0"/>
          <c:order val="7"/>
          <c:tx>
            <c:strRef>
              <c:f>Sheet1!$B$1</c:f>
              <c:strCache>
                <c:ptCount val="1"/>
                <c:pt idx="0">
                  <c:v>517_Sandstone</c:v>
                </c:pt>
              </c:strCache>
            </c:strRef>
          </c:tx>
          <c:spPr>
            <a:solidFill>
              <a:srgbClr val="4F81BD">
                <a:lumMod val="50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Sheet1!$A$2:$A$5</c:f>
              <c:numCache>
                <c:formatCode>General</c:formatCode>
                <c:ptCount val="3"/>
                <c:pt idx="0">
                  <c:v>1</c:v>
                </c:pt>
                <c:pt idx="1">
                  <c:v>7</c:v>
                </c:pt>
                <c:pt idx="2">
                  <c:v>28</c:v>
                </c:pt>
              </c:numCache>
              <c:extLst/>
            </c:numRef>
          </c:cat>
          <c:val>
            <c:numRef>
              <c:f>Sheet1!$B$2:$B$5</c:f>
              <c:numCache>
                <c:formatCode>0</c:formatCode>
                <c:ptCount val="3"/>
                <c:pt idx="0">
                  <c:v>2505</c:v>
                </c:pt>
                <c:pt idx="1">
                  <c:v>4216</c:v>
                </c:pt>
                <c:pt idx="2">
                  <c:v>5424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7-9983-409A-9F89-5D2722E2B3EA}"/>
            </c:ext>
          </c:extLst>
        </c:ser>
        <c:ser>
          <c:idx val="14"/>
          <c:order val="8"/>
          <c:tx>
            <c:strRef>
              <c:f>Sheet1!$P$1</c:f>
              <c:strCache>
                <c:ptCount val="1"/>
                <c:pt idx="0">
                  <c:v>517 Sandstone+20 FA</c:v>
                </c:pt>
              </c:strCache>
            </c:strRef>
          </c:tx>
          <c:spPr>
            <a:pattFill prst="pct60">
              <a:fgClr>
                <a:srgbClr val="4F81BD">
                  <a:lumMod val="50000"/>
                </a:srgbClr>
              </a:fgClr>
              <a:bgClr>
                <a:sysClr val="window" lastClr="FFFFFF"/>
              </a:bgClr>
            </a:patt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3"/>
              <c:pt idx="0">
                <c:v>1</c:v>
              </c:pt>
              <c:pt idx="1">
                <c:v>7</c:v>
              </c:pt>
              <c:pt idx="2">
                <c:v>28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Sheet1!$P$2:$P$4</c:f>
              <c:numCache>
                <c:formatCode>General</c:formatCode>
                <c:ptCount val="3"/>
                <c:pt idx="0">
                  <c:v>1479</c:v>
                </c:pt>
                <c:pt idx="1">
                  <c:v>4524</c:v>
                </c:pt>
                <c:pt idx="2">
                  <c:v>5674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6ECA-4035-B920-1CFF7CAF5547}"/>
            </c:ext>
          </c:extLst>
        </c:ser>
        <c:ser>
          <c:idx val="17"/>
          <c:order val="9"/>
          <c:tx>
            <c:strRef>
              <c:f>Sheet1!$S$1</c:f>
              <c:strCache>
                <c:ptCount val="1"/>
                <c:pt idx="0">
                  <c:v>517 Sandstone 30 FA</c:v>
                </c:pt>
              </c:strCache>
            </c:strRef>
          </c:tx>
          <c:spPr>
            <a:pattFill prst="pct75">
              <a:fgClr>
                <a:srgbClr val="4F81BD">
                  <a:lumMod val="50000"/>
                </a:srgbClr>
              </a:fgClr>
              <a:bgClr>
                <a:sysClr val="window" lastClr="FFFFFF"/>
              </a:bgClr>
            </a:patt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3"/>
              <c:pt idx="0">
                <c:v>1</c:v>
              </c:pt>
              <c:pt idx="1">
                <c:v>7</c:v>
              </c:pt>
              <c:pt idx="2">
                <c:v>28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Sheet1!$S$2:$S$4</c:f>
              <c:numCache>
                <c:formatCode>General</c:formatCode>
                <c:ptCount val="3"/>
                <c:pt idx="0">
                  <c:v>1251</c:v>
                </c:pt>
                <c:pt idx="1">
                  <c:v>4939</c:v>
                </c:pt>
                <c:pt idx="2">
                  <c:v>6359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9-6ECA-4035-B920-1CFF7CAF5547}"/>
            </c:ext>
          </c:extLst>
        </c:ser>
        <c:ser>
          <c:idx val="4"/>
          <c:order val="10"/>
          <c:tx>
            <c:strRef>
              <c:f>Sheet1!$F$1</c:f>
              <c:strCache>
                <c:ptCount val="1"/>
                <c:pt idx="0">
                  <c:v>611_Dolomite</c:v>
                </c:pt>
              </c:strCache>
            </c:strRef>
          </c:tx>
          <c:spPr>
            <a:solidFill>
              <a:srgbClr val="8064A2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Sheet1!$A$2:$A$5</c:f>
              <c:numCache>
                <c:formatCode>General</c:formatCode>
                <c:ptCount val="3"/>
                <c:pt idx="0">
                  <c:v>1</c:v>
                </c:pt>
                <c:pt idx="1">
                  <c:v>7</c:v>
                </c:pt>
                <c:pt idx="2">
                  <c:v>28</c:v>
                </c:pt>
              </c:numCache>
              <c:extLst/>
            </c:numRef>
          </c:cat>
          <c:val>
            <c:numRef>
              <c:f>Sheet1!$F$2:$F$5</c:f>
              <c:numCache>
                <c:formatCode>0</c:formatCode>
                <c:ptCount val="3"/>
                <c:pt idx="0">
                  <c:v>2626</c:v>
                </c:pt>
                <c:pt idx="1">
                  <c:v>3736</c:v>
                </c:pt>
                <c:pt idx="2">
                  <c:v>4824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8-9983-409A-9F89-5D2722E2B3EA}"/>
            </c:ext>
          </c:extLst>
        </c:ser>
        <c:ser>
          <c:idx val="8"/>
          <c:order val="11"/>
          <c:tx>
            <c:strRef>
              <c:f>Sheet1!$J$1</c:f>
              <c:strCache>
                <c:ptCount val="1"/>
                <c:pt idx="0">
                  <c:v>575_Dolomite</c:v>
                </c:pt>
              </c:strCache>
            </c:strRef>
          </c:tx>
          <c:spPr>
            <a:solidFill>
              <a:srgbClr val="8064A2">
                <a:lumMod val="75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Sheet1!$A$2:$A$5</c:f>
              <c:numCache>
                <c:formatCode>General</c:formatCode>
                <c:ptCount val="3"/>
                <c:pt idx="0">
                  <c:v>1</c:v>
                </c:pt>
                <c:pt idx="1">
                  <c:v>7</c:v>
                </c:pt>
                <c:pt idx="2">
                  <c:v>28</c:v>
                </c:pt>
              </c:numCache>
              <c:extLst/>
            </c:numRef>
          </c:cat>
          <c:val>
            <c:numRef>
              <c:f>Sheet1!$J$2:$J$5</c:f>
              <c:numCache>
                <c:formatCode>0</c:formatCode>
                <c:ptCount val="3"/>
                <c:pt idx="0">
                  <c:v>2341</c:v>
                </c:pt>
                <c:pt idx="1">
                  <c:v>3672</c:v>
                </c:pt>
                <c:pt idx="2">
                  <c:v>4859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9-9983-409A-9F89-5D2722E2B3EA}"/>
            </c:ext>
          </c:extLst>
        </c:ser>
        <c:ser>
          <c:idx val="1"/>
          <c:order val="12"/>
          <c:tx>
            <c:strRef>
              <c:f>Sheet1!$C$1</c:f>
              <c:strCache>
                <c:ptCount val="1"/>
                <c:pt idx="0">
                  <c:v>517_Dolomite</c:v>
                </c:pt>
              </c:strCache>
            </c:strRef>
          </c:tx>
          <c:spPr>
            <a:solidFill>
              <a:srgbClr val="8064A2">
                <a:lumMod val="50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Sheet1!$A$2:$A$5</c:f>
              <c:numCache>
                <c:formatCode>General</c:formatCode>
                <c:ptCount val="3"/>
                <c:pt idx="0">
                  <c:v>1</c:v>
                </c:pt>
                <c:pt idx="1">
                  <c:v>7</c:v>
                </c:pt>
                <c:pt idx="2">
                  <c:v>28</c:v>
                </c:pt>
              </c:numCache>
              <c:extLst/>
            </c:numRef>
          </c:cat>
          <c:val>
            <c:numRef>
              <c:f>Sheet1!$C$2:$C$5</c:f>
              <c:numCache>
                <c:formatCode>0</c:formatCode>
                <c:ptCount val="3"/>
                <c:pt idx="0">
                  <c:v>2541</c:v>
                </c:pt>
                <c:pt idx="1">
                  <c:v>4921</c:v>
                </c:pt>
                <c:pt idx="2">
                  <c:v>5089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A-9983-409A-9F89-5D2722E2B3EA}"/>
            </c:ext>
          </c:extLst>
        </c:ser>
        <c:ser>
          <c:idx val="15"/>
          <c:order val="13"/>
          <c:tx>
            <c:strRef>
              <c:f>Sheet1!$Q$1</c:f>
              <c:strCache>
                <c:ptCount val="1"/>
                <c:pt idx="0">
                  <c:v>517 Dolomite+20 FA</c:v>
                </c:pt>
              </c:strCache>
            </c:strRef>
          </c:tx>
          <c:spPr>
            <a:pattFill prst="pct60">
              <a:fgClr>
                <a:srgbClr val="8064A2">
                  <a:lumMod val="50000"/>
                </a:srgbClr>
              </a:fgClr>
              <a:bgClr>
                <a:sysClr val="window" lastClr="FFFFFF"/>
              </a:bgClr>
            </a:patt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3"/>
              <c:pt idx="0">
                <c:v>1</c:v>
              </c:pt>
              <c:pt idx="1">
                <c:v>7</c:v>
              </c:pt>
              <c:pt idx="2">
                <c:v>28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Sheet1!$Q$2:$Q$4</c:f>
              <c:numCache>
                <c:formatCode>General</c:formatCode>
                <c:ptCount val="3"/>
                <c:pt idx="0">
                  <c:v>1776</c:v>
                </c:pt>
                <c:pt idx="1">
                  <c:v>4921</c:v>
                </c:pt>
                <c:pt idx="2">
                  <c:v>6894.5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7-6ECA-4035-B920-1CFF7CAF5547}"/>
            </c:ext>
          </c:extLst>
        </c:ser>
        <c:ser>
          <c:idx val="18"/>
          <c:order val="14"/>
          <c:tx>
            <c:strRef>
              <c:f>Sheet1!$T$1</c:f>
              <c:strCache>
                <c:ptCount val="1"/>
                <c:pt idx="0">
                  <c:v>517 Dolomite 30 FA</c:v>
                </c:pt>
              </c:strCache>
            </c:strRef>
          </c:tx>
          <c:spPr>
            <a:pattFill prst="pct75">
              <a:fgClr>
                <a:srgbClr val="8064A2">
                  <a:lumMod val="50000"/>
                </a:srgbClr>
              </a:fgClr>
              <a:bgClr>
                <a:sysClr val="window" lastClr="FFFFFF"/>
              </a:bgClr>
            </a:patt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3"/>
              <c:pt idx="0">
                <c:v>1</c:v>
              </c:pt>
              <c:pt idx="1">
                <c:v>7</c:v>
              </c:pt>
              <c:pt idx="2">
                <c:v>28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Sheet1!$T$2:$T$4</c:f>
              <c:numCache>
                <c:formatCode>General</c:formatCode>
                <c:ptCount val="3"/>
                <c:pt idx="0">
                  <c:v>1505</c:v>
                </c:pt>
                <c:pt idx="1">
                  <c:v>4655</c:v>
                </c:pt>
                <c:pt idx="2">
                  <c:v>5539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A-6ECA-4035-B920-1CFF7CAF5547}"/>
            </c:ext>
          </c:extLst>
        </c:ser>
        <c:ser>
          <c:idx val="10"/>
          <c:order val="15"/>
          <c:tx>
            <c:strRef>
              <c:f>Sheet1!$L$1</c:f>
              <c:strCache>
                <c:ptCount val="1"/>
                <c:pt idx="0">
                  <c:v>611_Gravel</c:v>
                </c:pt>
              </c:strCache>
            </c:strRef>
          </c:tx>
          <c:spPr>
            <a:solidFill>
              <a:srgbClr val="C41E3A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3"/>
              <c:pt idx="0">
                <c:v>1</c:v>
              </c:pt>
              <c:pt idx="1">
                <c:v>7</c:v>
              </c:pt>
              <c:pt idx="2">
                <c:v>28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Sheet1!$L$2:$L$5</c:f>
              <c:numCache>
                <c:formatCode>General</c:formatCode>
                <c:ptCount val="3"/>
                <c:pt idx="0">
                  <c:v>2248</c:v>
                </c:pt>
                <c:pt idx="1">
                  <c:v>3362.31</c:v>
                </c:pt>
                <c:pt idx="2">
                  <c:v>4685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C-9983-409A-9F89-5D2722E2B3EA}"/>
            </c:ext>
          </c:extLst>
        </c:ser>
        <c:ser>
          <c:idx val="11"/>
          <c:order val="16"/>
          <c:tx>
            <c:strRef>
              <c:f>Sheet1!$M$1</c:f>
              <c:strCache>
                <c:ptCount val="1"/>
                <c:pt idx="0">
                  <c:v>575_Gravel</c:v>
                </c:pt>
              </c:strCache>
            </c:strRef>
          </c:tx>
          <c:spPr>
            <a:solidFill>
              <a:srgbClr val="C41E3A">
                <a:lumMod val="75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3"/>
              <c:pt idx="0">
                <c:v>1</c:v>
              </c:pt>
              <c:pt idx="1">
                <c:v>7</c:v>
              </c:pt>
              <c:pt idx="2">
                <c:v>28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Sheet1!$M$2:$M$5</c:f>
              <c:numCache>
                <c:formatCode>General</c:formatCode>
                <c:ptCount val="3"/>
                <c:pt idx="0">
                  <c:v>1895.6666666666667</c:v>
                </c:pt>
                <c:pt idx="1">
                  <c:v>4677.5</c:v>
                </c:pt>
                <c:pt idx="2">
                  <c:v>5918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D-9983-409A-9F89-5D2722E2B3EA}"/>
            </c:ext>
          </c:extLst>
        </c:ser>
        <c:ser>
          <c:idx val="12"/>
          <c:order val="17"/>
          <c:tx>
            <c:strRef>
              <c:f>Sheet1!$N$1</c:f>
              <c:strCache>
                <c:ptCount val="1"/>
                <c:pt idx="0">
                  <c:v>517_Gravel</c:v>
                </c:pt>
              </c:strCache>
            </c:strRef>
          </c:tx>
          <c:spPr>
            <a:solidFill>
              <a:srgbClr val="C41E3A">
                <a:lumMod val="50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3"/>
              <c:pt idx="0">
                <c:v>1</c:v>
              </c:pt>
              <c:pt idx="1">
                <c:v>7</c:v>
              </c:pt>
              <c:pt idx="2">
                <c:v>28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Sheet1!$N$2:$N$5</c:f>
              <c:numCache>
                <c:formatCode>General</c:formatCode>
                <c:ptCount val="3"/>
                <c:pt idx="0">
                  <c:v>2191</c:v>
                </c:pt>
                <c:pt idx="1">
                  <c:v>4477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6ECA-4035-B920-1CFF7CAF5547}"/>
            </c:ext>
          </c:extLst>
        </c:ser>
        <c:ser>
          <c:idx val="19"/>
          <c:order val="18"/>
          <c:tx>
            <c:strRef>
              <c:f>Sheet1!$U$1</c:f>
              <c:strCache>
                <c:ptCount val="1"/>
                <c:pt idx="0">
                  <c:v>Gravel 30 FA</c:v>
                </c:pt>
              </c:strCache>
            </c:strRef>
          </c:tx>
          <c:spPr>
            <a:pattFill prst="pct75">
              <a:fgClr>
                <a:srgbClr val="C41E3A">
                  <a:lumMod val="50000"/>
                </a:srgbClr>
              </a:fgClr>
              <a:bgClr>
                <a:sysClr val="window" lastClr="FFFFFF"/>
              </a:bgClr>
            </a:patt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3"/>
              <c:pt idx="0">
                <c:v>1</c:v>
              </c:pt>
              <c:pt idx="1">
                <c:v>7</c:v>
              </c:pt>
              <c:pt idx="2">
                <c:v>28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Sheet1!$U$2:$U$4</c:f>
              <c:numCache>
                <c:formatCode>General</c:formatCode>
                <c:ptCount val="3"/>
                <c:pt idx="0">
                  <c:v>1143</c:v>
                </c:pt>
                <c:pt idx="1">
                  <c:v>3801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B-6ECA-4035-B920-1CFF7CAF5547}"/>
            </c:ext>
          </c:extLst>
        </c:ser>
        <c:ser>
          <c:idx val="5"/>
          <c:order val="19"/>
          <c:tx>
            <c:strRef>
              <c:f>Sheet1!$G$1</c:f>
              <c:strCache>
                <c:ptCount val="1"/>
                <c:pt idx="0">
                  <c:v>611_Rock</c:v>
                </c:pt>
              </c:strCache>
            </c:strRef>
          </c:tx>
          <c:spPr>
            <a:solidFill>
              <a:srgbClr val="F79646">
                <a:lumMod val="50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Sheet1!$A$2:$A$5</c:f>
              <c:numCache>
                <c:formatCode>General</c:formatCode>
                <c:ptCount val="3"/>
                <c:pt idx="0">
                  <c:v>1</c:v>
                </c:pt>
                <c:pt idx="1">
                  <c:v>7</c:v>
                </c:pt>
                <c:pt idx="2">
                  <c:v>28</c:v>
                </c:pt>
              </c:numCache>
              <c:extLst/>
            </c:numRef>
          </c:cat>
          <c:val>
            <c:numRef>
              <c:f>Sheet1!$G$2:$G$5</c:f>
              <c:numCache>
                <c:formatCode>0</c:formatCode>
                <c:ptCount val="3"/>
                <c:pt idx="0">
                  <c:v>3464</c:v>
                </c:pt>
                <c:pt idx="1">
                  <c:v>4687</c:v>
                </c:pt>
                <c:pt idx="2">
                  <c:v>5608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B-9983-409A-9F89-5D2722E2B3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overlap val="-58"/>
        <c:axId val="2049290304"/>
        <c:axId val="1770549103"/>
      </c:barChart>
      <c:catAx>
        <c:axId val="20492903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2000"/>
                  <a:t>Age (days)</a:t>
                </a:r>
              </a:p>
            </c:rich>
          </c:tx>
          <c:layout>
            <c:manualLayout>
              <c:xMode val="edge"/>
              <c:yMode val="edge"/>
              <c:x val="0.508325868670086"/>
              <c:y val="0.9388284485946324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19050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770549103"/>
        <c:crosses val="autoZero"/>
        <c:auto val="1"/>
        <c:lblAlgn val="ctr"/>
        <c:lblOffset val="100"/>
        <c:noMultiLvlLbl val="0"/>
      </c:catAx>
      <c:valAx>
        <c:axId val="1770549103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Compressive strength, f’c (psi)</a:t>
                </a:r>
              </a:p>
            </c:rich>
          </c:tx>
          <c:layout>
            <c:manualLayout>
              <c:xMode val="edge"/>
              <c:yMode val="edge"/>
              <c:x val="6.3710298827325514E-3"/>
              <c:y val="0.1671838502443505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49290304"/>
        <c:crosses val="autoZero"/>
        <c:crossBetween val="between"/>
      </c:valAx>
      <c:spPr>
        <a:solidFill>
          <a:sysClr val="window" lastClr="FFFFFF">
            <a:lumMod val="95000"/>
          </a:sysClr>
        </a:solidFill>
        <a:ln w="19050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1963928820823992E-2"/>
          <c:y val="5.6232754869066474E-2"/>
          <c:w val="0.89084856365431375"/>
          <c:h val="0.83929548103751084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Sheet1!$E$1</c:f>
              <c:strCache>
                <c:ptCount val="1"/>
                <c:pt idx="0">
                  <c:v>611_Limestone</c:v>
                </c:pt>
              </c:strCache>
            </c:strRef>
          </c:tx>
          <c:spPr>
            <a:solidFill>
              <a:srgbClr val="9BBB59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BBB59">
                  <a:lumMod val="60000"/>
                  <a:lumOff val="4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983-409A-9F89-5D2722E2B3EA}"/>
              </c:ext>
            </c:extLst>
          </c:dPt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Sheet1!$A$2:$A$5</c:f>
              <c:numCache>
                <c:formatCode>General</c:formatCode>
                <c:ptCount val="3"/>
                <c:pt idx="0">
                  <c:v>1</c:v>
                </c:pt>
                <c:pt idx="1">
                  <c:v>7</c:v>
                </c:pt>
                <c:pt idx="2">
                  <c:v>28</c:v>
                </c:pt>
              </c:numCache>
              <c:extLst/>
            </c:numRef>
          </c:cat>
          <c:val>
            <c:numRef>
              <c:f>Sheet1!$E$2:$E$5</c:f>
              <c:numCache>
                <c:formatCode>0</c:formatCode>
                <c:ptCount val="3"/>
                <c:pt idx="0">
                  <c:v>1799</c:v>
                </c:pt>
                <c:pt idx="1">
                  <c:v>4186</c:v>
                </c:pt>
                <c:pt idx="2">
                  <c:v>6125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9983-409A-9F89-5D2722E2B3EA}"/>
            </c:ext>
          </c:extLst>
        </c:ser>
        <c:ser>
          <c:idx val="7"/>
          <c:order val="1"/>
          <c:tx>
            <c:strRef>
              <c:f>Sheet1!$I$1</c:f>
              <c:strCache>
                <c:ptCount val="1"/>
                <c:pt idx="0">
                  <c:v>575_Limestone</c:v>
                </c:pt>
              </c:strCache>
            </c:strRef>
          </c:tx>
          <c:spPr>
            <a:solidFill>
              <a:srgbClr val="9BBB59">
                <a:lumMod val="75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Sheet1!$A$2:$A$5</c:f>
              <c:numCache>
                <c:formatCode>General</c:formatCode>
                <c:ptCount val="3"/>
                <c:pt idx="0">
                  <c:v>1</c:v>
                </c:pt>
                <c:pt idx="1">
                  <c:v>7</c:v>
                </c:pt>
                <c:pt idx="2">
                  <c:v>28</c:v>
                </c:pt>
              </c:numCache>
              <c:extLst/>
            </c:numRef>
          </c:cat>
          <c:val>
            <c:numRef>
              <c:f>Sheet1!$I$2:$I$5</c:f>
              <c:numCache>
                <c:formatCode>0</c:formatCode>
                <c:ptCount val="3"/>
                <c:pt idx="0">
                  <c:v>1995</c:v>
                </c:pt>
                <c:pt idx="1">
                  <c:v>4285</c:v>
                </c:pt>
                <c:pt idx="2">
                  <c:v>5822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9983-409A-9F89-5D2722E2B3EA}"/>
            </c:ext>
          </c:extLst>
        </c:ser>
        <c:ser>
          <c:idx val="9"/>
          <c:order val="2"/>
          <c:tx>
            <c:strRef>
              <c:f>Sheet1!$K$1</c:f>
              <c:strCache>
                <c:ptCount val="1"/>
                <c:pt idx="0">
                  <c:v>517_Limestone</c:v>
                </c:pt>
              </c:strCache>
            </c:strRef>
          </c:tx>
          <c:spPr>
            <a:solidFill>
              <a:srgbClr val="9BBB59">
                <a:lumMod val="50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Sheet1!$A$2:$A$5</c:f>
              <c:numCache>
                <c:formatCode>General</c:formatCode>
                <c:ptCount val="3"/>
                <c:pt idx="0">
                  <c:v>1</c:v>
                </c:pt>
                <c:pt idx="1">
                  <c:v>7</c:v>
                </c:pt>
                <c:pt idx="2">
                  <c:v>28</c:v>
                </c:pt>
              </c:numCache>
              <c:extLst/>
            </c:numRef>
          </c:cat>
          <c:val>
            <c:numRef>
              <c:f>Sheet1!$K$2:$K$5</c:f>
              <c:numCache>
                <c:formatCode>0</c:formatCode>
                <c:ptCount val="3"/>
                <c:pt idx="0">
                  <c:v>2293</c:v>
                </c:pt>
                <c:pt idx="1">
                  <c:v>5092</c:v>
                </c:pt>
                <c:pt idx="2">
                  <c:v>5643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9983-409A-9F89-5D2722E2B3EA}"/>
            </c:ext>
          </c:extLst>
        </c:ser>
        <c:ser>
          <c:idx val="13"/>
          <c:order val="3"/>
          <c:tx>
            <c:strRef>
              <c:f>Sheet1!$O$1</c:f>
              <c:strCache>
                <c:ptCount val="1"/>
                <c:pt idx="0">
                  <c:v>517 Limestone+20 FA</c:v>
                </c:pt>
              </c:strCache>
            </c:strRef>
          </c:tx>
          <c:spPr>
            <a:pattFill prst="pct60">
              <a:fgClr>
                <a:srgbClr val="9BBB59">
                  <a:lumMod val="50000"/>
                </a:srgbClr>
              </a:fgClr>
              <a:bgClr>
                <a:sysClr val="window" lastClr="FFFFFF"/>
              </a:bgClr>
            </a:patt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3"/>
              <c:pt idx="0">
                <c:v>1</c:v>
              </c:pt>
              <c:pt idx="1">
                <c:v>7</c:v>
              </c:pt>
              <c:pt idx="2">
                <c:v>28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Sheet1!$O$2:$O$4</c:f>
              <c:numCache>
                <c:formatCode>General</c:formatCode>
                <c:ptCount val="3"/>
                <c:pt idx="0">
                  <c:v>1768</c:v>
                </c:pt>
                <c:pt idx="1">
                  <c:v>5444</c:v>
                </c:pt>
                <c:pt idx="2">
                  <c:v>6670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6ECA-4035-B920-1CFF7CAF5547}"/>
            </c:ext>
          </c:extLst>
        </c:ser>
        <c:ser>
          <c:idx val="16"/>
          <c:order val="4"/>
          <c:tx>
            <c:strRef>
              <c:f>Sheet1!$R$1</c:f>
              <c:strCache>
                <c:ptCount val="1"/>
                <c:pt idx="0">
                  <c:v>517 Limestone 30 FA</c:v>
                </c:pt>
              </c:strCache>
            </c:strRef>
          </c:tx>
          <c:spPr>
            <a:pattFill prst="pct75">
              <a:fgClr>
                <a:srgbClr val="9BBB59">
                  <a:lumMod val="50000"/>
                </a:srgbClr>
              </a:fgClr>
              <a:bgClr>
                <a:sysClr val="window" lastClr="FFFFFF"/>
              </a:bgClr>
            </a:patt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3"/>
              <c:pt idx="0">
                <c:v>1</c:v>
              </c:pt>
              <c:pt idx="1">
                <c:v>7</c:v>
              </c:pt>
              <c:pt idx="2">
                <c:v>28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Sheet1!$R$2:$R$4</c:f>
              <c:numCache>
                <c:formatCode>General</c:formatCode>
                <c:ptCount val="3"/>
                <c:pt idx="0">
                  <c:v>1202</c:v>
                </c:pt>
                <c:pt idx="1">
                  <c:v>4572.666666666667</c:v>
                </c:pt>
                <c:pt idx="2">
                  <c:v>6264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8-6ECA-4035-B920-1CFF7CAF5547}"/>
            </c:ext>
          </c:extLst>
        </c:ser>
        <c:ser>
          <c:idx val="2"/>
          <c:order val="5"/>
          <c:tx>
            <c:strRef>
              <c:f>Sheet1!$D$1</c:f>
              <c:strCache>
                <c:ptCount val="1"/>
                <c:pt idx="0">
                  <c:v>611_Sandstone</c:v>
                </c:pt>
              </c:strCache>
            </c:strRef>
          </c:tx>
          <c:spPr>
            <a:solidFill>
              <a:srgbClr val="4F81BD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Sheet1!$A$2:$A$5</c:f>
              <c:numCache>
                <c:formatCode>General</c:formatCode>
                <c:ptCount val="3"/>
                <c:pt idx="0">
                  <c:v>1</c:v>
                </c:pt>
                <c:pt idx="1">
                  <c:v>7</c:v>
                </c:pt>
                <c:pt idx="2">
                  <c:v>28</c:v>
                </c:pt>
              </c:numCache>
              <c:extLst/>
            </c:numRef>
          </c:cat>
          <c:val>
            <c:numRef>
              <c:f>Sheet1!$D$2:$D$5</c:f>
              <c:numCache>
                <c:formatCode>0</c:formatCode>
                <c:ptCount val="3"/>
                <c:pt idx="0">
                  <c:v>2242</c:v>
                </c:pt>
                <c:pt idx="1">
                  <c:v>5299</c:v>
                </c:pt>
                <c:pt idx="2">
                  <c:v>6444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9983-409A-9F89-5D2722E2B3EA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575_Sandstone</c:v>
                </c:pt>
              </c:strCache>
            </c:strRef>
          </c:tx>
          <c:spPr>
            <a:solidFill>
              <a:srgbClr val="4F81BD">
                <a:lumMod val="75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Sheet1!$A$2:$A$5</c:f>
              <c:numCache>
                <c:formatCode>General</c:formatCode>
                <c:ptCount val="3"/>
                <c:pt idx="0">
                  <c:v>1</c:v>
                </c:pt>
                <c:pt idx="1">
                  <c:v>7</c:v>
                </c:pt>
                <c:pt idx="2">
                  <c:v>28</c:v>
                </c:pt>
              </c:numCache>
              <c:extLst/>
            </c:numRef>
          </c:cat>
          <c:val>
            <c:numRef>
              <c:f>Sheet1!$H$2:$H$5</c:f>
              <c:numCache>
                <c:formatCode>0</c:formatCode>
                <c:ptCount val="3"/>
                <c:pt idx="0">
                  <c:v>1944</c:v>
                </c:pt>
                <c:pt idx="1">
                  <c:v>4308</c:v>
                </c:pt>
                <c:pt idx="2">
                  <c:v>5475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9983-409A-9F89-5D2722E2B3EA}"/>
            </c:ext>
          </c:extLst>
        </c:ser>
        <c:ser>
          <c:idx val="0"/>
          <c:order val="7"/>
          <c:tx>
            <c:strRef>
              <c:f>Sheet1!$B$1</c:f>
              <c:strCache>
                <c:ptCount val="1"/>
                <c:pt idx="0">
                  <c:v>517_Sandstone</c:v>
                </c:pt>
              </c:strCache>
            </c:strRef>
          </c:tx>
          <c:spPr>
            <a:solidFill>
              <a:srgbClr val="4F81BD">
                <a:lumMod val="50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Sheet1!$A$2:$A$5</c:f>
              <c:numCache>
                <c:formatCode>General</c:formatCode>
                <c:ptCount val="3"/>
                <c:pt idx="0">
                  <c:v>1</c:v>
                </c:pt>
                <c:pt idx="1">
                  <c:v>7</c:v>
                </c:pt>
                <c:pt idx="2">
                  <c:v>28</c:v>
                </c:pt>
              </c:numCache>
              <c:extLst/>
            </c:numRef>
          </c:cat>
          <c:val>
            <c:numRef>
              <c:f>Sheet1!$B$2:$B$5</c:f>
              <c:numCache>
                <c:formatCode>0</c:formatCode>
                <c:ptCount val="3"/>
                <c:pt idx="0">
                  <c:v>2505</c:v>
                </c:pt>
                <c:pt idx="1">
                  <c:v>4216</c:v>
                </c:pt>
                <c:pt idx="2">
                  <c:v>5424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7-9983-409A-9F89-5D2722E2B3EA}"/>
            </c:ext>
          </c:extLst>
        </c:ser>
        <c:ser>
          <c:idx val="14"/>
          <c:order val="8"/>
          <c:tx>
            <c:strRef>
              <c:f>Sheet1!$P$1</c:f>
              <c:strCache>
                <c:ptCount val="1"/>
                <c:pt idx="0">
                  <c:v>517 Sandstone+20 FA</c:v>
                </c:pt>
              </c:strCache>
            </c:strRef>
          </c:tx>
          <c:spPr>
            <a:pattFill prst="pct60">
              <a:fgClr>
                <a:srgbClr val="4F81BD">
                  <a:lumMod val="50000"/>
                </a:srgbClr>
              </a:fgClr>
              <a:bgClr>
                <a:sysClr val="window" lastClr="FFFFFF"/>
              </a:bgClr>
            </a:patt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3"/>
              <c:pt idx="0">
                <c:v>1</c:v>
              </c:pt>
              <c:pt idx="1">
                <c:v>7</c:v>
              </c:pt>
              <c:pt idx="2">
                <c:v>28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Sheet1!$P$2:$P$4</c:f>
              <c:numCache>
                <c:formatCode>General</c:formatCode>
                <c:ptCount val="3"/>
                <c:pt idx="0">
                  <c:v>1479</c:v>
                </c:pt>
                <c:pt idx="1">
                  <c:v>4524</c:v>
                </c:pt>
                <c:pt idx="2">
                  <c:v>5674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6ECA-4035-B920-1CFF7CAF5547}"/>
            </c:ext>
          </c:extLst>
        </c:ser>
        <c:ser>
          <c:idx val="17"/>
          <c:order val="9"/>
          <c:tx>
            <c:strRef>
              <c:f>Sheet1!$S$1</c:f>
              <c:strCache>
                <c:ptCount val="1"/>
                <c:pt idx="0">
                  <c:v>517 Sandstone 30 FA</c:v>
                </c:pt>
              </c:strCache>
            </c:strRef>
          </c:tx>
          <c:spPr>
            <a:pattFill prst="pct75">
              <a:fgClr>
                <a:srgbClr val="4F81BD">
                  <a:lumMod val="50000"/>
                </a:srgbClr>
              </a:fgClr>
              <a:bgClr>
                <a:sysClr val="window" lastClr="FFFFFF"/>
              </a:bgClr>
            </a:patt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3"/>
              <c:pt idx="0">
                <c:v>1</c:v>
              </c:pt>
              <c:pt idx="1">
                <c:v>7</c:v>
              </c:pt>
              <c:pt idx="2">
                <c:v>28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Sheet1!$S$2:$S$4</c:f>
              <c:numCache>
                <c:formatCode>General</c:formatCode>
                <c:ptCount val="3"/>
                <c:pt idx="0">
                  <c:v>1251</c:v>
                </c:pt>
                <c:pt idx="1">
                  <c:v>4939</c:v>
                </c:pt>
                <c:pt idx="2">
                  <c:v>6359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9-6ECA-4035-B920-1CFF7CAF5547}"/>
            </c:ext>
          </c:extLst>
        </c:ser>
        <c:ser>
          <c:idx val="4"/>
          <c:order val="10"/>
          <c:tx>
            <c:strRef>
              <c:f>Sheet1!$F$1</c:f>
              <c:strCache>
                <c:ptCount val="1"/>
                <c:pt idx="0">
                  <c:v>611_Dolomite</c:v>
                </c:pt>
              </c:strCache>
            </c:strRef>
          </c:tx>
          <c:spPr>
            <a:solidFill>
              <a:srgbClr val="8064A2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Sheet1!$A$2:$A$5</c:f>
              <c:numCache>
                <c:formatCode>General</c:formatCode>
                <c:ptCount val="3"/>
                <c:pt idx="0">
                  <c:v>1</c:v>
                </c:pt>
                <c:pt idx="1">
                  <c:v>7</c:v>
                </c:pt>
                <c:pt idx="2">
                  <c:v>28</c:v>
                </c:pt>
              </c:numCache>
              <c:extLst/>
            </c:numRef>
          </c:cat>
          <c:val>
            <c:numRef>
              <c:f>Sheet1!$F$2:$F$5</c:f>
              <c:numCache>
                <c:formatCode>0</c:formatCode>
                <c:ptCount val="3"/>
                <c:pt idx="0">
                  <c:v>2626</c:v>
                </c:pt>
                <c:pt idx="1">
                  <c:v>3736</c:v>
                </c:pt>
                <c:pt idx="2">
                  <c:v>4824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8-9983-409A-9F89-5D2722E2B3EA}"/>
            </c:ext>
          </c:extLst>
        </c:ser>
        <c:ser>
          <c:idx val="8"/>
          <c:order val="11"/>
          <c:tx>
            <c:strRef>
              <c:f>Sheet1!$J$1</c:f>
              <c:strCache>
                <c:ptCount val="1"/>
                <c:pt idx="0">
                  <c:v>575_Dolomite</c:v>
                </c:pt>
              </c:strCache>
            </c:strRef>
          </c:tx>
          <c:spPr>
            <a:solidFill>
              <a:srgbClr val="8064A2">
                <a:lumMod val="75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Sheet1!$A$2:$A$5</c:f>
              <c:numCache>
                <c:formatCode>General</c:formatCode>
                <c:ptCount val="3"/>
                <c:pt idx="0">
                  <c:v>1</c:v>
                </c:pt>
                <c:pt idx="1">
                  <c:v>7</c:v>
                </c:pt>
                <c:pt idx="2">
                  <c:v>28</c:v>
                </c:pt>
              </c:numCache>
              <c:extLst/>
            </c:numRef>
          </c:cat>
          <c:val>
            <c:numRef>
              <c:f>Sheet1!$J$2:$J$5</c:f>
              <c:numCache>
                <c:formatCode>0</c:formatCode>
                <c:ptCount val="3"/>
                <c:pt idx="0">
                  <c:v>2341</c:v>
                </c:pt>
                <c:pt idx="1">
                  <c:v>3672</c:v>
                </c:pt>
                <c:pt idx="2">
                  <c:v>4859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9-9983-409A-9F89-5D2722E2B3EA}"/>
            </c:ext>
          </c:extLst>
        </c:ser>
        <c:ser>
          <c:idx val="1"/>
          <c:order val="12"/>
          <c:tx>
            <c:strRef>
              <c:f>Sheet1!$C$1</c:f>
              <c:strCache>
                <c:ptCount val="1"/>
                <c:pt idx="0">
                  <c:v>517_Dolomite</c:v>
                </c:pt>
              </c:strCache>
            </c:strRef>
          </c:tx>
          <c:spPr>
            <a:solidFill>
              <a:srgbClr val="8064A2">
                <a:lumMod val="50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Sheet1!$A$2:$A$5</c:f>
              <c:numCache>
                <c:formatCode>General</c:formatCode>
                <c:ptCount val="3"/>
                <c:pt idx="0">
                  <c:v>1</c:v>
                </c:pt>
                <c:pt idx="1">
                  <c:v>7</c:v>
                </c:pt>
                <c:pt idx="2">
                  <c:v>28</c:v>
                </c:pt>
              </c:numCache>
              <c:extLst/>
            </c:numRef>
          </c:cat>
          <c:val>
            <c:numRef>
              <c:f>Sheet1!$C$2:$C$5</c:f>
              <c:numCache>
                <c:formatCode>0</c:formatCode>
                <c:ptCount val="3"/>
                <c:pt idx="0">
                  <c:v>2541</c:v>
                </c:pt>
                <c:pt idx="1">
                  <c:v>4921</c:v>
                </c:pt>
                <c:pt idx="2">
                  <c:v>5089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A-9983-409A-9F89-5D2722E2B3EA}"/>
            </c:ext>
          </c:extLst>
        </c:ser>
        <c:ser>
          <c:idx val="15"/>
          <c:order val="13"/>
          <c:tx>
            <c:strRef>
              <c:f>Sheet1!$Q$1</c:f>
              <c:strCache>
                <c:ptCount val="1"/>
                <c:pt idx="0">
                  <c:v>517 Dolomite+20 FA</c:v>
                </c:pt>
              </c:strCache>
            </c:strRef>
          </c:tx>
          <c:spPr>
            <a:pattFill prst="pct60">
              <a:fgClr>
                <a:srgbClr val="8064A2">
                  <a:lumMod val="50000"/>
                </a:srgbClr>
              </a:fgClr>
              <a:bgClr>
                <a:sysClr val="window" lastClr="FFFFFF"/>
              </a:bgClr>
            </a:patt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3"/>
              <c:pt idx="0">
                <c:v>1</c:v>
              </c:pt>
              <c:pt idx="1">
                <c:v>7</c:v>
              </c:pt>
              <c:pt idx="2">
                <c:v>28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Sheet1!$Q$2:$Q$4</c:f>
              <c:numCache>
                <c:formatCode>General</c:formatCode>
                <c:ptCount val="3"/>
                <c:pt idx="0">
                  <c:v>1776</c:v>
                </c:pt>
                <c:pt idx="1">
                  <c:v>4921</c:v>
                </c:pt>
                <c:pt idx="2">
                  <c:v>6894.5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7-6ECA-4035-B920-1CFF7CAF5547}"/>
            </c:ext>
          </c:extLst>
        </c:ser>
        <c:ser>
          <c:idx val="18"/>
          <c:order val="14"/>
          <c:tx>
            <c:strRef>
              <c:f>Sheet1!$T$1</c:f>
              <c:strCache>
                <c:ptCount val="1"/>
                <c:pt idx="0">
                  <c:v>517 Dolomite 30 FA</c:v>
                </c:pt>
              </c:strCache>
            </c:strRef>
          </c:tx>
          <c:spPr>
            <a:pattFill prst="pct75">
              <a:fgClr>
                <a:srgbClr val="8064A2">
                  <a:lumMod val="50000"/>
                </a:srgbClr>
              </a:fgClr>
              <a:bgClr>
                <a:sysClr val="window" lastClr="FFFFFF"/>
              </a:bgClr>
            </a:patt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3"/>
              <c:pt idx="0">
                <c:v>1</c:v>
              </c:pt>
              <c:pt idx="1">
                <c:v>7</c:v>
              </c:pt>
              <c:pt idx="2">
                <c:v>28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Sheet1!$T$2:$T$4</c:f>
              <c:numCache>
                <c:formatCode>General</c:formatCode>
                <c:ptCount val="3"/>
                <c:pt idx="0">
                  <c:v>1505</c:v>
                </c:pt>
                <c:pt idx="1">
                  <c:v>4655</c:v>
                </c:pt>
                <c:pt idx="2">
                  <c:v>5539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A-6ECA-4035-B920-1CFF7CAF5547}"/>
            </c:ext>
          </c:extLst>
        </c:ser>
        <c:ser>
          <c:idx val="10"/>
          <c:order val="15"/>
          <c:tx>
            <c:strRef>
              <c:f>Sheet1!$L$1</c:f>
              <c:strCache>
                <c:ptCount val="1"/>
                <c:pt idx="0">
                  <c:v>611_Gravel</c:v>
                </c:pt>
              </c:strCache>
            </c:strRef>
          </c:tx>
          <c:spPr>
            <a:solidFill>
              <a:srgbClr val="C41E3A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3"/>
              <c:pt idx="0">
                <c:v>1</c:v>
              </c:pt>
              <c:pt idx="1">
                <c:v>7</c:v>
              </c:pt>
              <c:pt idx="2">
                <c:v>28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Sheet1!$L$2:$L$5</c:f>
              <c:numCache>
                <c:formatCode>General</c:formatCode>
                <c:ptCount val="3"/>
                <c:pt idx="0">
                  <c:v>2248</c:v>
                </c:pt>
                <c:pt idx="1">
                  <c:v>3362.31</c:v>
                </c:pt>
                <c:pt idx="2">
                  <c:v>4685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C-9983-409A-9F89-5D2722E2B3EA}"/>
            </c:ext>
          </c:extLst>
        </c:ser>
        <c:ser>
          <c:idx val="11"/>
          <c:order val="16"/>
          <c:tx>
            <c:strRef>
              <c:f>Sheet1!$M$1</c:f>
              <c:strCache>
                <c:ptCount val="1"/>
                <c:pt idx="0">
                  <c:v>575_Gravel</c:v>
                </c:pt>
              </c:strCache>
            </c:strRef>
          </c:tx>
          <c:spPr>
            <a:solidFill>
              <a:srgbClr val="C41E3A">
                <a:lumMod val="75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3"/>
              <c:pt idx="0">
                <c:v>1</c:v>
              </c:pt>
              <c:pt idx="1">
                <c:v>7</c:v>
              </c:pt>
              <c:pt idx="2">
                <c:v>28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Sheet1!$M$2:$M$5</c:f>
              <c:numCache>
                <c:formatCode>General</c:formatCode>
                <c:ptCount val="3"/>
                <c:pt idx="0">
                  <c:v>1895.6666666666667</c:v>
                </c:pt>
                <c:pt idx="1">
                  <c:v>4677.5</c:v>
                </c:pt>
                <c:pt idx="2">
                  <c:v>5918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D-9983-409A-9F89-5D2722E2B3EA}"/>
            </c:ext>
          </c:extLst>
        </c:ser>
        <c:ser>
          <c:idx val="12"/>
          <c:order val="17"/>
          <c:tx>
            <c:strRef>
              <c:f>Sheet1!$N$1</c:f>
              <c:strCache>
                <c:ptCount val="1"/>
                <c:pt idx="0">
                  <c:v>517_Gravel</c:v>
                </c:pt>
              </c:strCache>
            </c:strRef>
          </c:tx>
          <c:spPr>
            <a:solidFill>
              <a:srgbClr val="C41E3A">
                <a:lumMod val="50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3"/>
              <c:pt idx="0">
                <c:v>1</c:v>
              </c:pt>
              <c:pt idx="1">
                <c:v>7</c:v>
              </c:pt>
              <c:pt idx="2">
                <c:v>28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Sheet1!$N$2:$N$5</c:f>
              <c:numCache>
                <c:formatCode>General</c:formatCode>
                <c:ptCount val="3"/>
                <c:pt idx="0">
                  <c:v>2191</c:v>
                </c:pt>
                <c:pt idx="1">
                  <c:v>4477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6ECA-4035-B920-1CFF7CAF5547}"/>
            </c:ext>
          </c:extLst>
        </c:ser>
        <c:ser>
          <c:idx val="19"/>
          <c:order val="18"/>
          <c:tx>
            <c:strRef>
              <c:f>Sheet1!$U$1</c:f>
              <c:strCache>
                <c:ptCount val="1"/>
                <c:pt idx="0">
                  <c:v>Gravel 30 FA</c:v>
                </c:pt>
              </c:strCache>
            </c:strRef>
          </c:tx>
          <c:spPr>
            <a:pattFill prst="pct75">
              <a:fgClr>
                <a:srgbClr val="C41E3A">
                  <a:lumMod val="50000"/>
                </a:srgbClr>
              </a:fgClr>
              <a:bgClr>
                <a:sysClr val="window" lastClr="FFFFFF"/>
              </a:bgClr>
            </a:patt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3"/>
              <c:pt idx="0">
                <c:v>1</c:v>
              </c:pt>
              <c:pt idx="1">
                <c:v>7</c:v>
              </c:pt>
              <c:pt idx="2">
                <c:v>28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Sheet1!$U$2:$U$4</c:f>
              <c:numCache>
                <c:formatCode>General</c:formatCode>
                <c:ptCount val="3"/>
                <c:pt idx="0">
                  <c:v>1143</c:v>
                </c:pt>
                <c:pt idx="1">
                  <c:v>3801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B-6ECA-4035-B920-1CFF7CAF5547}"/>
            </c:ext>
          </c:extLst>
        </c:ser>
        <c:ser>
          <c:idx val="5"/>
          <c:order val="19"/>
          <c:tx>
            <c:strRef>
              <c:f>Sheet1!$G$1</c:f>
              <c:strCache>
                <c:ptCount val="1"/>
                <c:pt idx="0">
                  <c:v>611_Rock</c:v>
                </c:pt>
              </c:strCache>
            </c:strRef>
          </c:tx>
          <c:spPr>
            <a:solidFill>
              <a:srgbClr val="F79646">
                <a:lumMod val="50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Sheet1!$A$2:$A$5</c:f>
              <c:numCache>
                <c:formatCode>General</c:formatCode>
                <c:ptCount val="3"/>
                <c:pt idx="0">
                  <c:v>1</c:v>
                </c:pt>
                <c:pt idx="1">
                  <c:v>7</c:v>
                </c:pt>
                <c:pt idx="2">
                  <c:v>28</c:v>
                </c:pt>
              </c:numCache>
              <c:extLst/>
            </c:numRef>
          </c:cat>
          <c:val>
            <c:numRef>
              <c:f>Sheet1!$G$2:$G$5</c:f>
              <c:numCache>
                <c:formatCode>0</c:formatCode>
                <c:ptCount val="3"/>
                <c:pt idx="0">
                  <c:v>3464</c:v>
                </c:pt>
                <c:pt idx="1">
                  <c:v>4687</c:v>
                </c:pt>
                <c:pt idx="2">
                  <c:v>5608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B-9983-409A-9F89-5D2722E2B3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overlap val="-58"/>
        <c:axId val="2049290304"/>
        <c:axId val="1770549103"/>
      </c:barChart>
      <c:catAx>
        <c:axId val="20492903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2000"/>
                  <a:t>Age (days)</a:t>
                </a:r>
              </a:p>
            </c:rich>
          </c:tx>
          <c:layout>
            <c:manualLayout>
              <c:xMode val="edge"/>
              <c:yMode val="edge"/>
              <c:x val="0.508325868670086"/>
              <c:y val="0.9388284485946324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19050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770549103"/>
        <c:crosses val="autoZero"/>
        <c:auto val="1"/>
        <c:lblAlgn val="ctr"/>
        <c:lblOffset val="100"/>
        <c:noMultiLvlLbl val="0"/>
      </c:catAx>
      <c:valAx>
        <c:axId val="1770549103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Compressive strength, f’c (psi)</a:t>
                </a:r>
              </a:p>
            </c:rich>
          </c:tx>
          <c:layout>
            <c:manualLayout>
              <c:xMode val="edge"/>
              <c:yMode val="edge"/>
              <c:x val="6.3710298827325514E-3"/>
              <c:y val="0.1671838502443505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49290304"/>
        <c:crosses val="autoZero"/>
        <c:crossBetween val="between"/>
      </c:valAx>
      <c:spPr>
        <a:solidFill>
          <a:sysClr val="window" lastClr="FFFFFF">
            <a:lumMod val="95000"/>
          </a:sysClr>
        </a:solidFill>
        <a:ln w="19050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0434876833056413E-2"/>
          <c:y val="5.6232754869066474E-2"/>
          <c:w val="0.89084856365431375"/>
          <c:h val="0.83929548103751084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Sheet1!$E$1</c:f>
              <c:strCache>
                <c:ptCount val="1"/>
                <c:pt idx="0">
                  <c:v>611_Limestone</c:v>
                </c:pt>
              </c:strCache>
            </c:strRef>
          </c:tx>
          <c:spPr>
            <a:solidFill>
              <a:srgbClr val="9BBB59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BBB59">
                  <a:lumMod val="60000"/>
                  <a:lumOff val="4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983-409A-9F89-5D2722E2B3EA}"/>
              </c:ext>
            </c:extLst>
          </c:dPt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Sheet1!$A$2:$A$5</c:f>
              <c:numCache>
                <c:formatCode>General</c:formatCode>
                <c:ptCount val="3"/>
                <c:pt idx="0">
                  <c:v>1</c:v>
                </c:pt>
                <c:pt idx="1">
                  <c:v>7</c:v>
                </c:pt>
                <c:pt idx="2">
                  <c:v>28</c:v>
                </c:pt>
              </c:numCache>
              <c:extLst/>
            </c:numRef>
          </c:cat>
          <c:val>
            <c:numRef>
              <c:f>Sheet1!$E$2:$E$5</c:f>
              <c:numCache>
                <c:formatCode>0</c:formatCode>
                <c:ptCount val="3"/>
                <c:pt idx="0">
                  <c:v>1799</c:v>
                </c:pt>
                <c:pt idx="1">
                  <c:v>4186</c:v>
                </c:pt>
                <c:pt idx="2">
                  <c:v>6125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9983-409A-9F89-5D2722E2B3EA}"/>
            </c:ext>
          </c:extLst>
        </c:ser>
        <c:ser>
          <c:idx val="7"/>
          <c:order val="1"/>
          <c:tx>
            <c:strRef>
              <c:f>Sheet1!$I$1</c:f>
              <c:strCache>
                <c:ptCount val="1"/>
                <c:pt idx="0">
                  <c:v>575_Limestone</c:v>
                </c:pt>
              </c:strCache>
            </c:strRef>
          </c:tx>
          <c:spPr>
            <a:solidFill>
              <a:srgbClr val="9BBB59">
                <a:lumMod val="75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Sheet1!$A$2:$A$5</c:f>
              <c:numCache>
                <c:formatCode>General</c:formatCode>
                <c:ptCount val="3"/>
                <c:pt idx="0">
                  <c:v>1</c:v>
                </c:pt>
                <c:pt idx="1">
                  <c:v>7</c:v>
                </c:pt>
                <c:pt idx="2">
                  <c:v>28</c:v>
                </c:pt>
              </c:numCache>
              <c:extLst/>
            </c:numRef>
          </c:cat>
          <c:val>
            <c:numRef>
              <c:f>Sheet1!$I$2:$I$5</c:f>
              <c:numCache>
                <c:formatCode>0</c:formatCode>
                <c:ptCount val="3"/>
                <c:pt idx="0">
                  <c:v>1995</c:v>
                </c:pt>
                <c:pt idx="1">
                  <c:v>4285</c:v>
                </c:pt>
                <c:pt idx="2">
                  <c:v>5822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9983-409A-9F89-5D2722E2B3EA}"/>
            </c:ext>
          </c:extLst>
        </c:ser>
        <c:ser>
          <c:idx val="9"/>
          <c:order val="2"/>
          <c:tx>
            <c:strRef>
              <c:f>Sheet1!$K$1</c:f>
              <c:strCache>
                <c:ptCount val="1"/>
                <c:pt idx="0">
                  <c:v>517_Limestone</c:v>
                </c:pt>
              </c:strCache>
            </c:strRef>
          </c:tx>
          <c:spPr>
            <a:solidFill>
              <a:srgbClr val="9BBB59">
                <a:lumMod val="50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Sheet1!$A$2:$A$5</c:f>
              <c:numCache>
                <c:formatCode>General</c:formatCode>
                <c:ptCount val="3"/>
                <c:pt idx="0">
                  <c:v>1</c:v>
                </c:pt>
                <c:pt idx="1">
                  <c:v>7</c:v>
                </c:pt>
                <c:pt idx="2">
                  <c:v>28</c:v>
                </c:pt>
              </c:numCache>
              <c:extLst/>
            </c:numRef>
          </c:cat>
          <c:val>
            <c:numRef>
              <c:f>Sheet1!$K$2:$K$5</c:f>
              <c:numCache>
                <c:formatCode>0</c:formatCode>
                <c:ptCount val="3"/>
                <c:pt idx="0">
                  <c:v>2293</c:v>
                </c:pt>
                <c:pt idx="1">
                  <c:v>5092</c:v>
                </c:pt>
                <c:pt idx="2">
                  <c:v>5643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9983-409A-9F89-5D2722E2B3EA}"/>
            </c:ext>
          </c:extLst>
        </c:ser>
        <c:ser>
          <c:idx val="13"/>
          <c:order val="3"/>
          <c:tx>
            <c:strRef>
              <c:f>Sheet1!$O$1</c:f>
              <c:strCache>
                <c:ptCount val="1"/>
                <c:pt idx="0">
                  <c:v>517 Limestone+20 FA</c:v>
                </c:pt>
              </c:strCache>
            </c:strRef>
          </c:tx>
          <c:spPr>
            <a:pattFill prst="pct60">
              <a:fgClr>
                <a:srgbClr val="9BBB59">
                  <a:lumMod val="50000"/>
                </a:srgbClr>
              </a:fgClr>
              <a:bgClr>
                <a:sysClr val="window" lastClr="FFFFFF"/>
              </a:bgClr>
            </a:patt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3"/>
              <c:pt idx="0">
                <c:v>1</c:v>
              </c:pt>
              <c:pt idx="1">
                <c:v>7</c:v>
              </c:pt>
              <c:pt idx="2">
                <c:v>28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Sheet1!$O$2:$O$4</c:f>
              <c:numCache>
                <c:formatCode>General</c:formatCode>
                <c:ptCount val="3"/>
                <c:pt idx="0">
                  <c:v>1768</c:v>
                </c:pt>
                <c:pt idx="1">
                  <c:v>5444</c:v>
                </c:pt>
                <c:pt idx="2">
                  <c:v>6670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6ECA-4035-B920-1CFF7CAF5547}"/>
            </c:ext>
          </c:extLst>
        </c:ser>
        <c:ser>
          <c:idx val="16"/>
          <c:order val="4"/>
          <c:tx>
            <c:strRef>
              <c:f>Sheet1!$R$1</c:f>
              <c:strCache>
                <c:ptCount val="1"/>
                <c:pt idx="0">
                  <c:v>517 Limestone 30 FA</c:v>
                </c:pt>
              </c:strCache>
            </c:strRef>
          </c:tx>
          <c:spPr>
            <a:pattFill prst="pct75">
              <a:fgClr>
                <a:srgbClr val="9BBB59">
                  <a:lumMod val="50000"/>
                </a:srgbClr>
              </a:fgClr>
              <a:bgClr>
                <a:sysClr val="window" lastClr="FFFFFF"/>
              </a:bgClr>
            </a:patt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3"/>
              <c:pt idx="0">
                <c:v>1</c:v>
              </c:pt>
              <c:pt idx="1">
                <c:v>7</c:v>
              </c:pt>
              <c:pt idx="2">
                <c:v>28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Sheet1!$R$2:$R$4</c:f>
              <c:numCache>
                <c:formatCode>General</c:formatCode>
                <c:ptCount val="3"/>
                <c:pt idx="0">
                  <c:v>1202</c:v>
                </c:pt>
                <c:pt idx="1">
                  <c:v>4572.666666666667</c:v>
                </c:pt>
                <c:pt idx="2">
                  <c:v>6264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8-6ECA-4035-B920-1CFF7CAF5547}"/>
            </c:ext>
          </c:extLst>
        </c:ser>
        <c:ser>
          <c:idx val="2"/>
          <c:order val="5"/>
          <c:tx>
            <c:strRef>
              <c:f>Sheet1!$D$1</c:f>
              <c:strCache>
                <c:ptCount val="1"/>
                <c:pt idx="0">
                  <c:v>611_Sandstone</c:v>
                </c:pt>
              </c:strCache>
            </c:strRef>
          </c:tx>
          <c:spPr>
            <a:solidFill>
              <a:srgbClr val="4F81BD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Sheet1!$A$2:$A$5</c:f>
              <c:numCache>
                <c:formatCode>General</c:formatCode>
                <c:ptCount val="3"/>
                <c:pt idx="0">
                  <c:v>1</c:v>
                </c:pt>
                <c:pt idx="1">
                  <c:v>7</c:v>
                </c:pt>
                <c:pt idx="2">
                  <c:v>28</c:v>
                </c:pt>
              </c:numCache>
              <c:extLst/>
            </c:numRef>
          </c:cat>
          <c:val>
            <c:numRef>
              <c:f>Sheet1!$D$2:$D$5</c:f>
              <c:numCache>
                <c:formatCode>0</c:formatCode>
                <c:ptCount val="3"/>
                <c:pt idx="0">
                  <c:v>2242</c:v>
                </c:pt>
                <c:pt idx="1">
                  <c:v>5299</c:v>
                </c:pt>
                <c:pt idx="2">
                  <c:v>6444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9983-409A-9F89-5D2722E2B3EA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575_Sandstone</c:v>
                </c:pt>
              </c:strCache>
            </c:strRef>
          </c:tx>
          <c:spPr>
            <a:solidFill>
              <a:srgbClr val="4F81BD">
                <a:lumMod val="75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Sheet1!$A$2:$A$5</c:f>
              <c:numCache>
                <c:formatCode>General</c:formatCode>
                <c:ptCount val="3"/>
                <c:pt idx="0">
                  <c:v>1</c:v>
                </c:pt>
                <c:pt idx="1">
                  <c:v>7</c:v>
                </c:pt>
                <c:pt idx="2">
                  <c:v>28</c:v>
                </c:pt>
              </c:numCache>
              <c:extLst/>
            </c:numRef>
          </c:cat>
          <c:val>
            <c:numRef>
              <c:f>Sheet1!$H$2:$H$5</c:f>
              <c:numCache>
                <c:formatCode>0</c:formatCode>
                <c:ptCount val="3"/>
                <c:pt idx="0">
                  <c:v>1944</c:v>
                </c:pt>
                <c:pt idx="1">
                  <c:v>4308</c:v>
                </c:pt>
                <c:pt idx="2">
                  <c:v>5475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9983-409A-9F89-5D2722E2B3EA}"/>
            </c:ext>
          </c:extLst>
        </c:ser>
        <c:ser>
          <c:idx val="0"/>
          <c:order val="7"/>
          <c:tx>
            <c:strRef>
              <c:f>Sheet1!$B$1</c:f>
              <c:strCache>
                <c:ptCount val="1"/>
                <c:pt idx="0">
                  <c:v>517_Sandstone</c:v>
                </c:pt>
              </c:strCache>
            </c:strRef>
          </c:tx>
          <c:spPr>
            <a:solidFill>
              <a:srgbClr val="4F81BD">
                <a:lumMod val="50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Sheet1!$A$2:$A$5</c:f>
              <c:numCache>
                <c:formatCode>General</c:formatCode>
                <c:ptCount val="3"/>
                <c:pt idx="0">
                  <c:v>1</c:v>
                </c:pt>
                <c:pt idx="1">
                  <c:v>7</c:v>
                </c:pt>
                <c:pt idx="2">
                  <c:v>28</c:v>
                </c:pt>
              </c:numCache>
              <c:extLst/>
            </c:numRef>
          </c:cat>
          <c:val>
            <c:numRef>
              <c:f>Sheet1!$B$2:$B$5</c:f>
              <c:numCache>
                <c:formatCode>0</c:formatCode>
                <c:ptCount val="3"/>
                <c:pt idx="0">
                  <c:v>2505</c:v>
                </c:pt>
                <c:pt idx="1">
                  <c:v>4216</c:v>
                </c:pt>
                <c:pt idx="2">
                  <c:v>5424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7-9983-409A-9F89-5D2722E2B3EA}"/>
            </c:ext>
          </c:extLst>
        </c:ser>
        <c:ser>
          <c:idx val="14"/>
          <c:order val="8"/>
          <c:tx>
            <c:strRef>
              <c:f>Sheet1!$P$1</c:f>
              <c:strCache>
                <c:ptCount val="1"/>
                <c:pt idx="0">
                  <c:v>517 Sandstone+20 FA</c:v>
                </c:pt>
              </c:strCache>
            </c:strRef>
          </c:tx>
          <c:spPr>
            <a:pattFill prst="pct60">
              <a:fgClr>
                <a:srgbClr val="4F81BD">
                  <a:lumMod val="50000"/>
                </a:srgbClr>
              </a:fgClr>
              <a:bgClr>
                <a:sysClr val="window" lastClr="FFFFFF"/>
              </a:bgClr>
            </a:patt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3"/>
              <c:pt idx="0">
                <c:v>1</c:v>
              </c:pt>
              <c:pt idx="1">
                <c:v>7</c:v>
              </c:pt>
              <c:pt idx="2">
                <c:v>28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Sheet1!$P$2:$P$4</c:f>
              <c:numCache>
                <c:formatCode>General</c:formatCode>
                <c:ptCount val="3"/>
                <c:pt idx="0">
                  <c:v>1479</c:v>
                </c:pt>
                <c:pt idx="1">
                  <c:v>4524</c:v>
                </c:pt>
                <c:pt idx="2">
                  <c:v>5674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6ECA-4035-B920-1CFF7CAF5547}"/>
            </c:ext>
          </c:extLst>
        </c:ser>
        <c:ser>
          <c:idx val="17"/>
          <c:order val="9"/>
          <c:tx>
            <c:strRef>
              <c:f>Sheet1!$S$1</c:f>
              <c:strCache>
                <c:ptCount val="1"/>
                <c:pt idx="0">
                  <c:v>517 Sandstone 30 FA</c:v>
                </c:pt>
              </c:strCache>
            </c:strRef>
          </c:tx>
          <c:spPr>
            <a:pattFill prst="pct75">
              <a:fgClr>
                <a:srgbClr val="4F81BD">
                  <a:lumMod val="50000"/>
                </a:srgbClr>
              </a:fgClr>
              <a:bgClr>
                <a:sysClr val="window" lastClr="FFFFFF"/>
              </a:bgClr>
            </a:patt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3"/>
              <c:pt idx="0">
                <c:v>1</c:v>
              </c:pt>
              <c:pt idx="1">
                <c:v>7</c:v>
              </c:pt>
              <c:pt idx="2">
                <c:v>28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Sheet1!$S$2:$S$4</c:f>
              <c:numCache>
                <c:formatCode>General</c:formatCode>
                <c:ptCount val="3"/>
                <c:pt idx="0">
                  <c:v>1251</c:v>
                </c:pt>
                <c:pt idx="1">
                  <c:v>4939</c:v>
                </c:pt>
                <c:pt idx="2">
                  <c:v>6359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9-6ECA-4035-B920-1CFF7CAF5547}"/>
            </c:ext>
          </c:extLst>
        </c:ser>
        <c:ser>
          <c:idx val="4"/>
          <c:order val="10"/>
          <c:tx>
            <c:strRef>
              <c:f>Sheet1!$F$1</c:f>
              <c:strCache>
                <c:ptCount val="1"/>
                <c:pt idx="0">
                  <c:v>611_Dolomite</c:v>
                </c:pt>
              </c:strCache>
            </c:strRef>
          </c:tx>
          <c:spPr>
            <a:solidFill>
              <a:srgbClr val="8064A2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Sheet1!$A$2:$A$5</c:f>
              <c:numCache>
                <c:formatCode>General</c:formatCode>
                <c:ptCount val="3"/>
                <c:pt idx="0">
                  <c:v>1</c:v>
                </c:pt>
                <c:pt idx="1">
                  <c:v>7</c:v>
                </c:pt>
                <c:pt idx="2">
                  <c:v>28</c:v>
                </c:pt>
              </c:numCache>
              <c:extLst/>
            </c:numRef>
          </c:cat>
          <c:val>
            <c:numRef>
              <c:f>Sheet1!$F$2:$F$5</c:f>
              <c:numCache>
                <c:formatCode>0</c:formatCode>
                <c:ptCount val="3"/>
                <c:pt idx="0">
                  <c:v>2626</c:v>
                </c:pt>
                <c:pt idx="1">
                  <c:v>3736</c:v>
                </c:pt>
                <c:pt idx="2">
                  <c:v>4824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8-9983-409A-9F89-5D2722E2B3EA}"/>
            </c:ext>
          </c:extLst>
        </c:ser>
        <c:ser>
          <c:idx val="8"/>
          <c:order val="11"/>
          <c:tx>
            <c:strRef>
              <c:f>Sheet1!$J$1</c:f>
              <c:strCache>
                <c:ptCount val="1"/>
                <c:pt idx="0">
                  <c:v>575_Dolomite</c:v>
                </c:pt>
              </c:strCache>
            </c:strRef>
          </c:tx>
          <c:spPr>
            <a:solidFill>
              <a:srgbClr val="8064A2">
                <a:lumMod val="75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Sheet1!$A$2:$A$5</c:f>
              <c:numCache>
                <c:formatCode>General</c:formatCode>
                <c:ptCount val="3"/>
                <c:pt idx="0">
                  <c:v>1</c:v>
                </c:pt>
                <c:pt idx="1">
                  <c:v>7</c:v>
                </c:pt>
                <c:pt idx="2">
                  <c:v>28</c:v>
                </c:pt>
              </c:numCache>
              <c:extLst/>
            </c:numRef>
          </c:cat>
          <c:val>
            <c:numRef>
              <c:f>Sheet1!$J$2:$J$5</c:f>
              <c:numCache>
                <c:formatCode>0</c:formatCode>
                <c:ptCount val="3"/>
                <c:pt idx="0">
                  <c:v>2341</c:v>
                </c:pt>
                <c:pt idx="1">
                  <c:v>3672</c:v>
                </c:pt>
                <c:pt idx="2">
                  <c:v>4859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9-9983-409A-9F89-5D2722E2B3EA}"/>
            </c:ext>
          </c:extLst>
        </c:ser>
        <c:ser>
          <c:idx val="1"/>
          <c:order val="12"/>
          <c:tx>
            <c:strRef>
              <c:f>Sheet1!$C$1</c:f>
              <c:strCache>
                <c:ptCount val="1"/>
                <c:pt idx="0">
                  <c:v>517_Dolomite</c:v>
                </c:pt>
              </c:strCache>
            </c:strRef>
          </c:tx>
          <c:spPr>
            <a:solidFill>
              <a:srgbClr val="8064A2">
                <a:lumMod val="50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Sheet1!$A$2:$A$5</c:f>
              <c:numCache>
                <c:formatCode>General</c:formatCode>
                <c:ptCount val="3"/>
                <c:pt idx="0">
                  <c:v>1</c:v>
                </c:pt>
                <c:pt idx="1">
                  <c:v>7</c:v>
                </c:pt>
                <c:pt idx="2">
                  <c:v>28</c:v>
                </c:pt>
              </c:numCache>
              <c:extLst/>
            </c:numRef>
          </c:cat>
          <c:val>
            <c:numRef>
              <c:f>Sheet1!$C$2:$C$5</c:f>
              <c:numCache>
                <c:formatCode>0</c:formatCode>
                <c:ptCount val="3"/>
                <c:pt idx="0">
                  <c:v>2541</c:v>
                </c:pt>
                <c:pt idx="1">
                  <c:v>4921</c:v>
                </c:pt>
                <c:pt idx="2">
                  <c:v>5089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A-9983-409A-9F89-5D2722E2B3EA}"/>
            </c:ext>
          </c:extLst>
        </c:ser>
        <c:ser>
          <c:idx val="15"/>
          <c:order val="13"/>
          <c:tx>
            <c:strRef>
              <c:f>Sheet1!$Q$1</c:f>
              <c:strCache>
                <c:ptCount val="1"/>
                <c:pt idx="0">
                  <c:v>517 Dolomite+20 FA</c:v>
                </c:pt>
              </c:strCache>
            </c:strRef>
          </c:tx>
          <c:spPr>
            <a:pattFill prst="pct60">
              <a:fgClr>
                <a:srgbClr val="8064A2">
                  <a:lumMod val="50000"/>
                </a:srgbClr>
              </a:fgClr>
              <a:bgClr>
                <a:sysClr val="window" lastClr="FFFFFF"/>
              </a:bgClr>
            </a:patt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3"/>
              <c:pt idx="0">
                <c:v>1</c:v>
              </c:pt>
              <c:pt idx="1">
                <c:v>7</c:v>
              </c:pt>
              <c:pt idx="2">
                <c:v>28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Sheet1!$Q$2:$Q$4</c:f>
              <c:numCache>
                <c:formatCode>General</c:formatCode>
                <c:ptCount val="3"/>
                <c:pt idx="0">
                  <c:v>1776</c:v>
                </c:pt>
                <c:pt idx="1">
                  <c:v>4921</c:v>
                </c:pt>
                <c:pt idx="2">
                  <c:v>6894.5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7-6ECA-4035-B920-1CFF7CAF5547}"/>
            </c:ext>
          </c:extLst>
        </c:ser>
        <c:ser>
          <c:idx val="18"/>
          <c:order val="14"/>
          <c:tx>
            <c:strRef>
              <c:f>Sheet1!$T$1</c:f>
              <c:strCache>
                <c:ptCount val="1"/>
                <c:pt idx="0">
                  <c:v>517 Dolomite 30 FA</c:v>
                </c:pt>
              </c:strCache>
            </c:strRef>
          </c:tx>
          <c:spPr>
            <a:pattFill prst="pct75">
              <a:fgClr>
                <a:srgbClr val="8064A2">
                  <a:lumMod val="50000"/>
                </a:srgbClr>
              </a:fgClr>
              <a:bgClr>
                <a:sysClr val="window" lastClr="FFFFFF"/>
              </a:bgClr>
            </a:patt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3"/>
              <c:pt idx="0">
                <c:v>1</c:v>
              </c:pt>
              <c:pt idx="1">
                <c:v>7</c:v>
              </c:pt>
              <c:pt idx="2">
                <c:v>28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Sheet1!$T$2:$T$4</c:f>
              <c:numCache>
                <c:formatCode>General</c:formatCode>
                <c:ptCount val="3"/>
                <c:pt idx="0">
                  <c:v>1505</c:v>
                </c:pt>
                <c:pt idx="1">
                  <c:v>4655</c:v>
                </c:pt>
                <c:pt idx="2">
                  <c:v>5539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A-6ECA-4035-B920-1CFF7CAF5547}"/>
            </c:ext>
          </c:extLst>
        </c:ser>
        <c:ser>
          <c:idx val="10"/>
          <c:order val="15"/>
          <c:tx>
            <c:strRef>
              <c:f>Sheet1!$L$1</c:f>
              <c:strCache>
                <c:ptCount val="1"/>
                <c:pt idx="0">
                  <c:v>611_Gravel</c:v>
                </c:pt>
              </c:strCache>
            </c:strRef>
          </c:tx>
          <c:spPr>
            <a:solidFill>
              <a:srgbClr val="C41E3A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3"/>
              <c:pt idx="0">
                <c:v>1</c:v>
              </c:pt>
              <c:pt idx="1">
                <c:v>7</c:v>
              </c:pt>
              <c:pt idx="2">
                <c:v>28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Sheet1!$L$2:$L$5</c:f>
              <c:numCache>
                <c:formatCode>General</c:formatCode>
                <c:ptCount val="3"/>
                <c:pt idx="0">
                  <c:v>2248</c:v>
                </c:pt>
                <c:pt idx="1">
                  <c:v>3362.31</c:v>
                </c:pt>
                <c:pt idx="2">
                  <c:v>4685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C-9983-409A-9F89-5D2722E2B3EA}"/>
            </c:ext>
          </c:extLst>
        </c:ser>
        <c:ser>
          <c:idx val="11"/>
          <c:order val="16"/>
          <c:tx>
            <c:strRef>
              <c:f>Sheet1!$M$1</c:f>
              <c:strCache>
                <c:ptCount val="1"/>
                <c:pt idx="0">
                  <c:v>575_Gravel</c:v>
                </c:pt>
              </c:strCache>
            </c:strRef>
          </c:tx>
          <c:spPr>
            <a:solidFill>
              <a:srgbClr val="C41E3A">
                <a:lumMod val="75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3"/>
              <c:pt idx="0">
                <c:v>1</c:v>
              </c:pt>
              <c:pt idx="1">
                <c:v>7</c:v>
              </c:pt>
              <c:pt idx="2">
                <c:v>28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Sheet1!$M$2:$M$5</c:f>
              <c:numCache>
                <c:formatCode>General</c:formatCode>
                <c:ptCount val="3"/>
                <c:pt idx="0">
                  <c:v>1895.6666666666667</c:v>
                </c:pt>
                <c:pt idx="1">
                  <c:v>4677.5</c:v>
                </c:pt>
                <c:pt idx="2">
                  <c:v>5918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D-9983-409A-9F89-5D2722E2B3EA}"/>
            </c:ext>
          </c:extLst>
        </c:ser>
        <c:ser>
          <c:idx val="12"/>
          <c:order val="17"/>
          <c:tx>
            <c:strRef>
              <c:f>Sheet1!$N$1</c:f>
              <c:strCache>
                <c:ptCount val="1"/>
                <c:pt idx="0">
                  <c:v>517_Gravel</c:v>
                </c:pt>
              </c:strCache>
            </c:strRef>
          </c:tx>
          <c:spPr>
            <a:solidFill>
              <a:srgbClr val="C41E3A">
                <a:lumMod val="50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3"/>
              <c:pt idx="0">
                <c:v>1</c:v>
              </c:pt>
              <c:pt idx="1">
                <c:v>7</c:v>
              </c:pt>
              <c:pt idx="2">
                <c:v>28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Sheet1!$N$2:$N$5</c:f>
              <c:numCache>
                <c:formatCode>General</c:formatCode>
                <c:ptCount val="3"/>
                <c:pt idx="0">
                  <c:v>2191</c:v>
                </c:pt>
                <c:pt idx="1">
                  <c:v>4477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6ECA-4035-B920-1CFF7CAF5547}"/>
            </c:ext>
          </c:extLst>
        </c:ser>
        <c:ser>
          <c:idx val="19"/>
          <c:order val="18"/>
          <c:tx>
            <c:strRef>
              <c:f>Sheet1!$U$1</c:f>
              <c:strCache>
                <c:ptCount val="1"/>
                <c:pt idx="0">
                  <c:v>Gravel 30 FA</c:v>
                </c:pt>
              </c:strCache>
            </c:strRef>
          </c:tx>
          <c:spPr>
            <a:pattFill prst="pct75">
              <a:fgClr>
                <a:srgbClr val="C41E3A">
                  <a:lumMod val="50000"/>
                </a:srgbClr>
              </a:fgClr>
              <a:bgClr>
                <a:sysClr val="window" lastClr="FFFFFF"/>
              </a:bgClr>
            </a:patt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3"/>
              <c:pt idx="0">
                <c:v>1</c:v>
              </c:pt>
              <c:pt idx="1">
                <c:v>7</c:v>
              </c:pt>
              <c:pt idx="2">
                <c:v>28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Sheet1!$U$2:$U$4</c:f>
              <c:numCache>
                <c:formatCode>General</c:formatCode>
                <c:ptCount val="3"/>
                <c:pt idx="0">
                  <c:v>1143</c:v>
                </c:pt>
                <c:pt idx="1">
                  <c:v>3801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B-6ECA-4035-B920-1CFF7CAF5547}"/>
            </c:ext>
          </c:extLst>
        </c:ser>
        <c:ser>
          <c:idx val="5"/>
          <c:order val="19"/>
          <c:tx>
            <c:strRef>
              <c:f>Sheet1!$G$1</c:f>
              <c:strCache>
                <c:ptCount val="1"/>
                <c:pt idx="0">
                  <c:v>611_Rock</c:v>
                </c:pt>
              </c:strCache>
            </c:strRef>
          </c:tx>
          <c:spPr>
            <a:solidFill>
              <a:srgbClr val="F79646">
                <a:lumMod val="50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Sheet1!$A$2:$A$5</c:f>
              <c:numCache>
                <c:formatCode>General</c:formatCode>
                <c:ptCount val="3"/>
                <c:pt idx="0">
                  <c:v>1</c:v>
                </c:pt>
                <c:pt idx="1">
                  <c:v>7</c:v>
                </c:pt>
                <c:pt idx="2">
                  <c:v>28</c:v>
                </c:pt>
              </c:numCache>
              <c:extLst/>
            </c:numRef>
          </c:cat>
          <c:val>
            <c:numRef>
              <c:f>Sheet1!$G$2:$G$5</c:f>
              <c:numCache>
                <c:formatCode>0</c:formatCode>
                <c:ptCount val="3"/>
                <c:pt idx="0">
                  <c:v>3464</c:v>
                </c:pt>
                <c:pt idx="1">
                  <c:v>4687</c:v>
                </c:pt>
                <c:pt idx="2">
                  <c:v>5608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B-9983-409A-9F89-5D2722E2B3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overlap val="-58"/>
        <c:axId val="2049290304"/>
        <c:axId val="1770549103"/>
      </c:barChart>
      <c:catAx>
        <c:axId val="20492903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2000"/>
                  <a:t>Age (days)</a:t>
                </a:r>
              </a:p>
            </c:rich>
          </c:tx>
          <c:layout>
            <c:manualLayout>
              <c:xMode val="edge"/>
              <c:yMode val="edge"/>
              <c:x val="0.508325868670086"/>
              <c:y val="0.9388284485946324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19050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770549103"/>
        <c:crosses val="autoZero"/>
        <c:auto val="1"/>
        <c:lblAlgn val="ctr"/>
        <c:lblOffset val="100"/>
        <c:noMultiLvlLbl val="0"/>
      </c:catAx>
      <c:valAx>
        <c:axId val="1770549103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Compressive strength, f’c (psi)</a:t>
                </a:r>
              </a:p>
            </c:rich>
          </c:tx>
          <c:layout>
            <c:manualLayout>
              <c:xMode val="edge"/>
              <c:yMode val="edge"/>
              <c:x val="6.3710298827325514E-3"/>
              <c:y val="0.1671838502443505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49290304"/>
        <c:crosses val="autoZero"/>
        <c:crossBetween val="between"/>
      </c:valAx>
      <c:spPr>
        <a:solidFill>
          <a:sysClr val="window" lastClr="FFFFFF">
            <a:lumMod val="95000"/>
          </a:sysClr>
        </a:solidFill>
        <a:ln w="19050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085634546200989"/>
          <c:y val="3.3949234249236973E-2"/>
          <c:w val="0.82340466090524111"/>
          <c:h val="0.915307990403218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'[Shrinkage values updated_C157.xlsx]ASTM C157_Limestone only (2 (3)'!$A$2:$C$2</c:f>
              <c:strCache>
                <c:ptCount val="3"/>
                <c:pt idx="0">
                  <c:v>Standard S(AE)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93C-407B-992D-6D526A0C00F0}"/>
              </c:ext>
            </c:extLst>
          </c:dPt>
          <c:val>
            <c:numRef>
              <c:f>'[Shrinkage values updated_C157.xlsx]ASTM C157_Limestone only (2 (3)'!$B$11</c:f>
              <c:numCache>
                <c:formatCode>0.00</c:formatCode>
                <c:ptCount val="1"/>
                <c:pt idx="0">
                  <c:v>-2.46E-2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3C-407B-992D-6D526A0C00F0}"/>
            </c:ext>
          </c:extLst>
        </c:ser>
        <c:ser>
          <c:idx val="1"/>
          <c:order val="1"/>
          <c:tx>
            <c:strRef>
              <c:f>'[Shrinkage values updated_C157.xlsx]ASTM C157_Limestone only (2 (3)'!$D$2:$F$2</c:f>
              <c:strCache>
                <c:ptCount val="3"/>
                <c:pt idx="0">
                  <c:v>Standard S(AE) - Sandstone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val>
            <c:numRef>
              <c:f>'[Shrinkage values updated_C157.xlsx]ASTM C157_Limestone only (2 (3)'!$E$10</c:f>
              <c:numCache>
                <c:formatCode>0.00</c:formatCode>
                <c:ptCount val="1"/>
                <c:pt idx="0">
                  <c:v>-4.4999999999999998E-2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3C-407B-992D-6D526A0C00F0}"/>
            </c:ext>
          </c:extLst>
        </c:ser>
        <c:ser>
          <c:idx val="2"/>
          <c:order val="2"/>
          <c:tx>
            <c:strRef>
              <c:f>'[Shrinkage values updated_C157.xlsx]ASTM C157_Limestone only (2 (3)'!$G$2:$I$2</c:f>
              <c:strCache>
                <c:ptCount val="3"/>
                <c:pt idx="0">
                  <c:v>Standard S(AE) - Dolomite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val>
            <c:numRef>
              <c:f>'[Shrinkage values updated_C157.xlsx]ASTM C157_Limestone only (2 (3)'!$H$8</c:f>
              <c:numCache>
                <c:formatCode>0.00</c:formatCode>
                <c:ptCount val="1"/>
                <c:pt idx="0">
                  <c:v>-3.3000000000000008E-2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93C-407B-992D-6D526A0C00F0}"/>
            </c:ext>
          </c:extLst>
        </c:ser>
        <c:ser>
          <c:idx val="4"/>
          <c:order val="3"/>
          <c:tx>
            <c:strRef>
              <c:f>'[Shrinkage values updated_C157.xlsx]ASTM C157_Limestone only (2 (3)'!$M$2:$O$2</c:f>
              <c:strCache>
                <c:ptCount val="3"/>
                <c:pt idx="0">
                  <c:v>Standard S(AE) - Gravel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val>
            <c:numRef>
              <c:f>'[Shrinkage values updated_C157.xlsx]ASTM C157_Limestone only (2 (3)'!$N$10</c:f>
              <c:numCache>
                <c:formatCode>0.00</c:formatCode>
                <c:ptCount val="1"/>
                <c:pt idx="0">
                  <c:v>-3.4666666666666596E-2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93C-407B-992D-6D526A0C00F0}"/>
            </c:ext>
          </c:extLst>
        </c:ser>
        <c:ser>
          <c:idx val="3"/>
          <c:order val="4"/>
          <c:tx>
            <c:strRef>
              <c:f>'[Shrinkage values updated_C157.xlsx]ASTM C157_Limestone only (2 (3)'!$J$2:$L$2</c:f>
              <c:strCache>
                <c:ptCount val="3"/>
                <c:pt idx="0">
                  <c:v>Standard S(AE) - Trap Rock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val>
            <c:numRef>
              <c:f>'[Shrinkage values updated_C157.xlsx]ASTM C157_Limestone only (2 (3)'!$K$10</c:f>
              <c:numCache>
                <c:formatCode>0.00</c:formatCode>
                <c:ptCount val="1"/>
                <c:pt idx="0">
                  <c:v>-2.6388888888888892E-2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93C-407B-992D-6D526A0C00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25970096"/>
        <c:axId val="1525959056"/>
      </c:barChart>
      <c:catAx>
        <c:axId val="1525970096"/>
        <c:scaling>
          <c:orientation val="minMax"/>
        </c:scaling>
        <c:delete val="1"/>
        <c:axPos val="t"/>
        <c:majorTickMark val="none"/>
        <c:minorTickMark val="none"/>
        <c:tickLblPos val="nextTo"/>
        <c:crossAx val="1525959056"/>
        <c:crosses val="autoZero"/>
        <c:auto val="1"/>
        <c:lblAlgn val="ctr"/>
        <c:lblOffset val="100"/>
        <c:noMultiLvlLbl val="0"/>
      </c:catAx>
      <c:valAx>
        <c:axId val="1525959056"/>
        <c:scaling>
          <c:orientation val="maxMin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2400" b="1"/>
                  <a:t>Concrete Shrinkage at 84 Days (%)</a:t>
                </a:r>
              </a:p>
            </c:rich>
          </c:tx>
          <c:layout>
            <c:manualLayout>
              <c:xMode val="edge"/>
              <c:yMode val="edge"/>
              <c:x val="1.5543722488543304E-2"/>
              <c:y val="0.1940146181445990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0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25970096"/>
        <c:crosses val="autoZero"/>
        <c:crossBetween val="between"/>
      </c:valAx>
      <c:spPr>
        <a:noFill/>
        <a:ln w="19050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 w="9525" cap="flat" cmpd="sng" algn="ctr">
      <a:noFill/>
      <a:round/>
    </a:ln>
    <a:effectLst/>
  </c:spPr>
  <c:txPr>
    <a:bodyPr/>
    <a:lstStyle/>
    <a:p>
      <a:pPr>
        <a:defRPr sz="20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5977854632275974E-2"/>
          <c:y val="7.377381312936547E-2"/>
          <c:w val="0.89578108775474352"/>
          <c:h val="0.88227151278467431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Sheet1!$E$1</c:f>
              <c:strCache>
                <c:ptCount val="1"/>
                <c:pt idx="0">
                  <c:v>611_Limestone</c:v>
                </c:pt>
              </c:strCache>
            </c:strRef>
          </c:tx>
          <c:spPr>
            <a:solidFill>
              <a:srgbClr val="9BBB59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Sheet1!$A$2:$A$4</c:f>
              <c:numCache>
                <c:formatCode>General</c:formatCode>
                <c:ptCount val="1"/>
                <c:pt idx="0">
                  <c:v>90</c:v>
                </c:pt>
              </c:numCache>
              <c:extLst/>
            </c:numRef>
          </c:cat>
          <c:val>
            <c:numRef>
              <c:f>Sheet1!$E$2:$E$4</c:f>
              <c:numCache>
                <c:formatCode>General</c:formatCode>
                <c:ptCount val="1"/>
                <c:pt idx="0">
                  <c:v>71.706246628980182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1DAA-46D3-90AE-1D4524169FB7}"/>
            </c:ext>
          </c:extLst>
        </c:ser>
        <c:ser>
          <c:idx val="7"/>
          <c:order val="1"/>
          <c:tx>
            <c:strRef>
              <c:f>Sheet1!$I$1</c:f>
              <c:strCache>
                <c:ptCount val="1"/>
                <c:pt idx="0">
                  <c:v>575_Limestone</c:v>
                </c:pt>
              </c:strCache>
            </c:strRef>
          </c:tx>
          <c:spPr>
            <a:solidFill>
              <a:srgbClr val="9BBB59">
                <a:lumMod val="75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Sheet1!$A$2:$A$4</c:f>
              <c:numCache>
                <c:formatCode>General</c:formatCode>
                <c:ptCount val="1"/>
                <c:pt idx="0">
                  <c:v>90</c:v>
                </c:pt>
              </c:numCache>
              <c:extLst/>
            </c:numRef>
          </c:cat>
          <c:val>
            <c:numRef>
              <c:f>Sheet1!$I$2:$I$4</c:f>
              <c:numCache>
                <c:formatCode>General</c:formatCode>
                <c:ptCount val="1"/>
                <c:pt idx="0">
                  <c:v>70.259257418528748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1DAA-46D3-90AE-1D4524169FB7}"/>
            </c:ext>
          </c:extLst>
        </c:ser>
        <c:ser>
          <c:idx val="9"/>
          <c:order val="2"/>
          <c:tx>
            <c:strRef>
              <c:f>Sheet1!$K$1</c:f>
              <c:strCache>
                <c:ptCount val="1"/>
                <c:pt idx="0">
                  <c:v>517_Limestone</c:v>
                </c:pt>
              </c:strCache>
            </c:strRef>
          </c:tx>
          <c:spPr>
            <a:solidFill>
              <a:srgbClr val="9BBB59">
                <a:lumMod val="50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Sheet1!$A$2:$A$4</c:f>
              <c:numCache>
                <c:formatCode>General</c:formatCode>
                <c:ptCount val="1"/>
                <c:pt idx="0">
                  <c:v>90</c:v>
                </c:pt>
              </c:numCache>
              <c:extLst/>
            </c:numRef>
          </c:cat>
          <c:val>
            <c:numRef>
              <c:f>Sheet1!$K$2:$K$4</c:f>
              <c:numCache>
                <c:formatCode>General</c:formatCode>
                <c:ptCount val="1"/>
                <c:pt idx="0">
                  <c:v>58.127542185145266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1DAA-46D3-90AE-1D4524169FB7}"/>
            </c:ext>
          </c:extLst>
        </c:ser>
        <c:ser>
          <c:idx val="12"/>
          <c:order val="3"/>
          <c:tx>
            <c:strRef>
              <c:f>Sheet1!$N$1</c:f>
              <c:strCache>
                <c:ptCount val="1"/>
                <c:pt idx="0">
                  <c:v>517 LS 20 FA</c:v>
                </c:pt>
              </c:strCache>
            </c:strRef>
          </c:tx>
          <c:spPr>
            <a:pattFill prst="pct60">
              <a:fgClr>
                <a:srgbClr val="9BBB59">
                  <a:lumMod val="50000"/>
                </a:srgbClr>
              </a:fgClr>
              <a:bgClr>
                <a:sysClr val="window" lastClr="FFFFFF"/>
              </a:bgClr>
            </a:patt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1"/>
              <c:pt idx="0">
                <c:v>90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Sheet1!$N$2:$N$4</c:f>
              <c:numCache>
                <c:formatCode>General</c:formatCode>
                <c:ptCount val="1"/>
                <c:pt idx="0">
                  <c:v>105.32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8E89-49DA-896D-DD886A422EE3}"/>
            </c:ext>
          </c:extLst>
        </c:ser>
        <c:ser>
          <c:idx val="13"/>
          <c:order val="4"/>
          <c:tx>
            <c:strRef>
              <c:f>Sheet1!$O$1</c:f>
              <c:strCache>
                <c:ptCount val="1"/>
                <c:pt idx="0">
                  <c:v>517 LS 30</c:v>
                </c:pt>
              </c:strCache>
            </c:strRef>
          </c:tx>
          <c:spPr>
            <a:pattFill prst="pct75">
              <a:fgClr>
                <a:srgbClr val="9BBB59">
                  <a:lumMod val="50000"/>
                </a:srgbClr>
              </a:fgClr>
              <a:bgClr>
                <a:sysClr val="window" lastClr="FFFFFF"/>
              </a:bgClr>
            </a:patt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1"/>
              <c:pt idx="0">
                <c:v>90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Sheet1!$O$2:$O$4</c:f>
              <c:numCache>
                <c:formatCode>General</c:formatCode>
                <c:ptCount val="1"/>
                <c:pt idx="0">
                  <c:v>90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8E89-49DA-896D-DD886A422EE3}"/>
            </c:ext>
          </c:extLst>
        </c:ser>
        <c:ser>
          <c:idx val="2"/>
          <c:order val="5"/>
          <c:tx>
            <c:strRef>
              <c:f>Sheet1!$D$1</c:f>
              <c:strCache>
                <c:ptCount val="1"/>
                <c:pt idx="0">
                  <c:v>611_Sandstone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F81BD">
                  <a:lumMod val="60000"/>
                  <a:lumOff val="4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8E89-49DA-896D-DD886A422EE3}"/>
              </c:ext>
            </c:extLst>
          </c:dPt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Sheet1!$A$2:$A$4</c:f>
              <c:numCache>
                <c:formatCode>General</c:formatCode>
                <c:ptCount val="1"/>
                <c:pt idx="0">
                  <c:v>90</c:v>
                </c:pt>
              </c:numCache>
              <c:extLst/>
            </c:numRef>
          </c:cat>
          <c:val>
            <c:numRef>
              <c:f>Sheet1!$D$2:$D$4</c:f>
              <c:numCache>
                <c:formatCode>General</c:formatCode>
                <c:ptCount val="1"/>
                <c:pt idx="0">
                  <c:v>54.185005505002835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1DAA-46D3-90AE-1D4524169FB7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575_Sandstone</c:v>
                </c:pt>
              </c:strCache>
            </c:strRef>
          </c:tx>
          <c:spPr>
            <a:solidFill>
              <a:srgbClr val="4F81BD">
                <a:lumMod val="75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Sheet1!$A$2:$A$4</c:f>
              <c:numCache>
                <c:formatCode>General</c:formatCode>
                <c:ptCount val="1"/>
                <c:pt idx="0">
                  <c:v>90</c:v>
                </c:pt>
              </c:numCache>
              <c:extLst/>
            </c:numRef>
          </c:cat>
          <c:val>
            <c:numRef>
              <c:f>Sheet1!$H$2:$H$4</c:f>
              <c:numCache>
                <c:formatCode>General</c:formatCode>
                <c:ptCount val="1"/>
                <c:pt idx="0">
                  <c:v>51.657162158910815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1DAA-46D3-90AE-1D4524169FB7}"/>
            </c:ext>
          </c:extLst>
        </c:ser>
        <c:ser>
          <c:idx val="0"/>
          <c:order val="7"/>
          <c:tx>
            <c:strRef>
              <c:f>Sheet1!$B$1</c:f>
              <c:strCache>
                <c:ptCount val="1"/>
                <c:pt idx="0">
                  <c:v>517_Sandstone</c:v>
                </c:pt>
              </c:strCache>
            </c:strRef>
          </c:tx>
          <c:spPr>
            <a:solidFill>
              <a:srgbClr val="4F81BD">
                <a:lumMod val="50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Sheet1!$A$2:$A$4</c:f>
              <c:numCache>
                <c:formatCode>General</c:formatCode>
                <c:ptCount val="1"/>
                <c:pt idx="0">
                  <c:v>90</c:v>
                </c:pt>
              </c:numCache>
              <c:extLst/>
            </c:numRef>
          </c:cat>
          <c:val>
            <c:numRef>
              <c:f>Sheet1!$B$2:$B$4</c:f>
              <c:numCache>
                <c:formatCode>General</c:formatCode>
                <c:ptCount val="1"/>
                <c:pt idx="0">
                  <c:v>49.655177814546583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1DAA-46D3-90AE-1D4524169FB7}"/>
            </c:ext>
          </c:extLst>
        </c:ser>
        <c:ser>
          <c:idx val="14"/>
          <c:order val="8"/>
          <c:tx>
            <c:strRef>
              <c:f>Sheet1!$P$1</c:f>
              <c:strCache>
                <c:ptCount val="1"/>
                <c:pt idx="0">
                  <c:v>517 SDS 20</c:v>
                </c:pt>
              </c:strCache>
            </c:strRef>
          </c:tx>
          <c:spPr>
            <a:pattFill prst="pct60">
              <a:fgClr>
                <a:srgbClr val="4F81BD">
                  <a:lumMod val="50000"/>
                </a:srgbClr>
              </a:fgClr>
              <a:bgClr>
                <a:sysClr val="window" lastClr="FFFFFF"/>
              </a:bgClr>
            </a:patt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1"/>
              <c:pt idx="0">
                <c:v>90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Sheet1!$P$2:$P$4</c:f>
              <c:numCache>
                <c:formatCode>General</c:formatCode>
                <c:ptCount val="1"/>
                <c:pt idx="0">
                  <c:v>82.66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8E89-49DA-896D-DD886A422EE3}"/>
            </c:ext>
          </c:extLst>
        </c:ser>
        <c:ser>
          <c:idx val="15"/>
          <c:order val="9"/>
          <c:tx>
            <c:strRef>
              <c:f>Sheet1!$Q$1</c:f>
              <c:strCache>
                <c:ptCount val="1"/>
                <c:pt idx="0">
                  <c:v>517 SDS 30</c:v>
                </c:pt>
              </c:strCache>
            </c:strRef>
          </c:tx>
          <c:spPr>
            <a:pattFill prst="pct75">
              <a:fgClr>
                <a:srgbClr val="4F81BD">
                  <a:lumMod val="50000"/>
                </a:srgbClr>
              </a:fgClr>
              <a:bgClr>
                <a:sysClr val="window" lastClr="FFFFFF"/>
              </a:bgClr>
            </a:patt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1"/>
              <c:pt idx="0">
                <c:v>90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Sheet1!$Q$2:$Q$4</c:f>
              <c:numCache>
                <c:formatCode>General</c:formatCode>
                <c:ptCount val="1"/>
                <c:pt idx="0">
                  <c:v>78.972999999999999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7-8E89-49DA-896D-DD886A422EE3}"/>
            </c:ext>
          </c:extLst>
        </c:ser>
        <c:ser>
          <c:idx val="4"/>
          <c:order val="10"/>
          <c:tx>
            <c:strRef>
              <c:f>Sheet1!$F$1</c:f>
              <c:strCache>
                <c:ptCount val="1"/>
                <c:pt idx="0">
                  <c:v>611_Dolomite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8064A2">
                  <a:lumMod val="60000"/>
                  <a:lumOff val="4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E89-49DA-896D-DD886A422EE3}"/>
              </c:ext>
            </c:extLst>
          </c:dPt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Sheet1!$A$2:$A$4</c:f>
              <c:numCache>
                <c:formatCode>General</c:formatCode>
                <c:ptCount val="1"/>
                <c:pt idx="0">
                  <c:v>90</c:v>
                </c:pt>
              </c:numCache>
              <c:extLst/>
            </c:numRef>
          </c:cat>
          <c:val>
            <c:numRef>
              <c:f>Sheet1!$F$2:$F$4</c:f>
              <c:numCache>
                <c:formatCode>0.0</c:formatCode>
                <c:ptCount val="1"/>
                <c:pt idx="0">
                  <c:v>55.757110556674149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1DAA-46D3-90AE-1D4524169FB7}"/>
            </c:ext>
          </c:extLst>
        </c:ser>
        <c:ser>
          <c:idx val="8"/>
          <c:order val="11"/>
          <c:tx>
            <c:strRef>
              <c:f>Sheet1!$J$1</c:f>
              <c:strCache>
                <c:ptCount val="1"/>
                <c:pt idx="0">
                  <c:v>575_Dolomite</c:v>
                </c:pt>
              </c:strCache>
            </c:strRef>
          </c:tx>
          <c:spPr>
            <a:solidFill>
              <a:srgbClr val="8064A2">
                <a:lumMod val="75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Sheet1!$A$2:$A$4</c:f>
              <c:numCache>
                <c:formatCode>General</c:formatCode>
                <c:ptCount val="1"/>
                <c:pt idx="0">
                  <c:v>90</c:v>
                </c:pt>
              </c:numCache>
              <c:extLst/>
            </c:numRef>
          </c:cat>
          <c:val>
            <c:numRef>
              <c:f>Sheet1!$J$2:$J$4</c:f>
              <c:numCache>
                <c:formatCode>General</c:formatCode>
                <c:ptCount val="1"/>
                <c:pt idx="0">
                  <c:v>59.506738139223536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7-1DAA-46D3-90AE-1D4524169FB7}"/>
            </c:ext>
          </c:extLst>
        </c:ser>
        <c:ser>
          <c:idx val="1"/>
          <c:order val="12"/>
          <c:tx>
            <c:strRef>
              <c:f>Sheet1!$C$1</c:f>
              <c:strCache>
                <c:ptCount val="1"/>
                <c:pt idx="0">
                  <c:v>517_Dolomite</c:v>
                </c:pt>
              </c:strCache>
            </c:strRef>
          </c:tx>
          <c:spPr>
            <a:solidFill>
              <a:srgbClr val="8064A2">
                <a:lumMod val="50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Sheet1!$A$2:$A$4</c:f>
              <c:numCache>
                <c:formatCode>General</c:formatCode>
                <c:ptCount val="1"/>
                <c:pt idx="0">
                  <c:v>90</c:v>
                </c:pt>
              </c:numCache>
              <c:extLst/>
            </c:numRef>
          </c:cat>
          <c:val>
            <c:numRef>
              <c:f>Sheet1!$C$2:$C$4</c:f>
              <c:numCache>
                <c:formatCode>General</c:formatCode>
                <c:ptCount val="1"/>
                <c:pt idx="0">
                  <c:v>68.523508350493287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8-1DAA-46D3-90AE-1D4524169FB7}"/>
            </c:ext>
          </c:extLst>
        </c:ser>
        <c:ser>
          <c:idx val="16"/>
          <c:order val="13"/>
          <c:tx>
            <c:strRef>
              <c:f>Sheet1!$R$1</c:f>
              <c:strCache>
                <c:ptCount val="1"/>
                <c:pt idx="0">
                  <c:v>517 DOL 20</c:v>
                </c:pt>
              </c:strCache>
            </c:strRef>
          </c:tx>
          <c:spPr>
            <a:pattFill prst="pct60">
              <a:fgClr>
                <a:srgbClr val="8064A2">
                  <a:lumMod val="50000"/>
                </a:srgbClr>
              </a:fgClr>
              <a:bgClr>
                <a:sysClr val="window" lastClr="FFFFFF"/>
              </a:bgClr>
            </a:patt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1"/>
              <c:pt idx="0">
                <c:v>90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Sheet1!$R$2:$R$4</c:f>
              <c:numCache>
                <c:formatCode>General</c:formatCode>
                <c:ptCount val="1"/>
                <c:pt idx="0">
                  <c:v>90.641000000000005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8-8E89-49DA-896D-DD886A422EE3}"/>
            </c:ext>
          </c:extLst>
        </c:ser>
        <c:ser>
          <c:idx val="17"/>
          <c:order val="14"/>
          <c:tx>
            <c:strRef>
              <c:f>Sheet1!$S$1</c:f>
              <c:strCache>
                <c:ptCount val="1"/>
                <c:pt idx="0">
                  <c:v>517 DOL 30</c:v>
                </c:pt>
              </c:strCache>
            </c:strRef>
          </c:tx>
          <c:spPr>
            <a:pattFill prst="pct75">
              <a:fgClr>
                <a:srgbClr val="8064A2">
                  <a:lumMod val="50000"/>
                </a:srgbClr>
              </a:fgClr>
              <a:bgClr>
                <a:sysClr val="window" lastClr="FFFFFF"/>
              </a:bgClr>
            </a:patt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1"/>
              <c:pt idx="0">
                <c:v>90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Sheet1!$S$2:$S$4</c:f>
              <c:numCache>
                <c:formatCode>General</c:formatCode>
                <c:ptCount val="1"/>
                <c:pt idx="0">
                  <c:v>102.97199999999999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9-8E89-49DA-896D-DD886A422EE3}"/>
            </c:ext>
          </c:extLst>
        </c:ser>
        <c:ser>
          <c:idx val="10"/>
          <c:order val="15"/>
          <c:tx>
            <c:strRef>
              <c:f>Sheet1!$L$1</c:f>
              <c:strCache>
                <c:ptCount val="1"/>
                <c:pt idx="0">
                  <c:v>611_Gravel</c:v>
                </c:pt>
              </c:strCache>
            </c:strRef>
          </c:tx>
          <c:spPr>
            <a:solidFill>
              <a:srgbClr val="C41E3A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1"/>
              <c:pt idx="0">
                <c:v>90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Sheet1!$L$2:$L$4</c:f>
              <c:numCache>
                <c:formatCode>General</c:formatCode>
                <c:ptCount val="1"/>
                <c:pt idx="0">
                  <c:v>79.069999999999993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E-1DAA-46D3-90AE-1D4524169FB7}"/>
            </c:ext>
          </c:extLst>
        </c:ser>
        <c:ser>
          <c:idx val="11"/>
          <c:order val="16"/>
          <c:tx>
            <c:strRef>
              <c:f>Sheet1!$M$1</c:f>
              <c:strCache>
                <c:ptCount val="1"/>
                <c:pt idx="0">
                  <c:v>575_Gravel</c:v>
                </c:pt>
              </c:strCache>
            </c:strRef>
          </c:tx>
          <c:spPr>
            <a:solidFill>
              <a:srgbClr val="C41E3A">
                <a:lumMod val="75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1"/>
              <c:pt idx="0">
                <c:v>90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Sheet1!$M$2:$M$4</c:f>
              <c:numCache>
                <c:formatCode>General</c:formatCode>
                <c:ptCount val="1"/>
                <c:pt idx="0">
                  <c:v>77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F-1DAA-46D3-90AE-1D4524169FB7}"/>
            </c:ext>
          </c:extLst>
        </c:ser>
        <c:ser>
          <c:idx val="5"/>
          <c:order val="17"/>
          <c:tx>
            <c:strRef>
              <c:f>Sheet1!$G$1</c:f>
              <c:strCache>
                <c:ptCount val="1"/>
                <c:pt idx="0">
                  <c:v>611_Rock</c:v>
                </c:pt>
              </c:strCache>
            </c:strRef>
          </c:tx>
          <c:spPr>
            <a:solidFill>
              <a:srgbClr val="F79646">
                <a:lumMod val="50000"/>
              </a:srgb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Sheet1!$A$2:$A$4</c:f>
              <c:numCache>
                <c:formatCode>General</c:formatCode>
                <c:ptCount val="1"/>
                <c:pt idx="0">
                  <c:v>90</c:v>
                </c:pt>
              </c:numCache>
              <c:extLst/>
            </c:numRef>
          </c:cat>
          <c:val>
            <c:numRef>
              <c:f>Sheet1!$G$2:$G$4</c:f>
              <c:numCache>
                <c:formatCode>General</c:formatCode>
                <c:ptCount val="1"/>
                <c:pt idx="0">
                  <c:v>88.513787328333564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D-1DAA-46D3-90AE-1D4524169F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overlap val="-58"/>
        <c:axId val="2049290304"/>
        <c:axId val="1770549103"/>
      </c:barChart>
      <c:catAx>
        <c:axId val="204929030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crossAx val="1770549103"/>
        <c:crosses val="autoZero"/>
        <c:auto val="1"/>
        <c:lblAlgn val="ctr"/>
        <c:lblOffset val="100"/>
        <c:noMultiLvlLbl val="0"/>
      </c:catAx>
      <c:valAx>
        <c:axId val="1770549103"/>
        <c:scaling>
          <c:orientation val="minMax"/>
          <c:max val="2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Bulk Resistivity (ohm-m) </a:t>
                </a:r>
              </a:p>
            </c:rich>
          </c:tx>
          <c:layout>
            <c:manualLayout>
              <c:xMode val="edge"/>
              <c:yMode val="edge"/>
              <c:x val="1.0576632179656415E-3"/>
              <c:y val="0.248804413839198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49290304"/>
        <c:crosses val="autoZero"/>
        <c:crossBetween val="between"/>
        <c:majorUnit val="50"/>
      </c:valAx>
      <c:spPr>
        <a:noFill/>
        <a:ln w="1905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FA27D3-E94B-476E-8C47-FEA35C7C7ECD}" type="doc">
      <dgm:prSet loTypeId="urn:microsoft.com/office/officeart/2005/8/layout/hProcess9" loCatId="process" qsTypeId="urn:microsoft.com/office/officeart/2005/8/quickstyle/simple1" qsCatId="simple" csTypeId="urn:microsoft.com/office/officeart/2005/8/colors/accent2_2" csCatId="accent2" phldr="1"/>
      <dgm:spPr/>
    </dgm:pt>
    <dgm:pt modelId="{FD62DB11-69EC-4904-A364-95A1425D07BF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Autogenous Shrinkage</a:t>
          </a:r>
        </a:p>
      </dgm:t>
    </dgm:pt>
    <dgm:pt modelId="{19E84F14-D7A5-4907-8C23-776D71226021}" type="parTrans" cxnId="{208936BB-A32C-4CED-AFED-BA37710F948A}">
      <dgm:prSet/>
      <dgm:spPr/>
      <dgm:t>
        <a:bodyPr/>
        <a:lstStyle/>
        <a:p>
          <a:endParaRPr lang="en-US"/>
        </a:p>
      </dgm:t>
    </dgm:pt>
    <dgm:pt modelId="{55D07124-FC87-455C-83B5-35180D111FA6}" type="sibTrans" cxnId="{208936BB-A32C-4CED-AFED-BA37710F948A}">
      <dgm:prSet/>
      <dgm:spPr/>
      <dgm:t>
        <a:bodyPr/>
        <a:lstStyle/>
        <a:p>
          <a:endParaRPr lang="en-US"/>
        </a:p>
      </dgm:t>
    </dgm:pt>
    <dgm:pt modelId="{D88CDE54-4DEB-4CBA-98B5-A8CC97B57F26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Plastic Shrinkage</a:t>
          </a:r>
        </a:p>
      </dgm:t>
    </dgm:pt>
    <dgm:pt modelId="{005A6FA9-4AD1-40CA-B130-FBE5548B9932}" type="parTrans" cxnId="{8A789EAC-3990-4F35-8800-5945C871774E}">
      <dgm:prSet/>
      <dgm:spPr/>
      <dgm:t>
        <a:bodyPr/>
        <a:lstStyle/>
        <a:p>
          <a:endParaRPr lang="en-US"/>
        </a:p>
      </dgm:t>
    </dgm:pt>
    <dgm:pt modelId="{92ECC9ED-2C3D-439C-993B-45234B7BB9EF}" type="sibTrans" cxnId="{8A789EAC-3990-4F35-8800-5945C871774E}">
      <dgm:prSet/>
      <dgm:spPr/>
      <dgm:t>
        <a:bodyPr/>
        <a:lstStyle/>
        <a:p>
          <a:endParaRPr lang="en-US"/>
        </a:p>
      </dgm:t>
    </dgm:pt>
    <dgm:pt modelId="{5E26B1A1-1912-4D93-B725-63AE54105CF8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Drying Shrinkage</a:t>
          </a:r>
        </a:p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Thermal Shrinkage</a:t>
          </a:r>
        </a:p>
      </dgm:t>
    </dgm:pt>
    <dgm:pt modelId="{AC8566B6-690A-4CF5-9542-AA346FF6AECF}" type="parTrans" cxnId="{7756DFA5-CB05-4E88-844F-5E5202D6B068}">
      <dgm:prSet/>
      <dgm:spPr/>
      <dgm:t>
        <a:bodyPr/>
        <a:lstStyle/>
        <a:p>
          <a:endParaRPr lang="en-US"/>
        </a:p>
      </dgm:t>
    </dgm:pt>
    <dgm:pt modelId="{3AD44ABD-162B-4A62-8B32-0D5A1AE251DF}" type="sibTrans" cxnId="{7756DFA5-CB05-4E88-844F-5E5202D6B068}">
      <dgm:prSet/>
      <dgm:spPr/>
      <dgm:t>
        <a:bodyPr/>
        <a:lstStyle/>
        <a:p>
          <a:endParaRPr lang="en-US"/>
        </a:p>
      </dgm:t>
    </dgm:pt>
    <dgm:pt modelId="{6DEE49B7-5E10-412C-ACD1-8AD8DF39263C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Carbonation Shrinkage</a:t>
          </a:r>
        </a:p>
      </dgm:t>
    </dgm:pt>
    <dgm:pt modelId="{660453C1-232E-44E0-8CE7-D064C301C13A}" type="parTrans" cxnId="{8FD78855-CF59-4CA7-9BF0-E6B9636A224A}">
      <dgm:prSet/>
      <dgm:spPr/>
      <dgm:t>
        <a:bodyPr/>
        <a:lstStyle/>
        <a:p>
          <a:endParaRPr lang="en-US"/>
        </a:p>
      </dgm:t>
    </dgm:pt>
    <dgm:pt modelId="{D619FB47-475B-405A-8E4C-39393614F017}" type="sibTrans" cxnId="{8FD78855-CF59-4CA7-9BF0-E6B9636A224A}">
      <dgm:prSet/>
      <dgm:spPr/>
      <dgm:t>
        <a:bodyPr/>
        <a:lstStyle/>
        <a:p>
          <a:endParaRPr lang="en-US"/>
        </a:p>
      </dgm:t>
    </dgm:pt>
    <dgm:pt modelId="{CD93CA3E-BB85-4A49-A2E3-F35BF3BA78CE}" type="pres">
      <dgm:prSet presAssocID="{9DFA27D3-E94B-476E-8C47-FEA35C7C7ECD}" presName="CompostProcess" presStyleCnt="0">
        <dgm:presLayoutVars>
          <dgm:dir/>
          <dgm:resizeHandles val="exact"/>
        </dgm:presLayoutVars>
      </dgm:prSet>
      <dgm:spPr/>
    </dgm:pt>
    <dgm:pt modelId="{F5560002-A898-47E8-88A6-1C9AB1A700A5}" type="pres">
      <dgm:prSet presAssocID="{9DFA27D3-E94B-476E-8C47-FEA35C7C7ECD}" presName="arrow" presStyleLbl="bgShp" presStyleIdx="0" presStyleCnt="1"/>
      <dgm:spPr/>
    </dgm:pt>
    <dgm:pt modelId="{A2C73205-7969-49FA-8D3F-E12AA008598F}" type="pres">
      <dgm:prSet presAssocID="{9DFA27D3-E94B-476E-8C47-FEA35C7C7ECD}" presName="linearProcess" presStyleCnt="0"/>
      <dgm:spPr/>
    </dgm:pt>
    <dgm:pt modelId="{0A02E54C-FC2B-4CF0-9AAD-6B83443724B2}" type="pres">
      <dgm:prSet presAssocID="{FD62DB11-69EC-4904-A364-95A1425D07BF}" presName="textNode" presStyleLbl="node1" presStyleIdx="0" presStyleCnt="4">
        <dgm:presLayoutVars>
          <dgm:bulletEnabled val="1"/>
        </dgm:presLayoutVars>
      </dgm:prSet>
      <dgm:spPr/>
    </dgm:pt>
    <dgm:pt modelId="{35F2B744-EF35-4AE6-BDD8-AA4B0DCD7BA7}" type="pres">
      <dgm:prSet presAssocID="{55D07124-FC87-455C-83B5-35180D111FA6}" presName="sibTrans" presStyleCnt="0"/>
      <dgm:spPr/>
    </dgm:pt>
    <dgm:pt modelId="{FD7865E0-D284-42AA-A190-48386B5BFE4A}" type="pres">
      <dgm:prSet presAssocID="{D88CDE54-4DEB-4CBA-98B5-A8CC97B57F26}" presName="textNode" presStyleLbl="node1" presStyleIdx="1" presStyleCnt="4">
        <dgm:presLayoutVars>
          <dgm:bulletEnabled val="1"/>
        </dgm:presLayoutVars>
      </dgm:prSet>
      <dgm:spPr/>
    </dgm:pt>
    <dgm:pt modelId="{F5D9D185-6FA3-4A70-8B57-1D1BADAA747B}" type="pres">
      <dgm:prSet presAssocID="{92ECC9ED-2C3D-439C-993B-45234B7BB9EF}" presName="sibTrans" presStyleCnt="0"/>
      <dgm:spPr/>
    </dgm:pt>
    <dgm:pt modelId="{AD61DB83-26AB-43A7-8B95-7DDAD0572090}" type="pres">
      <dgm:prSet presAssocID="{5E26B1A1-1912-4D93-B725-63AE54105CF8}" presName="textNode" presStyleLbl="node1" presStyleIdx="2" presStyleCnt="4">
        <dgm:presLayoutVars>
          <dgm:bulletEnabled val="1"/>
        </dgm:presLayoutVars>
      </dgm:prSet>
      <dgm:spPr/>
    </dgm:pt>
    <dgm:pt modelId="{9156AB5C-E2C3-46ED-93F2-CC9CB8A8146A}" type="pres">
      <dgm:prSet presAssocID="{3AD44ABD-162B-4A62-8B32-0D5A1AE251DF}" presName="sibTrans" presStyleCnt="0"/>
      <dgm:spPr/>
    </dgm:pt>
    <dgm:pt modelId="{B41AF6D2-CBA6-4ABC-8C19-0DFC0F225BF5}" type="pres">
      <dgm:prSet presAssocID="{6DEE49B7-5E10-412C-ACD1-8AD8DF39263C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24C3285E-96C4-4B08-97E0-5E66619FFBC5}" type="presOf" srcId="{FD62DB11-69EC-4904-A364-95A1425D07BF}" destId="{0A02E54C-FC2B-4CF0-9AAD-6B83443724B2}" srcOrd="0" destOrd="0" presId="urn:microsoft.com/office/officeart/2005/8/layout/hProcess9"/>
    <dgm:cxn modelId="{EE8DD741-F16C-415F-88E9-43850985105D}" type="presOf" srcId="{9DFA27D3-E94B-476E-8C47-FEA35C7C7ECD}" destId="{CD93CA3E-BB85-4A49-A2E3-F35BF3BA78CE}" srcOrd="0" destOrd="0" presId="urn:microsoft.com/office/officeart/2005/8/layout/hProcess9"/>
    <dgm:cxn modelId="{311BA14C-8CFE-403B-B192-9C0618A43788}" type="presOf" srcId="{D88CDE54-4DEB-4CBA-98B5-A8CC97B57F26}" destId="{FD7865E0-D284-42AA-A190-48386B5BFE4A}" srcOrd="0" destOrd="0" presId="urn:microsoft.com/office/officeart/2005/8/layout/hProcess9"/>
    <dgm:cxn modelId="{8FD78855-CF59-4CA7-9BF0-E6B9636A224A}" srcId="{9DFA27D3-E94B-476E-8C47-FEA35C7C7ECD}" destId="{6DEE49B7-5E10-412C-ACD1-8AD8DF39263C}" srcOrd="3" destOrd="0" parTransId="{660453C1-232E-44E0-8CE7-D064C301C13A}" sibTransId="{D619FB47-475B-405A-8E4C-39393614F017}"/>
    <dgm:cxn modelId="{7756DFA5-CB05-4E88-844F-5E5202D6B068}" srcId="{9DFA27D3-E94B-476E-8C47-FEA35C7C7ECD}" destId="{5E26B1A1-1912-4D93-B725-63AE54105CF8}" srcOrd="2" destOrd="0" parTransId="{AC8566B6-690A-4CF5-9542-AA346FF6AECF}" sibTransId="{3AD44ABD-162B-4A62-8B32-0D5A1AE251DF}"/>
    <dgm:cxn modelId="{8A789EAC-3990-4F35-8800-5945C871774E}" srcId="{9DFA27D3-E94B-476E-8C47-FEA35C7C7ECD}" destId="{D88CDE54-4DEB-4CBA-98B5-A8CC97B57F26}" srcOrd="1" destOrd="0" parTransId="{005A6FA9-4AD1-40CA-B130-FBE5548B9932}" sibTransId="{92ECC9ED-2C3D-439C-993B-45234B7BB9EF}"/>
    <dgm:cxn modelId="{208936BB-A32C-4CED-AFED-BA37710F948A}" srcId="{9DFA27D3-E94B-476E-8C47-FEA35C7C7ECD}" destId="{FD62DB11-69EC-4904-A364-95A1425D07BF}" srcOrd="0" destOrd="0" parTransId="{19E84F14-D7A5-4907-8C23-776D71226021}" sibTransId="{55D07124-FC87-455C-83B5-35180D111FA6}"/>
    <dgm:cxn modelId="{C7540EF7-79E1-46DA-83EC-B56799BD1F13}" type="presOf" srcId="{6DEE49B7-5E10-412C-ACD1-8AD8DF39263C}" destId="{B41AF6D2-CBA6-4ABC-8C19-0DFC0F225BF5}" srcOrd="0" destOrd="0" presId="urn:microsoft.com/office/officeart/2005/8/layout/hProcess9"/>
    <dgm:cxn modelId="{5E5ED6F8-B1C2-44C6-8D5D-5CEE6BC4CD3C}" type="presOf" srcId="{5E26B1A1-1912-4D93-B725-63AE54105CF8}" destId="{AD61DB83-26AB-43A7-8B95-7DDAD0572090}" srcOrd="0" destOrd="0" presId="urn:microsoft.com/office/officeart/2005/8/layout/hProcess9"/>
    <dgm:cxn modelId="{4CE945DD-56B7-435F-9813-21D30DB4B808}" type="presParOf" srcId="{CD93CA3E-BB85-4A49-A2E3-F35BF3BA78CE}" destId="{F5560002-A898-47E8-88A6-1C9AB1A700A5}" srcOrd="0" destOrd="0" presId="urn:microsoft.com/office/officeart/2005/8/layout/hProcess9"/>
    <dgm:cxn modelId="{B66EA196-5FD5-4CE7-BE9F-71F667FFD6D6}" type="presParOf" srcId="{CD93CA3E-BB85-4A49-A2E3-F35BF3BA78CE}" destId="{A2C73205-7969-49FA-8D3F-E12AA008598F}" srcOrd="1" destOrd="0" presId="urn:microsoft.com/office/officeart/2005/8/layout/hProcess9"/>
    <dgm:cxn modelId="{3DD043A8-17A3-4BE1-9481-63C27342576E}" type="presParOf" srcId="{A2C73205-7969-49FA-8D3F-E12AA008598F}" destId="{0A02E54C-FC2B-4CF0-9AAD-6B83443724B2}" srcOrd="0" destOrd="0" presId="urn:microsoft.com/office/officeart/2005/8/layout/hProcess9"/>
    <dgm:cxn modelId="{8D9276E3-2476-4321-9F12-D8758156BFB8}" type="presParOf" srcId="{A2C73205-7969-49FA-8D3F-E12AA008598F}" destId="{35F2B744-EF35-4AE6-BDD8-AA4B0DCD7BA7}" srcOrd="1" destOrd="0" presId="urn:microsoft.com/office/officeart/2005/8/layout/hProcess9"/>
    <dgm:cxn modelId="{4B320512-AEA9-4BC5-84F8-F2D30C5B3A7C}" type="presParOf" srcId="{A2C73205-7969-49FA-8D3F-E12AA008598F}" destId="{FD7865E0-D284-42AA-A190-48386B5BFE4A}" srcOrd="2" destOrd="0" presId="urn:microsoft.com/office/officeart/2005/8/layout/hProcess9"/>
    <dgm:cxn modelId="{9626323D-E211-4DB1-A203-461A54CA1301}" type="presParOf" srcId="{A2C73205-7969-49FA-8D3F-E12AA008598F}" destId="{F5D9D185-6FA3-4A70-8B57-1D1BADAA747B}" srcOrd="3" destOrd="0" presId="urn:microsoft.com/office/officeart/2005/8/layout/hProcess9"/>
    <dgm:cxn modelId="{5C003B0C-E9CD-4C28-AE45-1C35F50002A4}" type="presParOf" srcId="{A2C73205-7969-49FA-8D3F-E12AA008598F}" destId="{AD61DB83-26AB-43A7-8B95-7DDAD0572090}" srcOrd="4" destOrd="0" presId="urn:microsoft.com/office/officeart/2005/8/layout/hProcess9"/>
    <dgm:cxn modelId="{9F60F23B-A668-4735-BDE9-0B944B0E5D71}" type="presParOf" srcId="{A2C73205-7969-49FA-8D3F-E12AA008598F}" destId="{9156AB5C-E2C3-46ED-93F2-CC9CB8A8146A}" srcOrd="5" destOrd="0" presId="urn:microsoft.com/office/officeart/2005/8/layout/hProcess9"/>
    <dgm:cxn modelId="{70575B59-5968-416B-9C37-5EC1838D3C66}" type="presParOf" srcId="{A2C73205-7969-49FA-8D3F-E12AA008598F}" destId="{B41AF6D2-CBA6-4ABC-8C19-0DFC0F225BF5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068F26-201C-4A75-BF32-DD2C78BD5764}" type="doc">
      <dgm:prSet loTypeId="urn:microsoft.com/office/officeart/2005/8/layout/hProcess4" loCatId="process" qsTypeId="urn:microsoft.com/office/officeart/2005/8/quickstyle/simple5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AC12E9B9-A11F-4BD8-B2A0-13B6A7E36C9B}">
      <dgm:prSet phldrT="[Text]"/>
      <dgm:spPr/>
      <dgm:t>
        <a:bodyPr/>
        <a:lstStyle/>
        <a:p>
          <a:r>
            <a:rPr lang="en-US" b="1">
              <a:latin typeface="Times New Roman" panose="02020603050405020304" pitchFamily="18" charset="0"/>
              <a:cs typeface="Times New Roman" panose="02020603050405020304" pitchFamily="18" charset="0"/>
            </a:rPr>
            <a:t>Standard S(AE)</a:t>
          </a:r>
        </a:p>
      </dgm:t>
    </dgm:pt>
    <dgm:pt modelId="{C7725AF4-18DC-4E9D-9A8D-DF0B8B8D1116}" type="parTrans" cxnId="{2EFD823B-8B2A-4BD3-A38A-0DFFCC3B2CCF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D3B21B-65CD-4A1C-9056-93E4D2AC35A5}" type="sibTrans" cxnId="{2EFD823B-8B2A-4BD3-A38A-0DFFCC3B2CCF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360AB6-9F83-46E0-A906-404E904942AE}">
      <dgm:prSet phldrT="[Text]"/>
      <dgm:spPr/>
      <dgm:t>
        <a:bodyPr/>
        <a:lstStyle/>
        <a:p>
          <a:r>
            <a:rPr lang="en-US" b="1">
              <a:latin typeface="Times New Roman" panose="02020603050405020304" pitchFamily="18" charset="0"/>
              <a:cs typeface="Times New Roman" panose="02020603050405020304" pitchFamily="18" charset="0"/>
            </a:rPr>
            <a:t>Cement = 611 </a:t>
          </a:r>
          <a:r>
            <a:rPr lang="en-US" b="1" err="1">
              <a:latin typeface="Times New Roman" panose="02020603050405020304" pitchFamily="18" charset="0"/>
              <a:cs typeface="Times New Roman" panose="02020603050405020304" pitchFamily="18" charset="0"/>
            </a:rPr>
            <a:t>lb</a:t>
          </a:r>
          <a:r>
            <a:rPr lang="en-US" b="1">
              <a:latin typeface="Times New Roman" panose="02020603050405020304" pitchFamily="18" charset="0"/>
              <a:cs typeface="Times New Roman" panose="02020603050405020304" pitchFamily="18" charset="0"/>
            </a:rPr>
            <a:t>/yd</a:t>
          </a:r>
          <a:r>
            <a:rPr lang="en-US" b="1" baseline="3000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gm:t>
    </dgm:pt>
    <dgm:pt modelId="{DC11FD31-B5B2-489C-9B21-22F45DDC2722}" type="parTrans" cxnId="{4EBBE86D-6245-4C46-B161-52DEAEDBA0E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2BFAE5-3F63-4FF0-B79B-E9C6FADBD0E6}" type="sibTrans" cxnId="{4EBBE86D-6245-4C46-B161-52DEAEDBA0E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997988-4877-4C63-94F4-8D141B5EE365}">
      <dgm:prSet phldrT="[Text]"/>
      <dgm:spPr/>
      <dgm:t>
        <a:bodyPr/>
        <a:lstStyle/>
        <a:p>
          <a:r>
            <a:rPr lang="en-US" b="1">
              <a:latin typeface="Times New Roman" panose="02020603050405020304" pitchFamily="18" charset="0"/>
              <a:cs typeface="Times New Roman" panose="02020603050405020304" pitchFamily="18" charset="0"/>
            </a:rPr>
            <a:t>Cement Reduced by 5.9%</a:t>
          </a:r>
        </a:p>
      </dgm:t>
    </dgm:pt>
    <dgm:pt modelId="{5894896F-E700-453A-B8CD-2FDCF6B31CC8}" type="parTrans" cxnId="{8DD85F79-2C6C-4B29-84E5-26B8BA208334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FBD950-FDC0-428A-A51D-3888383B1F33}" type="sibTrans" cxnId="{8DD85F79-2C6C-4B29-84E5-26B8BA208334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984B03-44B5-4399-BD00-DC912236234C}">
      <dgm:prSet phldrT="[Text]"/>
      <dgm:spPr/>
      <dgm:t>
        <a:bodyPr/>
        <a:lstStyle/>
        <a:p>
          <a:r>
            <a:rPr lang="en-US" b="1">
              <a:latin typeface="Times New Roman" panose="02020603050405020304" pitchFamily="18" charset="0"/>
              <a:cs typeface="Times New Roman" panose="02020603050405020304" pitchFamily="18" charset="0"/>
            </a:rPr>
            <a:t>Cement=575 </a:t>
          </a:r>
          <a:r>
            <a:rPr lang="en-US" b="1" err="1">
              <a:latin typeface="Times New Roman" panose="02020603050405020304" pitchFamily="18" charset="0"/>
              <a:cs typeface="Times New Roman" panose="02020603050405020304" pitchFamily="18" charset="0"/>
            </a:rPr>
            <a:t>lb</a:t>
          </a:r>
          <a:r>
            <a:rPr lang="en-US" b="1">
              <a:latin typeface="Times New Roman" panose="02020603050405020304" pitchFamily="18" charset="0"/>
              <a:cs typeface="Times New Roman" panose="02020603050405020304" pitchFamily="18" charset="0"/>
            </a:rPr>
            <a:t>/yd</a:t>
          </a:r>
          <a:r>
            <a:rPr lang="en-US" b="1" baseline="3000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gm:t>
    </dgm:pt>
    <dgm:pt modelId="{4BADF492-DEEA-4827-B96C-7166130ECFFF}" type="parTrans" cxnId="{9E62633C-C793-4F7D-B481-6773C1F634F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646871-8C0B-4EAA-9522-E7D66BE6F97C}" type="sibTrans" cxnId="{9E62633C-C793-4F7D-B481-6773C1F634F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29EDD6-487C-48ED-A739-354EB9A07DB5}">
      <dgm:prSet phldrT="[Text]"/>
      <dgm:spPr/>
      <dgm:t>
        <a:bodyPr/>
        <a:lstStyle/>
        <a:p>
          <a:r>
            <a:rPr lang="en-US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#57 + #8 </a:t>
          </a:r>
          <a:r>
            <a:rPr lang="en-US" b="1">
              <a:latin typeface="Times New Roman" panose="02020603050405020304" pitchFamily="18" charset="0"/>
              <a:cs typeface="Times New Roman" panose="02020603050405020304" pitchFamily="18" charset="0"/>
            </a:rPr>
            <a:t>Coarse Aggregates = 1850 </a:t>
          </a:r>
          <a:r>
            <a:rPr lang="en-US" b="1" err="1">
              <a:latin typeface="Times New Roman" panose="02020603050405020304" pitchFamily="18" charset="0"/>
              <a:cs typeface="Times New Roman" panose="02020603050405020304" pitchFamily="18" charset="0"/>
            </a:rPr>
            <a:t>lb</a:t>
          </a:r>
          <a:r>
            <a:rPr lang="en-US" b="1">
              <a:latin typeface="Times New Roman" panose="02020603050405020304" pitchFamily="18" charset="0"/>
              <a:cs typeface="Times New Roman" panose="02020603050405020304" pitchFamily="18" charset="0"/>
            </a:rPr>
            <a:t>/yd</a:t>
          </a:r>
          <a:r>
            <a:rPr lang="en-US" b="1" baseline="3000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gm:t>
    </dgm:pt>
    <dgm:pt modelId="{815364AC-296C-4F48-91E1-F4D3B760AE59}" type="parTrans" cxnId="{C389C346-F447-4A19-8558-80909FA05F0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033303-0A8E-4D20-83AF-45B55E144AD4}" type="sibTrans" cxnId="{C389C346-F447-4A19-8558-80909FA05F0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7EF8CB-C33C-4330-B75F-3A633BD081AD}">
      <dgm:prSet phldrT="[Text]"/>
      <dgm:spPr/>
      <dgm:t>
        <a:bodyPr/>
        <a:lstStyle/>
        <a:p>
          <a:r>
            <a:rPr lang="en-US" b="1">
              <a:latin typeface="Times New Roman" panose="02020603050405020304" pitchFamily="18" charset="0"/>
              <a:cs typeface="Times New Roman" panose="02020603050405020304" pitchFamily="18" charset="0"/>
            </a:rPr>
            <a:t>Cement Reduced by 15.4%</a:t>
          </a:r>
        </a:p>
      </dgm:t>
    </dgm:pt>
    <dgm:pt modelId="{1CEFEAF9-897B-45D3-81B6-2ED79BDD7A2A}" type="parTrans" cxnId="{9BFAEF7E-26C3-4AC5-A38F-3F5C3B502C23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6CE3F5-26E9-4E23-B683-9FC48FFD37EC}" type="sibTrans" cxnId="{9BFAEF7E-26C3-4AC5-A38F-3F5C3B502C23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49879A-FF70-4FB3-97AC-10085D319DF3}">
      <dgm:prSet phldrT="[Text]"/>
      <dgm:spPr/>
      <dgm:t>
        <a:bodyPr/>
        <a:lstStyle/>
        <a:p>
          <a:r>
            <a:rPr lang="en-US" b="1">
              <a:latin typeface="Times New Roman" panose="02020603050405020304" pitchFamily="18" charset="0"/>
              <a:cs typeface="Times New Roman" panose="02020603050405020304" pitchFamily="18" charset="0"/>
            </a:rPr>
            <a:t>Cement=517 </a:t>
          </a:r>
          <a:r>
            <a:rPr lang="en-US" b="1" err="1">
              <a:latin typeface="Times New Roman" panose="02020603050405020304" pitchFamily="18" charset="0"/>
              <a:cs typeface="Times New Roman" panose="02020603050405020304" pitchFamily="18" charset="0"/>
            </a:rPr>
            <a:t>lb</a:t>
          </a:r>
          <a:r>
            <a:rPr lang="en-US" b="1">
              <a:latin typeface="Times New Roman" panose="02020603050405020304" pitchFamily="18" charset="0"/>
              <a:cs typeface="Times New Roman" panose="02020603050405020304" pitchFamily="18" charset="0"/>
            </a:rPr>
            <a:t>/yd</a:t>
          </a:r>
          <a:r>
            <a:rPr lang="en-US" b="1" baseline="3000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gm:t>
    </dgm:pt>
    <dgm:pt modelId="{16A62573-9F6F-4C01-B966-CD50EC423A10}" type="parTrans" cxnId="{D410F46D-C819-41CE-841B-6BC13A6D1B81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4BE68B-6DBC-4B3C-B4D6-9E4C747B55A3}" type="sibTrans" cxnId="{D410F46D-C819-41CE-841B-6BC13A6D1B81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1DD8B0-46E1-4685-BD2A-23FAD9CD6793}">
      <dgm:prSet phldrT="[Text]"/>
      <dgm:spPr/>
      <dgm:t>
        <a:bodyPr/>
        <a:lstStyle/>
        <a:p>
          <a:r>
            <a:rPr lang="en-US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#57 </a:t>
          </a:r>
          <a:r>
            <a:rPr lang="en-US" b="1">
              <a:latin typeface="Times New Roman" panose="02020603050405020304" pitchFamily="18" charset="0"/>
              <a:cs typeface="Times New Roman" panose="02020603050405020304" pitchFamily="18" charset="0"/>
            </a:rPr>
            <a:t>Coarse Aggregates = 1800 </a:t>
          </a:r>
          <a:r>
            <a:rPr lang="en-US" b="1" err="1">
              <a:latin typeface="Times New Roman" panose="02020603050405020304" pitchFamily="18" charset="0"/>
              <a:cs typeface="Times New Roman" panose="02020603050405020304" pitchFamily="18" charset="0"/>
            </a:rPr>
            <a:t>lb</a:t>
          </a:r>
          <a:r>
            <a:rPr lang="en-US" b="1">
              <a:latin typeface="Times New Roman" panose="02020603050405020304" pitchFamily="18" charset="0"/>
              <a:cs typeface="Times New Roman" panose="02020603050405020304" pitchFamily="18" charset="0"/>
            </a:rPr>
            <a:t>/yd</a:t>
          </a:r>
          <a:r>
            <a:rPr lang="en-US" b="1" baseline="3000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gm:t>
    </dgm:pt>
    <dgm:pt modelId="{A6C7D65A-E8A6-44C8-8619-91797C9A4CCF}" type="parTrans" cxnId="{D859F341-A932-4771-A47F-528432E56D10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EF8BDE-E6B1-4942-AD37-36AC2F61E058}" type="sibTrans" cxnId="{D859F341-A932-4771-A47F-528432E56D10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0BED77-860D-4A16-9B1C-53ADE5AF4FE2}">
      <dgm:prSet/>
      <dgm:spPr/>
      <dgm:t>
        <a:bodyPr/>
        <a:lstStyle/>
        <a:p>
          <a:r>
            <a:rPr lang="en-US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#57 + #8 </a:t>
          </a:r>
          <a:r>
            <a:rPr lang="en-US" b="1">
              <a:latin typeface="Times New Roman" panose="02020603050405020304" pitchFamily="18" charset="0"/>
              <a:cs typeface="Times New Roman" panose="02020603050405020304" pitchFamily="18" charset="0"/>
            </a:rPr>
            <a:t>Coarse Aggregates = 1850 </a:t>
          </a:r>
          <a:r>
            <a:rPr lang="en-US" b="1" err="1">
              <a:latin typeface="Times New Roman" panose="02020603050405020304" pitchFamily="18" charset="0"/>
              <a:cs typeface="Times New Roman" panose="02020603050405020304" pitchFamily="18" charset="0"/>
            </a:rPr>
            <a:t>lb</a:t>
          </a:r>
          <a:r>
            <a:rPr lang="en-US" b="1">
              <a:latin typeface="Times New Roman" panose="02020603050405020304" pitchFamily="18" charset="0"/>
              <a:cs typeface="Times New Roman" panose="02020603050405020304" pitchFamily="18" charset="0"/>
            </a:rPr>
            <a:t>/yd</a:t>
          </a:r>
          <a:r>
            <a:rPr lang="en-US" b="1" baseline="3000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gm:t>
    </dgm:pt>
    <dgm:pt modelId="{F35DFF57-9D9A-424F-A2CC-9FF1E81208D2}" type="parTrans" cxnId="{A6132541-39DF-405D-9AB3-E8119A62AC84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0CAEDE-6A04-4888-B14C-5BDC0727D311}" type="sibTrans" cxnId="{A6132541-39DF-405D-9AB3-E8119A62AC84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47D5F3-8880-4BBD-B7F4-22B5E380149F}">
      <dgm:prSet/>
      <dgm:spPr/>
      <dgm:t>
        <a:bodyPr/>
        <a:lstStyle/>
        <a:p>
          <a:r>
            <a:rPr lang="en-US" b="1">
              <a:latin typeface="Times New Roman" panose="02020603050405020304" pitchFamily="18" charset="0"/>
              <a:cs typeface="Times New Roman" panose="02020603050405020304" pitchFamily="18" charset="0"/>
            </a:rPr>
            <a:t>Fly Ash substitution</a:t>
          </a:r>
        </a:p>
      </dgm:t>
    </dgm:pt>
    <dgm:pt modelId="{8EAC21AD-89EC-48BA-8F6F-62B788E5FAEA}" type="parTrans" cxnId="{982CCF3B-6313-4B62-88E5-41A3425431E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0E8B62-00E7-4A3B-81D5-1946A682DBAA}" type="sibTrans" cxnId="{982CCF3B-6313-4B62-88E5-41A3425431E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C61A40-BBCA-4928-92ED-0B15FC6E86E8}">
      <dgm:prSet custT="1"/>
      <dgm:spPr/>
      <dgm:t>
        <a:bodyPr/>
        <a:lstStyle/>
        <a:p>
          <a:r>
            <a:rPr lang="en-US" sz="27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Cementitious=517 </a:t>
          </a:r>
          <a:r>
            <a:rPr lang="en-US" sz="2700" b="1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lb</a:t>
          </a:r>
          <a:r>
            <a:rPr lang="en-US" sz="27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/yd</a:t>
          </a:r>
          <a:r>
            <a:rPr lang="en-US" sz="2700" b="1" baseline="300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	</a:t>
          </a:r>
          <a:r>
            <a:rPr lang="en-US" sz="2700">
              <a:latin typeface="Times New Roman" panose="02020603050405020304" pitchFamily="18" charset="0"/>
              <a:cs typeface="Times New Roman" panose="02020603050405020304" pitchFamily="18" charset="0"/>
            </a:rPr>
            <a:t>(20-30% Fly Ash)</a:t>
          </a:r>
        </a:p>
      </dgm:t>
    </dgm:pt>
    <dgm:pt modelId="{D57E4E70-A5AC-4D09-8B18-7CC66C228A66}" type="sibTrans" cxnId="{F861FE69-36A1-47FD-8A8B-FA1B4D720522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90D1F0-6A7E-485A-BAC0-CD5A91388DC6}" type="parTrans" cxnId="{F861FE69-36A1-47FD-8A8B-FA1B4D720522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9604AF-BF2C-4F09-BC97-742CF7EA4D94}">
      <dgm:prSet custT="1"/>
      <dgm:spPr/>
      <dgm:t>
        <a:bodyPr/>
        <a:lstStyle/>
        <a:p>
          <a:r>
            <a:rPr lang="en-US" sz="27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#57 + #8 </a:t>
          </a:r>
          <a:r>
            <a:rPr lang="en-US" sz="2700" b="1">
              <a:latin typeface="Times New Roman" panose="02020603050405020304" pitchFamily="18" charset="0"/>
              <a:cs typeface="Times New Roman" panose="02020603050405020304" pitchFamily="18" charset="0"/>
            </a:rPr>
            <a:t>Coarse Aggregates = 1850 </a:t>
          </a:r>
          <a:r>
            <a:rPr lang="en-US" sz="2700" b="1" err="1">
              <a:latin typeface="Times New Roman" panose="02020603050405020304" pitchFamily="18" charset="0"/>
              <a:cs typeface="Times New Roman" panose="02020603050405020304" pitchFamily="18" charset="0"/>
            </a:rPr>
            <a:t>lb</a:t>
          </a:r>
          <a:r>
            <a:rPr lang="en-US" sz="2700" b="1">
              <a:latin typeface="Times New Roman" panose="02020603050405020304" pitchFamily="18" charset="0"/>
              <a:cs typeface="Times New Roman" panose="02020603050405020304" pitchFamily="18" charset="0"/>
            </a:rPr>
            <a:t>/yd</a:t>
          </a:r>
          <a:r>
            <a:rPr lang="en-US" sz="2700" b="1" baseline="3000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gm:t>
    </dgm:pt>
    <dgm:pt modelId="{4AB86DEF-0D6E-4C72-BC9F-64E13C25D281}" type="sibTrans" cxnId="{FCFAC940-2F01-4B05-A537-9562BEAA7BA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052AEB-277E-4E09-847E-10902DAA227B}" type="parTrans" cxnId="{FCFAC940-2F01-4B05-A537-9562BEAA7BA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4EF675-9E94-4C42-A447-C6EA0F4D749F}">
      <dgm:prSet phldrT="[Text]"/>
      <dgm:spPr/>
      <dgm:t>
        <a:bodyPr/>
        <a:lstStyle/>
        <a:p>
          <a:endParaRPr lang="en-US" b="1" baseline="30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F8038A-BA74-4015-8C60-7CCC0077CAAD}" type="parTrans" cxnId="{AE1AEB23-FF00-4572-8C15-5816546F5E26}">
      <dgm:prSet/>
      <dgm:spPr/>
      <dgm:t>
        <a:bodyPr/>
        <a:lstStyle/>
        <a:p>
          <a:endParaRPr lang="en-US"/>
        </a:p>
      </dgm:t>
    </dgm:pt>
    <dgm:pt modelId="{8544535D-5856-4DDF-93B6-8B2F519D5CD4}" type="sibTrans" cxnId="{AE1AEB23-FF00-4572-8C15-5816546F5E26}">
      <dgm:prSet/>
      <dgm:spPr/>
      <dgm:t>
        <a:bodyPr/>
        <a:lstStyle/>
        <a:p>
          <a:endParaRPr lang="en-US"/>
        </a:p>
      </dgm:t>
    </dgm:pt>
    <dgm:pt modelId="{871DE503-A5AE-453D-8900-7C8D310CE277}">
      <dgm:prSet phldrT="[Text]"/>
      <dgm:spPr/>
      <dgm:t>
        <a:bodyPr/>
        <a:lstStyle/>
        <a:p>
          <a:endParaRPr lang="en-US" b="1" baseline="30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3FCA65-2534-4B12-960E-3C6B580DF318}" type="parTrans" cxnId="{BBE0147E-3F41-4517-9FD0-007C856C514C}">
      <dgm:prSet/>
      <dgm:spPr/>
      <dgm:t>
        <a:bodyPr/>
        <a:lstStyle/>
        <a:p>
          <a:endParaRPr lang="en-US"/>
        </a:p>
      </dgm:t>
    </dgm:pt>
    <dgm:pt modelId="{7AFF830F-EC64-412C-ABD4-2E0C59903026}" type="sibTrans" cxnId="{BBE0147E-3F41-4517-9FD0-007C856C514C}">
      <dgm:prSet/>
      <dgm:spPr/>
      <dgm:t>
        <a:bodyPr/>
        <a:lstStyle/>
        <a:p>
          <a:endParaRPr lang="en-US"/>
        </a:p>
      </dgm:t>
    </dgm:pt>
    <dgm:pt modelId="{C67287BE-CB7C-4893-B286-00C90B89A218}">
      <dgm:prSet phldrT="[Text]"/>
      <dgm:spPr/>
      <dgm:t>
        <a:bodyPr/>
        <a:lstStyle/>
        <a:p>
          <a:endParaRPr lang="en-US" b="1" baseline="30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8985A1-D9F1-470E-B25B-0957278B1AF6}" type="parTrans" cxnId="{5D4FB631-45B2-4DD6-A0A2-495356A792ED}">
      <dgm:prSet/>
      <dgm:spPr/>
      <dgm:t>
        <a:bodyPr/>
        <a:lstStyle/>
        <a:p>
          <a:endParaRPr lang="en-US"/>
        </a:p>
      </dgm:t>
    </dgm:pt>
    <dgm:pt modelId="{2B9FB148-9CD0-4D88-A5CF-9BFC829AD400}" type="sibTrans" cxnId="{5D4FB631-45B2-4DD6-A0A2-495356A792ED}">
      <dgm:prSet/>
      <dgm:spPr/>
      <dgm:t>
        <a:bodyPr/>
        <a:lstStyle/>
        <a:p>
          <a:endParaRPr lang="en-US"/>
        </a:p>
      </dgm:t>
    </dgm:pt>
    <dgm:pt modelId="{DA27A190-10A7-499D-8E6C-42AA3CEF4F5D}">
      <dgm:prSet custT="1"/>
      <dgm:spPr/>
      <dgm:t>
        <a:bodyPr/>
        <a:lstStyle/>
        <a:p>
          <a:endParaRPr lang="en-US" sz="2700" b="1" baseline="3000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39BFC1-CD65-465A-841C-32D70E211790}" type="parTrans" cxnId="{B5C3D519-507C-4C71-8ED6-B0F6E0CD69CD}">
      <dgm:prSet/>
      <dgm:spPr/>
      <dgm:t>
        <a:bodyPr/>
        <a:lstStyle/>
        <a:p>
          <a:endParaRPr lang="en-US"/>
        </a:p>
      </dgm:t>
    </dgm:pt>
    <dgm:pt modelId="{7A71AE8F-545E-4B97-9C1E-3F4CE6F77BD0}" type="sibTrans" cxnId="{B5C3D519-507C-4C71-8ED6-B0F6E0CD69CD}">
      <dgm:prSet/>
      <dgm:spPr/>
      <dgm:t>
        <a:bodyPr/>
        <a:lstStyle/>
        <a:p>
          <a:endParaRPr lang="en-US"/>
        </a:p>
      </dgm:t>
    </dgm:pt>
    <dgm:pt modelId="{AC1E1A1A-8E3A-46AE-9F5E-F2C0341FD153}" type="pres">
      <dgm:prSet presAssocID="{FA068F26-201C-4A75-BF32-DD2C78BD5764}" presName="Name0" presStyleCnt="0">
        <dgm:presLayoutVars>
          <dgm:dir/>
          <dgm:animLvl val="lvl"/>
          <dgm:resizeHandles val="exact"/>
        </dgm:presLayoutVars>
      </dgm:prSet>
      <dgm:spPr/>
    </dgm:pt>
    <dgm:pt modelId="{77A2C659-7625-4172-AB15-DD27B32FC6FD}" type="pres">
      <dgm:prSet presAssocID="{FA068F26-201C-4A75-BF32-DD2C78BD5764}" presName="tSp" presStyleCnt="0"/>
      <dgm:spPr/>
    </dgm:pt>
    <dgm:pt modelId="{36D5C179-CB07-44D9-B5B8-32739F149D18}" type="pres">
      <dgm:prSet presAssocID="{FA068F26-201C-4A75-BF32-DD2C78BD5764}" presName="bSp" presStyleCnt="0"/>
      <dgm:spPr/>
    </dgm:pt>
    <dgm:pt modelId="{81789697-A06F-494A-B6E5-DC27CD8AC227}" type="pres">
      <dgm:prSet presAssocID="{FA068F26-201C-4A75-BF32-DD2C78BD5764}" presName="process" presStyleCnt="0"/>
      <dgm:spPr/>
    </dgm:pt>
    <dgm:pt modelId="{F586B472-7A52-4955-AF24-0B952EA89902}" type="pres">
      <dgm:prSet presAssocID="{AC12E9B9-A11F-4BD8-B2A0-13B6A7E36C9B}" presName="composite1" presStyleCnt="0"/>
      <dgm:spPr/>
    </dgm:pt>
    <dgm:pt modelId="{A0E7376E-AAF5-472C-9D46-0906060B609A}" type="pres">
      <dgm:prSet presAssocID="{AC12E9B9-A11F-4BD8-B2A0-13B6A7E36C9B}" presName="dummyNode1" presStyleLbl="node1" presStyleIdx="0" presStyleCnt="4"/>
      <dgm:spPr/>
    </dgm:pt>
    <dgm:pt modelId="{126F410D-651D-4AF7-BE8D-1A99B4A15F97}" type="pres">
      <dgm:prSet presAssocID="{AC12E9B9-A11F-4BD8-B2A0-13B6A7E36C9B}" presName="childNode1" presStyleLbl="bgAcc1" presStyleIdx="0" presStyleCnt="4" custScaleX="122205" custScaleY="108381">
        <dgm:presLayoutVars>
          <dgm:bulletEnabled val="1"/>
        </dgm:presLayoutVars>
      </dgm:prSet>
      <dgm:spPr/>
    </dgm:pt>
    <dgm:pt modelId="{D7C0C5D2-7DE0-4499-8629-A07FC5FC82A5}" type="pres">
      <dgm:prSet presAssocID="{AC12E9B9-A11F-4BD8-B2A0-13B6A7E36C9B}" presName="childNode1tx" presStyleLbl="bgAcc1" presStyleIdx="0" presStyleCnt="4">
        <dgm:presLayoutVars>
          <dgm:bulletEnabled val="1"/>
        </dgm:presLayoutVars>
      </dgm:prSet>
      <dgm:spPr/>
    </dgm:pt>
    <dgm:pt modelId="{F36D1A12-24D4-4AA9-9C56-4268CD94A936}" type="pres">
      <dgm:prSet presAssocID="{AC12E9B9-A11F-4BD8-B2A0-13B6A7E36C9B}" presName="parentNode1" presStyleLbl="node1" presStyleIdx="0" presStyleCnt="4" custLinFactNeighborX="-6630" custLinFactNeighborY="-3700">
        <dgm:presLayoutVars>
          <dgm:chMax val="1"/>
          <dgm:bulletEnabled val="1"/>
        </dgm:presLayoutVars>
      </dgm:prSet>
      <dgm:spPr/>
    </dgm:pt>
    <dgm:pt modelId="{EB12FC63-1745-41BC-87E4-16A44C767633}" type="pres">
      <dgm:prSet presAssocID="{AC12E9B9-A11F-4BD8-B2A0-13B6A7E36C9B}" presName="connSite1" presStyleCnt="0"/>
      <dgm:spPr/>
    </dgm:pt>
    <dgm:pt modelId="{8A190478-60A8-49E1-BB16-80D66B3ED7F3}" type="pres">
      <dgm:prSet presAssocID="{96D3B21B-65CD-4A1C-9056-93E4D2AC35A5}" presName="Name9" presStyleLbl="sibTrans2D1" presStyleIdx="0" presStyleCnt="3"/>
      <dgm:spPr/>
    </dgm:pt>
    <dgm:pt modelId="{DF1BA263-C265-4CEB-87AB-52A392B47709}" type="pres">
      <dgm:prSet presAssocID="{2B997988-4877-4C63-94F4-8D141B5EE365}" presName="composite2" presStyleCnt="0"/>
      <dgm:spPr/>
    </dgm:pt>
    <dgm:pt modelId="{D0EE89E7-517A-4329-856C-4CF21C17B712}" type="pres">
      <dgm:prSet presAssocID="{2B997988-4877-4C63-94F4-8D141B5EE365}" presName="dummyNode2" presStyleLbl="node1" presStyleIdx="0" presStyleCnt="4"/>
      <dgm:spPr/>
    </dgm:pt>
    <dgm:pt modelId="{FD959F99-1F36-4D22-B060-EACE10B78D88}" type="pres">
      <dgm:prSet presAssocID="{2B997988-4877-4C63-94F4-8D141B5EE365}" presName="childNode2" presStyleLbl="bgAcc1" presStyleIdx="1" presStyleCnt="4" custScaleX="119679" custScaleY="108381">
        <dgm:presLayoutVars>
          <dgm:bulletEnabled val="1"/>
        </dgm:presLayoutVars>
      </dgm:prSet>
      <dgm:spPr/>
    </dgm:pt>
    <dgm:pt modelId="{C221EC61-326B-433C-9A81-529F57373FBE}" type="pres">
      <dgm:prSet presAssocID="{2B997988-4877-4C63-94F4-8D141B5EE365}" presName="childNode2tx" presStyleLbl="bgAcc1" presStyleIdx="1" presStyleCnt="4">
        <dgm:presLayoutVars>
          <dgm:bulletEnabled val="1"/>
        </dgm:presLayoutVars>
      </dgm:prSet>
      <dgm:spPr/>
    </dgm:pt>
    <dgm:pt modelId="{07EE67A6-50AA-4BBE-BB60-D3F73AEB5F71}" type="pres">
      <dgm:prSet presAssocID="{2B997988-4877-4C63-94F4-8D141B5EE365}" presName="parentNode2" presStyleLbl="node1" presStyleIdx="1" presStyleCnt="4" custLinFactNeighborX="-4547" custLinFactNeighborY="-2893">
        <dgm:presLayoutVars>
          <dgm:chMax val="0"/>
          <dgm:bulletEnabled val="1"/>
        </dgm:presLayoutVars>
      </dgm:prSet>
      <dgm:spPr/>
    </dgm:pt>
    <dgm:pt modelId="{174D610B-DD0A-474F-A64B-1EB6889E7EA8}" type="pres">
      <dgm:prSet presAssocID="{2B997988-4877-4C63-94F4-8D141B5EE365}" presName="connSite2" presStyleCnt="0"/>
      <dgm:spPr/>
    </dgm:pt>
    <dgm:pt modelId="{5DD431B1-E5DE-49C2-909A-11E087BCBFAC}" type="pres">
      <dgm:prSet presAssocID="{0BFBD950-FDC0-428A-A51D-3888383B1F33}" presName="Name18" presStyleLbl="sibTrans2D1" presStyleIdx="1" presStyleCnt="3"/>
      <dgm:spPr/>
    </dgm:pt>
    <dgm:pt modelId="{4663EF5A-1DA5-4133-AB6A-B9B332C0E63A}" type="pres">
      <dgm:prSet presAssocID="{217EF8CB-C33C-4330-B75F-3A633BD081AD}" presName="composite1" presStyleCnt="0"/>
      <dgm:spPr/>
    </dgm:pt>
    <dgm:pt modelId="{AB1B2BC1-E78F-4A71-BEB8-27AD683F3581}" type="pres">
      <dgm:prSet presAssocID="{217EF8CB-C33C-4330-B75F-3A633BD081AD}" presName="dummyNode1" presStyleLbl="node1" presStyleIdx="1" presStyleCnt="4"/>
      <dgm:spPr/>
    </dgm:pt>
    <dgm:pt modelId="{49DFCE86-B74E-4224-B3B1-8998319CB130}" type="pres">
      <dgm:prSet presAssocID="{217EF8CB-C33C-4330-B75F-3A633BD081AD}" presName="childNode1" presStyleLbl="bgAcc1" presStyleIdx="2" presStyleCnt="4" custScaleX="117762" custScaleY="108381">
        <dgm:presLayoutVars>
          <dgm:bulletEnabled val="1"/>
        </dgm:presLayoutVars>
      </dgm:prSet>
      <dgm:spPr/>
    </dgm:pt>
    <dgm:pt modelId="{9EA42A2E-3A49-4D98-8DA9-B77FB8AEDAC6}" type="pres">
      <dgm:prSet presAssocID="{217EF8CB-C33C-4330-B75F-3A633BD081AD}" presName="childNode1tx" presStyleLbl="bgAcc1" presStyleIdx="2" presStyleCnt="4">
        <dgm:presLayoutVars>
          <dgm:bulletEnabled val="1"/>
        </dgm:presLayoutVars>
      </dgm:prSet>
      <dgm:spPr/>
    </dgm:pt>
    <dgm:pt modelId="{CD33E6E7-612D-42C0-8D0D-CB4B6288B5B9}" type="pres">
      <dgm:prSet presAssocID="{217EF8CB-C33C-4330-B75F-3A633BD081AD}" presName="parentNode1" presStyleLbl="node1" presStyleIdx="2" presStyleCnt="4" custLinFactNeighborX="-8365" custLinFactNeighborY="15874">
        <dgm:presLayoutVars>
          <dgm:chMax val="1"/>
          <dgm:bulletEnabled val="1"/>
        </dgm:presLayoutVars>
      </dgm:prSet>
      <dgm:spPr/>
    </dgm:pt>
    <dgm:pt modelId="{9392650A-A1E2-406D-8E46-39F1AB36DE21}" type="pres">
      <dgm:prSet presAssocID="{217EF8CB-C33C-4330-B75F-3A633BD081AD}" presName="connSite1" presStyleCnt="0"/>
      <dgm:spPr/>
    </dgm:pt>
    <dgm:pt modelId="{CFF28F8F-133E-463D-BAA0-E49D0C559F29}" type="pres">
      <dgm:prSet presAssocID="{E06CE3F5-26E9-4E23-B683-9FC48FFD37EC}" presName="Name9" presStyleLbl="sibTrans2D1" presStyleIdx="2" presStyleCnt="3"/>
      <dgm:spPr/>
    </dgm:pt>
    <dgm:pt modelId="{C5995A74-9586-42C3-946A-98F7093EEB25}" type="pres">
      <dgm:prSet presAssocID="{8347D5F3-8880-4BBD-B7F4-22B5E380149F}" presName="composite2" presStyleCnt="0"/>
      <dgm:spPr/>
    </dgm:pt>
    <dgm:pt modelId="{C85747A3-DE48-40B0-90CA-E6EC6F8245A5}" type="pres">
      <dgm:prSet presAssocID="{8347D5F3-8880-4BBD-B7F4-22B5E380149F}" presName="dummyNode2" presStyleLbl="node1" presStyleIdx="2" presStyleCnt="4"/>
      <dgm:spPr/>
    </dgm:pt>
    <dgm:pt modelId="{17C28F60-D664-43D9-BC0A-2650C8D76C27}" type="pres">
      <dgm:prSet presAssocID="{8347D5F3-8880-4BBD-B7F4-22B5E380149F}" presName="childNode2" presStyleLbl="bgAcc1" presStyleIdx="3" presStyleCnt="4" custScaleX="129302" custScaleY="108515">
        <dgm:presLayoutVars>
          <dgm:bulletEnabled val="1"/>
        </dgm:presLayoutVars>
      </dgm:prSet>
      <dgm:spPr/>
    </dgm:pt>
    <dgm:pt modelId="{AA34097C-7FC3-46AA-BDA7-79459B8F871F}" type="pres">
      <dgm:prSet presAssocID="{8347D5F3-8880-4BBD-B7F4-22B5E380149F}" presName="childNode2tx" presStyleLbl="bgAcc1" presStyleIdx="3" presStyleCnt="4">
        <dgm:presLayoutVars>
          <dgm:bulletEnabled val="1"/>
        </dgm:presLayoutVars>
      </dgm:prSet>
      <dgm:spPr/>
    </dgm:pt>
    <dgm:pt modelId="{E2FB19F8-97C2-4714-8285-3CD3DAD10541}" type="pres">
      <dgm:prSet presAssocID="{8347D5F3-8880-4BBD-B7F4-22B5E380149F}" presName="parentNode2" presStyleLbl="node1" presStyleIdx="3" presStyleCnt="4">
        <dgm:presLayoutVars>
          <dgm:chMax val="0"/>
          <dgm:bulletEnabled val="1"/>
        </dgm:presLayoutVars>
      </dgm:prSet>
      <dgm:spPr/>
    </dgm:pt>
    <dgm:pt modelId="{3D9BB889-1BED-4885-8E9E-1896F5168AF7}" type="pres">
      <dgm:prSet presAssocID="{8347D5F3-8880-4BBD-B7F4-22B5E380149F}" presName="connSite2" presStyleCnt="0"/>
      <dgm:spPr/>
    </dgm:pt>
  </dgm:ptLst>
  <dgm:cxnLst>
    <dgm:cxn modelId="{5A8B8A10-D078-48D6-8B12-561F26C206A8}" type="presOf" srcId="{96D3B21B-65CD-4A1C-9056-93E4D2AC35A5}" destId="{8A190478-60A8-49E1-BB16-80D66B3ED7F3}" srcOrd="0" destOrd="0" presId="urn:microsoft.com/office/officeart/2005/8/layout/hProcess4"/>
    <dgm:cxn modelId="{A913D713-ED29-4D78-A150-0424491C2C5F}" type="presOf" srcId="{2929EDD6-487C-48ED-A739-354EB9A07DB5}" destId="{FD959F99-1F36-4D22-B060-EACE10B78D88}" srcOrd="0" destOrd="2" presId="urn:microsoft.com/office/officeart/2005/8/layout/hProcess4"/>
    <dgm:cxn modelId="{0BEE2814-C618-4690-AAE7-460EA6D4692F}" type="presOf" srcId="{2B49879A-FF70-4FB3-97AC-10085D319DF3}" destId="{49DFCE86-B74E-4224-B3B1-8998319CB130}" srcOrd="0" destOrd="0" presId="urn:microsoft.com/office/officeart/2005/8/layout/hProcess4"/>
    <dgm:cxn modelId="{D1F2D416-27FA-4AC7-94B5-AF901126430D}" type="presOf" srcId="{B94EF675-9E94-4C42-A447-C6EA0F4D749F}" destId="{126F410D-651D-4AF7-BE8D-1A99B4A15F97}" srcOrd="0" destOrd="1" presId="urn:microsoft.com/office/officeart/2005/8/layout/hProcess4"/>
    <dgm:cxn modelId="{B5C3D519-507C-4C71-8ED6-B0F6E0CD69CD}" srcId="{8347D5F3-8880-4BBD-B7F4-22B5E380149F}" destId="{DA27A190-10A7-499D-8E6C-42AA3CEF4F5D}" srcOrd="1" destOrd="0" parTransId="{F839BFC1-CD65-465A-841C-32D70E211790}" sibTransId="{7A71AE8F-545E-4B97-9C1E-3F4CE6F77BD0}"/>
    <dgm:cxn modelId="{92FCBC1C-9346-4147-B111-154D8F85B89F}" type="presOf" srcId="{8347D5F3-8880-4BBD-B7F4-22B5E380149F}" destId="{E2FB19F8-97C2-4714-8285-3CD3DAD10541}" srcOrd="0" destOrd="0" presId="urn:microsoft.com/office/officeart/2005/8/layout/hProcess4"/>
    <dgm:cxn modelId="{4381131F-ADD0-4C3C-9F54-4AB7854F8AA0}" type="presOf" srcId="{7C9604AF-BF2C-4F09-BC97-742CF7EA4D94}" destId="{17C28F60-D664-43D9-BC0A-2650C8D76C27}" srcOrd="0" destOrd="2" presId="urn:microsoft.com/office/officeart/2005/8/layout/hProcess4"/>
    <dgm:cxn modelId="{2E795421-D326-4144-8EA6-1433285E608B}" type="presOf" srcId="{871DE503-A5AE-453D-8900-7C8D310CE277}" destId="{C221EC61-326B-433C-9A81-529F57373FBE}" srcOrd="1" destOrd="1" presId="urn:microsoft.com/office/officeart/2005/8/layout/hProcess4"/>
    <dgm:cxn modelId="{AE1AEB23-FF00-4572-8C15-5816546F5E26}" srcId="{AC12E9B9-A11F-4BD8-B2A0-13B6A7E36C9B}" destId="{B94EF675-9E94-4C42-A447-C6EA0F4D749F}" srcOrd="1" destOrd="0" parTransId="{8FF8038A-BA74-4015-8C60-7CCC0077CAAD}" sibTransId="{8544535D-5856-4DDF-93B6-8B2F519D5CD4}"/>
    <dgm:cxn modelId="{2C8D5A29-5F31-4C0F-BC56-264609B53B2C}" type="presOf" srcId="{217EF8CB-C33C-4330-B75F-3A633BD081AD}" destId="{CD33E6E7-612D-42C0-8D0D-CB4B6288B5B9}" srcOrd="0" destOrd="0" presId="urn:microsoft.com/office/officeart/2005/8/layout/hProcess4"/>
    <dgm:cxn modelId="{4994A831-51C9-41F5-92CA-E42734788B06}" type="presOf" srcId="{10984B03-44B5-4399-BD00-DC912236234C}" destId="{FD959F99-1F36-4D22-B060-EACE10B78D88}" srcOrd="0" destOrd="0" presId="urn:microsoft.com/office/officeart/2005/8/layout/hProcess4"/>
    <dgm:cxn modelId="{5D4FB631-45B2-4DD6-A0A2-495356A792ED}" srcId="{217EF8CB-C33C-4330-B75F-3A633BD081AD}" destId="{C67287BE-CB7C-4893-B286-00C90B89A218}" srcOrd="1" destOrd="0" parTransId="{B38985A1-D9F1-470E-B25B-0957278B1AF6}" sibTransId="{2B9FB148-9CD0-4D88-A5CF-9BFC829AD400}"/>
    <dgm:cxn modelId="{172FD738-2005-4757-8F65-30672B8A4323}" type="presOf" srcId="{9BC61A40-BBCA-4928-92ED-0B15FC6E86E8}" destId="{17C28F60-D664-43D9-BC0A-2650C8D76C27}" srcOrd="0" destOrd="0" presId="urn:microsoft.com/office/officeart/2005/8/layout/hProcess4"/>
    <dgm:cxn modelId="{2EFD823B-8B2A-4BD3-A38A-0DFFCC3B2CCF}" srcId="{FA068F26-201C-4A75-BF32-DD2C78BD5764}" destId="{AC12E9B9-A11F-4BD8-B2A0-13B6A7E36C9B}" srcOrd="0" destOrd="0" parTransId="{C7725AF4-18DC-4E9D-9A8D-DF0B8B8D1116}" sibTransId="{96D3B21B-65CD-4A1C-9056-93E4D2AC35A5}"/>
    <dgm:cxn modelId="{982CCF3B-6313-4B62-88E5-41A3425431E9}" srcId="{FA068F26-201C-4A75-BF32-DD2C78BD5764}" destId="{8347D5F3-8880-4BBD-B7F4-22B5E380149F}" srcOrd="3" destOrd="0" parTransId="{8EAC21AD-89EC-48BA-8F6F-62B788E5FAEA}" sibTransId="{E10E8B62-00E7-4A3B-81D5-1946A682DBAA}"/>
    <dgm:cxn modelId="{9E62633C-C793-4F7D-B481-6773C1F634FE}" srcId="{2B997988-4877-4C63-94F4-8D141B5EE365}" destId="{10984B03-44B5-4399-BD00-DC912236234C}" srcOrd="0" destOrd="0" parTransId="{4BADF492-DEEA-4827-B96C-7166130ECFFF}" sibTransId="{D2646871-8C0B-4EAA-9522-E7D66BE6F97C}"/>
    <dgm:cxn modelId="{FCFAC940-2F01-4B05-A537-9562BEAA7BAB}" srcId="{8347D5F3-8880-4BBD-B7F4-22B5E380149F}" destId="{7C9604AF-BF2C-4F09-BC97-742CF7EA4D94}" srcOrd="2" destOrd="0" parTransId="{ED052AEB-277E-4E09-847E-10902DAA227B}" sibTransId="{4AB86DEF-0D6E-4C72-BC9F-64E13C25D281}"/>
    <dgm:cxn modelId="{A6132541-39DF-405D-9AB3-E8119A62AC84}" srcId="{217EF8CB-C33C-4330-B75F-3A633BD081AD}" destId="{850BED77-860D-4A16-9B1C-53ADE5AF4FE2}" srcOrd="2" destOrd="0" parTransId="{F35DFF57-9D9A-424F-A2CC-9FF1E81208D2}" sibTransId="{720CAEDE-6A04-4888-B14C-5BDC0727D311}"/>
    <dgm:cxn modelId="{D859F341-A932-4771-A47F-528432E56D10}" srcId="{AC12E9B9-A11F-4BD8-B2A0-13B6A7E36C9B}" destId="{041DD8B0-46E1-4685-BD2A-23FAD9CD6793}" srcOrd="2" destOrd="0" parTransId="{A6C7D65A-E8A6-44C8-8619-91797C9A4CCF}" sibTransId="{E9EF8BDE-E6B1-4942-AD37-36AC2F61E058}"/>
    <dgm:cxn modelId="{A6D50763-C74E-4489-A549-3195102D8C8C}" type="presOf" srcId="{DA27A190-10A7-499D-8E6C-42AA3CEF4F5D}" destId="{AA34097C-7FC3-46AA-BDA7-79459B8F871F}" srcOrd="1" destOrd="1" presId="urn:microsoft.com/office/officeart/2005/8/layout/hProcess4"/>
    <dgm:cxn modelId="{794E2865-9160-4306-AD0C-144D980194DA}" type="presOf" srcId="{7C9604AF-BF2C-4F09-BC97-742CF7EA4D94}" destId="{AA34097C-7FC3-46AA-BDA7-79459B8F871F}" srcOrd="1" destOrd="2" presId="urn:microsoft.com/office/officeart/2005/8/layout/hProcess4"/>
    <dgm:cxn modelId="{FED9BB45-34AA-4E46-845A-41572773C945}" type="presOf" srcId="{FA068F26-201C-4A75-BF32-DD2C78BD5764}" destId="{AC1E1A1A-8E3A-46AE-9F5E-F2C0341FD153}" srcOrd="0" destOrd="0" presId="urn:microsoft.com/office/officeart/2005/8/layout/hProcess4"/>
    <dgm:cxn modelId="{C389C346-F447-4A19-8558-80909FA05F09}" srcId="{2B997988-4877-4C63-94F4-8D141B5EE365}" destId="{2929EDD6-487C-48ED-A739-354EB9A07DB5}" srcOrd="2" destOrd="0" parTransId="{815364AC-296C-4F48-91E1-F4D3B760AE59}" sibTransId="{4C033303-0A8E-4D20-83AF-45B55E144AD4}"/>
    <dgm:cxn modelId="{9B85B867-7A73-4725-A45A-C475C2D8A13C}" type="presOf" srcId="{850BED77-860D-4A16-9B1C-53ADE5AF4FE2}" destId="{49DFCE86-B74E-4224-B3B1-8998319CB130}" srcOrd="0" destOrd="2" presId="urn:microsoft.com/office/officeart/2005/8/layout/hProcess4"/>
    <dgm:cxn modelId="{19B45549-24D7-4B47-BDC2-A328ABA56A00}" type="presOf" srcId="{2B997988-4877-4C63-94F4-8D141B5EE365}" destId="{07EE67A6-50AA-4BBE-BB60-D3F73AEB5F71}" srcOrd="0" destOrd="0" presId="urn:microsoft.com/office/officeart/2005/8/layout/hProcess4"/>
    <dgm:cxn modelId="{F861FE69-36A1-47FD-8A8B-FA1B4D720522}" srcId="{8347D5F3-8880-4BBD-B7F4-22B5E380149F}" destId="{9BC61A40-BBCA-4928-92ED-0B15FC6E86E8}" srcOrd="0" destOrd="0" parTransId="{2790D1F0-6A7E-485A-BAC0-CD5A91388DC6}" sibTransId="{D57E4E70-A5AC-4D09-8B18-7CC66C228A66}"/>
    <dgm:cxn modelId="{4EBBE86D-6245-4C46-B161-52DEAEDBA0EE}" srcId="{AC12E9B9-A11F-4BD8-B2A0-13B6A7E36C9B}" destId="{0C360AB6-9F83-46E0-A906-404E904942AE}" srcOrd="0" destOrd="0" parTransId="{DC11FD31-B5B2-489C-9B21-22F45DDC2722}" sibTransId="{8F2BFAE5-3F63-4FF0-B79B-E9C6FADBD0E6}"/>
    <dgm:cxn modelId="{D410F46D-C819-41CE-841B-6BC13A6D1B81}" srcId="{217EF8CB-C33C-4330-B75F-3A633BD081AD}" destId="{2B49879A-FF70-4FB3-97AC-10085D319DF3}" srcOrd="0" destOrd="0" parTransId="{16A62573-9F6F-4C01-B966-CD50EC423A10}" sibTransId="{C24BE68B-6DBC-4B3C-B4D6-9E4C747B55A3}"/>
    <dgm:cxn modelId="{7E2B7154-909F-429F-81EB-7AA8B895F602}" type="presOf" srcId="{C67287BE-CB7C-4893-B286-00C90B89A218}" destId="{9EA42A2E-3A49-4D98-8DA9-B77FB8AEDAC6}" srcOrd="1" destOrd="1" presId="urn:microsoft.com/office/officeart/2005/8/layout/hProcess4"/>
    <dgm:cxn modelId="{63C1CC57-EB97-4EA3-8F1A-B8C5CC804F57}" type="presOf" srcId="{E06CE3F5-26E9-4E23-B683-9FC48FFD37EC}" destId="{CFF28F8F-133E-463D-BAA0-E49D0C559F29}" srcOrd="0" destOrd="0" presId="urn:microsoft.com/office/officeart/2005/8/layout/hProcess4"/>
    <dgm:cxn modelId="{8DD85F79-2C6C-4B29-84E5-26B8BA208334}" srcId="{FA068F26-201C-4A75-BF32-DD2C78BD5764}" destId="{2B997988-4877-4C63-94F4-8D141B5EE365}" srcOrd="1" destOrd="0" parTransId="{5894896F-E700-453A-B8CD-2FDCF6B31CC8}" sibTransId="{0BFBD950-FDC0-428A-A51D-3888383B1F33}"/>
    <dgm:cxn modelId="{9CF3CB79-A638-4094-A4E1-D1CD4CC64E04}" type="presOf" srcId="{10984B03-44B5-4399-BD00-DC912236234C}" destId="{C221EC61-326B-433C-9A81-529F57373FBE}" srcOrd="1" destOrd="0" presId="urn:microsoft.com/office/officeart/2005/8/layout/hProcess4"/>
    <dgm:cxn modelId="{BBE0147E-3F41-4517-9FD0-007C856C514C}" srcId="{2B997988-4877-4C63-94F4-8D141B5EE365}" destId="{871DE503-A5AE-453D-8900-7C8D310CE277}" srcOrd="1" destOrd="0" parTransId="{023FCA65-2534-4B12-960E-3C6B580DF318}" sibTransId="{7AFF830F-EC64-412C-ABD4-2E0C59903026}"/>
    <dgm:cxn modelId="{9BFAEF7E-26C3-4AC5-A38F-3F5C3B502C23}" srcId="{FA068F26-201C-4A75-BF32-DD2C78BD5764}" destId="{217EF8CB-C33C-4330-B75F-3A633BD081AD}" srcOrd="2" destOrd="0" parTransId="{1CEFEAF9-897B-45D3-81B6-2ED79BDD7A2A}" sibTransId="{E06CE3F5-26E9-4E23-B683-9FC48FFD37EC}"/>
    <dgm:cxn modelId="{9611477F-7E8C-4B4E-83A2-9E4417FBD238}" type="presOf" srcId="{850BED77-860D-4A16-9B1C-53ADE5AF4FE2}" destId="{9EA42A2E-3A49-4D98-8DA9-B77FB8AEDAC6}" srcOrd="1" destOrd="2" presId="urn:microsoft.com/office/officeart/2005/8/layout/hProcess4"/>
    <dgm:cxn modelId="{6537F295-74BD-47F6-BEB2-3F8603AB26E7}" type="presOf" srcId="{B94EF675-9E94-4C42-A447-C6EA0F4D749F}" destId="{D7C0C5D2-7DE0-4499-8629-A07FC5FC82A5}" srcOrd="1" destOrd="1" presId="urn:microsoft.com/office/officeart/2005/8/layout/hProcess4"/>
    <dgm:cxn modelId="{55484C98-D529-449D-B156-C8849DDF360D}" type="presOf" srcId="{0C360AB6-9F83-46E0-A906-404E904942AE}" destId="{D7C0C5D2-7DE0-4499-8629-A07FC5FC82A5}" srcOrd="1" destOrd="0" presId="urn:microsoft.com/office/officeart/2005/8/layout/hProcess4"/>
    <dgm:cxn modelId="{18DAA1A6-46A1-4B92-95C7-D276984D8E87}" type="presOf" srcId="{9BC61A40-BBCA-4928-92ED-0B15FC6E86E8}" destId="{AA34097C-7FC3-46AA-BDA7-79459B8F871F}" srcOrd="1" destOrd="0" presId="urn:microsoft.com/office/officeart/2005/8/layout/hProcess4"/>
    <dgm:cxn modelId="{53E345A7-F812-4554-A5D9-78EEE8963FFF}" type="presOf" srcId="{041DD8B0-46E1-4685-BD2A-23FAD9CD6793}" destId="{126F410D-651D-4AF7-BE8D-1A99B4A15F97}" srcOrd="0" destOrd="2" presId="urn:microsoft.com/office/officeart/2005/8/layout/hProcess4"/>
    <dgm:cxn modelId="{EC3BCFBA-6F3F-46E9-9371-CAD72076979F}" type="presOf" srcId="{871DE503-A5AE-453D-8900-7C8D310CE277}" destId="{FD959F99-1F36-4D22-B060-EACE10B78D88}" srcOrd="0" destOrd="1" presId="urn:microsoft.com/office/officeart/2005/8/layout/hProcess4"/>
    <dgm:cxn modelId="{38C982C1-A4E1-4AC8-8896-989D39C23595}" type="presOf" srcId="{0BFBD950-FDC0-428A-A51D-3888383B1F33}" destId="{5DD431B1-E5DE-49C2-909A-11E087BCBFAC}" srcOrd="0" destOrd="0" presId="urn:microsoft.com/office/officeart/2005/8/layout/hProcess4"/>
    <dgm:cxn modelId="{4CD114C5-4548-4E64-BD2E-1BAF874C3266}" type="presOf" srcId="{AC12E9B9-A11F-4BD8-B2A0-13B6A7E36C9B}" destId="{F36D1A12-24D4-4AA9-9C56-4268CD94A936}" srcOrd="0" destOrd="0" presId="urn:microsoft.com/office/officeart/2005/8/layout/hProcess4"/>
    <dgm:cxn modelId="{1A7665CA-CBEE-4DE3-BA4A-088D6955C36E}" type="presOf" srcId="{C67287BE-CB7C-4893-B286-00C90B89A218}" destId="{49DFCE86-B74E-4224-B3B1-8998319CB130}" srcOrd="0" destOrd="1" presId="urn:microsoft.com/office/officeart/2005/8/layout/hProcess4"/>
    <dgm:cxn modelId="{C8F343D5-F8B1-4CEF-BE52-23B7FF31F425}" type="presOf" srcId="{DA27A190-10A7-499D-8E6C-42AA3CEF4F5D}" destId="{17C28F60-D664-43D9-BC0A-2650C8D76C27}" srcOrd="0" destOrd="1" presId="urn:microsoft.com/office/officeart/2005/8/layout/hProcess4"/>
    <dgm:cxn modelId="{1D1312D9-C96C-4909-8D0F-F6051FA165CE}" type="presOf" srcId="{041DD8B0-46E1-4685-BD2A-23FAD9CD6793}" destId="{D7C0C5D2-7DE0-4499-8629-A07FC5FC82A5}" srcOrd="1" destOrd="2" presId="urn:microsoft.com/office/officeart/2005/8/layout/hProcess4"/>
    <dgm:cxn modelId="{E56C12D9-C9DC-43DE-AE5D-53FFE9BFE3EB}" type="presOf" srcId="{2B49879A-FF70-4FB3-97AC-10085D319DF3}" destId="{9EA42A2E-3A49-4D98-8DA9-B77FB8AEDAC6}" srcOrd="1" destOrd="0" presId="urn:microsoft.com/office/officeart/2005/8/layout/hProcess4"/>
    <dgm:cxn modelId="{1FAA38DB-996B-4D25-8897-ADE03D6316BB}" type="presOf" srcId="{2929EDD6-487C-48ED-A739-354EB9A07DB5}" destId="{C221EC61-326B-433C-9A81-529F57373FBE}" srcOrd="1" destOrd="2" presId="urn:microsoft.com/office/officeart/2005/8/layout/hProcess4"/>
    <dgm:cxn modelId="{B6E54FE9-2C20-4E6D-A9A0-C3C1BF4CEA06}" type="presOf" srcId="{0C360AB6-9F83-46E0-A906-404E904942AE}" destId="{126F410D-651D-4AF7-BE8D-1A99B4A15F97}" srcOrd="0" destOrd="0" presId="urn:microsoft.com/office/officeart/2005/8/layout/hProcess4"/>
    <dgm:cxn modelId="{EE1D5B49-F2C1-441F-9827-F4B11AB4EFE3}" type="presParOf" srcId="{AC1E1A1A-8E3A-46AE-9F5E-F2C0341FD153}" destId="{77A2C659-7625-4172-AB15-DD27B32FC6FD}" srcOrd="0" destOrd="0" presId="urn:microsoft.com/office/officeart/2005/8/layout/hProcess4"/>
    <dgm:cxn modelId="{06177099-104F-4278-B372-9FA5953A0BDD}" type="presParOf" srcId="{AC1E1A1A-8E3A-46AE-9F5E-F2C0341FD153}" destId="{36D5C179-CB07-44D9-B5B8-32739F149D18}" srcOrd="1" destOrd="0" presId="urn:microsoft.com/office/officeart/2005/8/layout/hProcess4"/>
    <dgm:cxn modelId="{2DAC19A5-B14A-4D75-9A19-A9603BB90A88}" type="presParOf" srcId="{AC1E1A1A-8E3A-46AE-9F5E-F2C0341FD153}" destId="{81789697-A06F-494A-B6E5-DC27CD8AC227}" srcOrd="2" destOrd="0" presId="urn:microsoft.com/office/officeart/2005/8/layout/hProcess4"/>
    <dgm:cxn modelId="{FC45DE02-9D2C-423F-BCD3-3E51DF029174}" type="presParOf" srcId="{81789697-A06F-494A-B6E5-DC27CD8AC227}" destId="{F586B472-7A52-4955-AF24-0B952EA89902}" srcOrd="0" destOrd="0" presId="urn:microsoft.com/office/officeart/2005/8/layout/hProcess4"/>
    <dgm:cxn modelId="{DA3A5304-7820-4C2C-96ED-F03331288F63}" type="presParOf" srcId="{F586B472-7A52-4955-AF24-0B952EA89902}" destId="{A0E7376E-AAF5-472C-9D46-0906060B609A}" srcOrd="0" destOrd="0" presId="urn:microsoft.com/office/officeart/2005/8/layout/hProcess4"/>
    <dgm:cxn modelId="{17A0E804-6203-491E-8114-8420A6463048}" type="presParOf" srcId="{F586B472-7A52-4955-AF24-0B952EA89902}" destId="{126F410D-651D-4AF7-BE8D-1A99B4A15F97}" srcOrd="1" destOrd="0" presId="urn:microsoft.com/office/officeart/2005/8/layout/hProcess4"/>
    <dgm:cxn modelId="{CD0D1599-F75B-48B3-B4DC-6D4574546AD2}" type="presParOf" srcId="{F586B472-7A52-4955-AF24-0B952EA89902}" destId="{D7C0C5D2-7DE0-4499-8629-A07FC5FC82A5}" srcOrd="2" destOrd="0" presId="urn:microsoft.com/office/officeart/2005/8/layout/hProcess4"/>
    <dgm:cxn modelId="{27462284-5240-4A36-A1AC-92FBA7E08207}" type="presParOf" srcId="{F586B472-7A52-4955-AF24-0B952EA89902}" destId="{F36D1A12-24D4-4AA9-9C56-4268CD94A936}" srcOrd="3" destOrd="0" presId="urn:microsoft.com/office/officeart/2005/8/layout/hProcess4"/>
    <dgm:cxn modelId="{30B38334-7392-4BA4-BEA0-A9AC92AB103C}" type="presParOf" srcId="{F586B472-7A52-4955-AF24-0B952EA89902}" destId="{EB12FC63-1745-41BC-87E4-16A44C767633}" srcOrd="4" destOrd="0" presId="urn:microsoft.com/office/officeart/2005/8/layout/hProcess4"/>
    <dgm:cxn modelId="{D11ACCA8-B4A2-437C-AD10-93531396FF45}" type="presParOf" srcId="{81789697-A06F-494A-B6E5-DC27CD8AC227}" destId="{8A190478-60A8-49E1-BB16-80D66B3ED7F3}" srcOrd="1" destOrd="0" presId="urn:microsoft.com/office/officeart/2005/8/layout/hProcess4"/>
    <dgm:cxn modelId="{3C2F03FE-9033-4204-89EE-33F12F4A9149}" type="presParOf" srcId="{81789697-A06F-494A-B6E5-DC27CD8AC227}" destId="{DF1BA263-C265-4CEB-87AB-52A392B47709}" srcOrd="2" destOrd="0" presId="urn:microsoft.com/office/officeart/2005/8/layout/hProcess4"/>
    <dgm:cxn modelId="{2CE7850B-FFBE-4A1F-ADEE-9BB0020BB407}" type="presParOf" srcId="{DF1BA263-C265-4CEB-87AB-52A392B47709}" destId="{D0EE89E7-517A-4329-856C-4CF21C17B712}" srcOrd="0" destOrd="0" presId="urn:microsoft.com/office/officeart/2005/8/layout/hProcess4"/>
    <dgm:cxn modelId="{F21D8AE8-F8E7-4F31-BEA0-9A8B23AAB046}" type="presParOf" srcId="{DF1BA263-C265-4CEB-87AB-52A392B47709}" destId="{FD959F99-1F36-4D22-B060-EACE10B78D88}" srcOrd="1" destOrd="0" presId="urn:microsoft.com/office/officeart/2005/8/layout/hProcess4"/>
    <dgm:cxn modelId="{A2276D9A-C61D-4ECB-9F7D-CF74CE2AD38F}" type="presParOf" srcId="{DF1BA263-C265-4CEB-87AB-52A392B47709}" destId="{C221EC61-326B-433C-9A81-529F57373FBE}" srcOrd="2" destOrd="0" presId="urn:microsoft.com/office/officeart/2005/8/layout/hProcess4"/>
    <dgm:cxn modelId="{338DEE11-E0B8-4787-9379-963FAB90DCBA}" type="presParOf" srcId="{DF1BA263-C265-4CEB-87AB-52A392B47709}" destId="{07EE67A6-50AA-4BBE-BB60-D3F73AEB5F71}" srcOrd="3" destOrd="0" presId="urn:microsoft.com/office/officeart/2005/8/layout/hProcess4"/>
    <dgm:cxn modelId="{D0C23AD4-A7CE-4CF4-82A0-91A316F5AB5D}" type="presParOf" srcId="{DF1BA263-C265-4CEB-87AB-52A392B47709}" destId="{174D610B-DD0A-474F-A64B-1EB6889E7EA8}" srcOrd="4" destOrd="0" presId="urn:microsoft.com/office/officeart/2005/8/layout/hProcess4"/>
    <dgm:cxn modelId="{1284DD40-0F74-4AE9-B064-B6A99B62B848}" type="presParOf" srcId="{81789697-A06F-494A-B6E5-DC27CD8AC227}" destId="{5DD431B1-E5DE-49C2-909A-11E087BCBFAC}" srcOrd="3" destOrd="0" presId="urn:microsoft.com/office/officeart/2005/8/layout/hProcess4"/>
    <dgm:cxn modelId="{0C868FF6-4B90-411A-846E-D8A801CC09DF}" type="presParOf" srcId="{81789697-A06F-494A-B6E5-DC27CD8AC227}" destId="{4663EF5A-1DA5-4133-AB6A-B9B332C0E63A}" srcOrd="4" destOrd="0" presId="urn:microsoft.com/office/officeart/2005/8/layout/hProcess4"/>
    <dgm:cxn modelId="{B7405D04-FF74-43B1-AAB6-FBBA5EBFC807}" type="presParOf" srcId="{4663EF5A-1DA5-4133-AB6A-B9B332C0E63A}" destId="{AB1B2BC1-E78F-4A71-BEB8-27AD683F3581}" srcOrd="0" destOrd="0" presId="urn:microsoft.com/office/officeart/2005/8/layout/hProcess4"/>
    <dgm:cxn modelId="{E37C97FF-084C-451F-ABFA-8ED167EB9A02}" type="presParOf" srcId="{4663EF5A-1DA5-4133-AB6A-B9B332C0E63A}" destId="{49DFCE86-B74E-4224-B3B1-8998319CB130}" srcOrd="1" destOrd="0" presId="urn:microsoft.com/office/officeart/2005/8/layout/hProcess4"/>
    <dgm:cxn modelId="{3F3A0E5B-D1A2-4AF2-8299-6EBDFE22052B}" type="presParOf" srcId="{4663EF5A-1DA5-4133-AB6A-B9B332C0E63A}" destId="{9EA42A2E-3A49-4D98-8DA9-B77FB8AEDAC6}" srcOrd="2" destOrd="0" presId="urn:microsoft.com/office/officeart/2005/8/layout/hProcess4"/>
    <dgm:cxn modelId="{73D64C39-D986-45B3-870F-2C0506E90677}" type="presParOf" srcId="{4663EF5A-1DA5-4133-AB6A-B9B332C0E63A}" destId="{CD33E6E7-612D-42C0-8D0D-CB4B6288B5B9}" srcOrd="3" destOrd="0" presId="urn:microsoft.com/office/officeart/2005/8/layout/hProcess4"/>
    <dgm:cxn modelId="{27B490B2-005D-4FCE-A9F9-EFD0D30CD8F3}" type="presParOf" srcId="{4663EF5A-1DA5-4133-AB6A-B9B332C0E63A}" destId="{9392650A-A1E2-406D-8E46-39F1AB36DE21}" srcOrd="4" destOrd="0" presId="urn:microsoft.com/office/officeart/2005/8/layout/hProcess4"/>
    <dgm:cxn modelId="{3BBB79A9-B1ED-47CF-96A5-9B56804326BB}" type="presParOf" srcId="{81789697-A06F-494A-B6E5-DC27CD8AC227}" destId="{CFF28F8F-133E-463D-BAA0-E49D0C559F29}" srcOrd="5" destOrd="0" presId="urn:microsoft.com/office/officeart/2005/8/layout/hProcess4"/>
    <dgm:cxn modelId="{DB0B2A78-D4AD-42C7-A0FF-6DE6631E1DFC}" type="presParOf" srcId="{81789697-A06F-494A-B6E5-DC27CD8AC227}" destId="{C5995A74-9586-42C3-946A-98F7093EEB25}" srcOrd="6" destOrd="0" presId="urn:microsoft.com/office/officeart/2005/8/layout/hProcess4"/>
    <dgm:cxn modelId="{465E9FB1-F011-470B-92AC-969417724D27}" type="presParOf" srcId="{C5995A74-9586-42C3-946A-98F7093EEB25}" destId="{C85747A3-DE48-40B0-90CA-E6EC6F8245A5}" srcOrd="0" destOrd="0" presId="urn:microsoft.com/office/officeart/2005/8/layout/hProcess4"/>
    <dgm:cxn modelId="{6D6AD64A-4ED0-442E-A99D-9E0CD7EED514}" type="presParOf" srcId="{C5995A74-9586-42C3-946A-98F7093EEB25}" destId="{17C28F60-D664-43D9-BC0A-2650C8D76C27}" srcOrd="1" destOrd="0" presId="urn:microsoft.com/office/officeart/2005/8/layout/hProcess4"/>
    <dgm:cxn modelId="{6AA7F263-7BF1-4498-97AC-F2DD0EE5A68C}" type="presParOf" srcId="{C5995A74-9586-42C3-946A-98F7093EEB25}" destId="{AA34097C-7FC3-46AA-BDA7-79459B8F871F}" srcOrd="2" destOrd="0" presId="urn:microsoft.com/office/officeart/2005/8/layout/hProcess4"/>
    <dgm:cxn modelId="{1A2BE968-20B6-4D05-8BEC-465F1AA296FE}" type="presParOf" srcId="{C5995A74-9586-42C3-946A-98F7093EEB25}" destId="{E2FB19F8-97C2-4714-8285-3CD3DAD10541}" srcOrd="3" destOrd="0" presId="urn:microsoft.com/office/officeart/2005/8/layout/hProcess4"/>
    <dgm:cxn modelId="{7E8CF363-9533-4C46-9D1F-77F2A1C8CE52}" type="presParOf" srcId="{C5995A74-9586-42C3-946A-98F7093EEB25}" destId="{3D9BB889-1BED-4885-8E9E-1896F5168AF7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CD9FA16-1858-46E0-BDC9-515C295733BD}" type="doc">
      <dgm:prSet loTypeId="urn:microsoft.com/office/officeart/2005/8/layout/funnel1" loCatId="process" qsTypeId="urn:microsoft.com/office/officeart/2005/8/quickstyle/3d3" qsCatId="3D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7FB5F75C-3C30-402F-985A-61387B44161A}">
      <dgm:prSet phldrT="[Text]"/>
      <dgm:spPr/>
      <dgm:t>
        <a:bodyPr/>
        <a:lstStyle/>
        <a:p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Concrete Durability</a:t>
          </a:r>
        </a:p>
      </dgm:t>
    </dgm:pt>
    <dgm:pt modelId="{F1974A8A-344B-4967-B899-157324A47C88}" type="parTrans" cxnId="{99615421-5E33-476A-AD57-087D25B8F001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859817-3A0A-4AEF-877D-9842A3B3D88D}" type="sibTrans" cxnId="{99615421-5E33-476A-AD57-087D25B8F001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BD9D9B-8748-4A2A-9B6C-2CEAA32116AC}">
      <dgm:prSet phldrT="[Text]"/>
      <dgm:spPr/>
      <dgm:t>
        <a:bodyPr/>
        <a:lstStyle/>
        <a:p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Low-Shrinkage concrete mixes</a:t>
          </a:r>
        </a:p>
      </dgm:t>
    </dgm:pt>
    <dgm:pt modelId="{EAF54D30-AE96-403F-A4FD-D549B8375C03}" type="parTrans" cxnId="{824C42BC-FE7D-4F94-A89F-34DE87A2267C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4D7FB4-2693-4C88-9356-45E9A31C8BE9}" type="sibTrans" cxnId="{824C42BC-FE7D-4F94-A89F-34DE87A2267C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F09DF9-0CC3-4F90-8DF6-7A284BE46240}">
      <dgm:prSet phldrT="[Text]"/>
      <dgm:spPr/>
      <dgm:t>
        <a:bodyPr/>
        <a:lstStyle/>
        <a:p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Aggregates</a:t>
          </a:r>
        </a:p>
      </dgm:t>
    </dgm:pt>
    <dgm:pt modelId="{CF6BA1C2-100C-449B-B8DC-6884BA5F2AED}" type="parTrans" cxnId="{0E217357-1E11-4F22-8E71-F06601185C7A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442872-0F9F-4975-A604-A827CC43FDA3}" type="sibTrans" cxnId="{0E217357-1E11-4F22-8E71-F06601185C7A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D87F3D-809A-4B09-8653-4A6C670C4DBC}">
      <dgm:prSet phldrT="[Text]"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B25580-77E9-4B29-BA63-7D81A85D63CB}" type="parTrans" cxnId="{6B0FA01A-4AA8-4B15-96BD-7FDABCC8D260}">
      <dgm:prSet/>
      <dgm:spPr/>
      <dgm:t>
        <a:bodyPr/>
        <a:lstStyle/>
        <a:p>
          <a:endParaRPr lang="en-US"/>
        </a:p>
      </dgm:t>
    </dgm:pt>
    <dgm:pt modelId="{C356A884-34DA-4D67-8A13-ADA517CF369D}" type="sibTrans" cxnId="{6B0FA01A-4AA8-4B15-96BD-7FDABCC8D260}">
      <dgm:prSet/>
      <dgm:spPr/>
      <dgm:t>
        <a:bodyPr/>
        <a:lstStyle/>
        <a:p>
          <a:endParaRPr lang="en-US"/>
        </a:p>
      </dgm:t>
    </dgm:pt>
    <dgm:pt modelId="{960299A8-27FC-4EF5-AC58-DCA728C329A3}" type="pres">
      <dgm:prSet presAssocID="{9CD9FA16-1858-46E0-BDC9-515C295733BD}" presName="Name0" presStyleCnt="0">
        <dgm:presLayoutVars>
          <dgm:chMax val="4"/>
          <dgm:resizeHandles val="exact"/>
        </dgm:presLayoutVars>
      </dgm:prSet>
      <dgm:spPr/>
    </dgm:pt>
    <dgm:pt modelId="{8117AC99-F901-4C89-AEF4-077A4209A3D7}" type="pres">
      <dgm:prSet presAssocID="{9CD9FA16-1858-46E0-BDC9-515C295733BD}" presName="ellipse" presStyleLbl="trBgShp" presStyleIdx="0" presStyleCnt="1" custScaleY="104381" custLinFactNeighborY="-6084"/>
      <dgm:spPr/>
    </dgm:pt>
    <dgm:pt modelId="{B905050E-6A98-4D95-A43E-4EB06AB49C18}" type="pres">
      <dgm:prSet presAssocID="{9CD9FA16-1858-46E0-BDC9-515C295733BD}" presName="arrow1" presStyleLbl="fgShp" presStyleIdx="0" presStyleCnt="1" custScaleX="67008" custScaleY="129638" custLinFactX="184917" custLinFactNeighborX="200000" custLinFactNeighborY="-12614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chemeClr val="bg1">
            <a:lumMod val="95000"/>
          </a:schemeClr>
        </a:solidFill>
        <a:ln>
          <a:solidFill>
            <a:schemeClr val="bg1">
              <a:lumMod val="95000"/>
            </a:schemeClr>
          </a:solidFill>
        </a:ln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gm:spPr>
    </dgm:pt>
    <dgm:pt modelId="{329375DC-8F37-4E76-9B4E-5EADB1A3029B}" type="pres">
      <dgm:prSet presAssocID="{9CD9FA16-1858-46E0-BDC9-515C295733BD}" presName="rectangle" presStyleLbl="revTx" presStyleIdx="0" presStyleCnt="1" custScaleX="76851" custScaleY="74179" custLinFactX="12427" custLinFactY="-42021" custLinFactNeighborX="100000" custLinFactNeighborY="-100000">
        <dgm:presLayoutVars>
          <dgm:bulletEnabled val="1"/>
        </dgm:presLayoutVars>
      </dgm:prSet>
      <dgm:spPr>
        <a:prstGeom prst="roundRect">
          <a:avLst/>
        </a:prstGeom>
      </dgm:spPr>
    </dgm:pt>
    <dgm:pt modelId="{56C53B7C-C485-49E5-A534-8EEEC53DCAF6}" type="pres">
      <dgm:prSet presAssocID="{71F09DF9-0CC3-4F90-8DF6-7A284BE46240}" presName="item1" presStyleLbl="node1" presStyleIdx="0" presStyleCnt="3">
        <dgm:presLayoutVars>
          <dgm:bulletEnabled val="1"/>
        </dgm:presLayoutVars>
      </dgm:prSet>
      <dgm:spPr/>
    </dgm:pt>
    <dgm:pt modelId="{62CE0199-AD49-4FA2-A6F8-E7EB2450E6D1}" type="pres">
      <dgm:prSet presAssocID="{9ABD9D9B-8748-4A2A-9B6C-2CEAA32116AC}" presName="item2" presStyleLbl="node1" presStyleIdx="1" presStyleCnt="3">
        <dgm:presLayoutVars>
          <dgm:bulletEnabled val="1"/>
        </dgm:presLayoutVars>
      </dgm:prSet>
      <dgm:spPr/>
    </dgm:pt>
    <dgm:pt modelId="{D6EBE5E6-6DA0-4BE6-A7A4-78EA8E09D0DF}" type="pres">
      <dgm:prSet presAssocID="{43D87F3D-809A-4B09-8653-4A6C670C4DBC}" presName="item3" presStyleLbl="node1" presStyleIdx="2" presStyleCnt="3">
        <dgm:presLayoutVars>
          <dgm:bulletEnabled val="1"/>
        </dgm:presLayoutVars>
      </dgm:prSet>
      <dgm:spPr/>
    </dgm:pt>
    <dgm:pt modelId="{34C4B4C9-4829-4CE6-8B51-0D3DF1444D6C}" type="pres">
      <dgm:prSet presAssocID="{9CD9FA16-1858-46E0-BDC9-515C295733BD}" presName="funnel" presStyleLbl="trAlignAcc1" presStyleIdx="0" presStyleCnt="1" custScaleX="97124" custScaleY="108076"/>
      <dgm:spPr/>
    </dgm:pt>
  </dgm:ptLst>
  <dgm:cxnLst>
    <dgm:cxn modelId="{6B0FA01A-4AA8-4B15-96BD-7FDABCC8D260}" srcId="{9CD9FA16-1858-46E0-BDC9-515C295733BD}" destId="{43D87F3D-809A-4B09-8653-4A6C670C4DBC}" srcOrd="3" destOrd="0" parTransId="{8FB25580-77E9-4B29-BA63-7D81A85D63CB}" sibTransId="{C356A884-34DA-4D67-8A13-ADA517CF369D}"/>
    <dgm:cxn modelId="{B8AE061B-CE56-4A02-9F77-1CD1BF4A9CA2}" type="presOf" srcId="{43D87F3D-809A-4B09-8653-4A6C670C4DBC}" destId="{329375DC-8F37-4E76-9B4E-5EADB1A3029B}" srcOrd="0" destOrd="0" presId="urn:microsoft.com/office/officeart/2005/8/layout/funnel1"/>
    <dgm:cxn modelId="{99615421-5E33-476A-AD57-087D25B8F001}" srcId="{9CD9FA16-1858-46E0-BDC9-515C295733BD}" destId="{7FB5F75C-3C30-402F-985A-61387B44161A}" srcOrd="0" destOrd="0" parTransId="{F1974A8A-344B-4967-B899-157324A47C88}" sibTransId="{52859817-3A0A-4AEF-877D-9842A3B3D88D}"/>
    <dgm:cxn modelId="{E266BF39-1090-47EE-AE10-FFB1ECF812F9}" type="presOf" srcId="{9CD9FA16-1858-46E0-BDC9-515C295733BD}" destId="{960299A8-27FC-4EF5-AC58-DCA728C329A3}" srcOrd="0" destOrd="0" presId="urn:microsoft.com/office/officeart/2005/8/layout/funnel1"/>
    <dgm:cxn modelId="{E2E95E64-2A71-4574-95D4-96296ECB6266}" type="presOf" srcId="{7FB5F75C-3C30-402F-985A-61387B44161A}" destId="{D6EBE5E6-6DA0-4BE6-A7A4-78EA8E09D0DF}" srcOrd="0" destOrd="0" presId="urn:microsoft.com/office/officeart/2005/8/layout/funnel1"/>
    <dgm:cxn modelId="{0E217357-1E11-4F22-8E71-F06601185C7A}" srcId="{9CD9FA16-1858-46E0-BDC9-515C295733BD}" destId="{71F09DF9-0CC3-4F90-8DF6-7A284BE46240}" srcOrd="1" destOrd="0" parTransId="{CF6BA1C2-100C-449B-B8DC-6884BA5F2AED}" sibTransId="{B4442872-0F9F-4975-A604-A827CC43FDA3}"/>
    <dgm:cxn modelId="{824C42BC-FE7D-4F94-A89F-34DE87A2267C}" srcId="{9CD9FA16-1858-46E0-BDC9-515C295733BD}" destId="{9ABD9D9B-8748-4A2A-9B6C-2CEAA32116AC}" srcOrd="2" destOrd="0" parTransId="{EAF54D30-AE96-403F-A4FD-D549B8375C03}" sibTransId="{CD4D7FB4-2693-4C88-9356-45E9A31C8BE9}"/>
    <dgm:cxn modelId="{AD48A8E1-0F03-4981-BD96-1D6108D4F20D}" type="presOf" srcId="{9ABD9D9B-8748-4A2A-9B6C-2CEAA32116AC}" destId="{56C53B7C-C485-49E5-A534-8EEEC53DCAF6}" srcOrd="0" destOrd="0" presId="urn:microsoft.com/office/officeart/2005/8/layout/funnel1"/>
    <dgm:cxn modelId="{34A0E4EF-B817-464A-ADA7-6F1F88E3B952}" type="presOf" srcId="{71F09DF9-0CC3-4F90-8DF6-7A284BE46240}" destId="{62CE0199-AD49-4FA2-A6F8-E7EB2450E6D1}" srcOrd="0" destOrd="0" presId="urn:microsoft.com/office/officeart/2005/8/layout/funnel1"/>
    <dgm:cxn modelId="{B92F2935-594C-4A6A-A8BF-36B991E6D64A}" type="presParOf" srcId="{960299A8-27FC-4EF5-AC58-DCA728C329A3}" destId="{8117AC99-F901-4C89-AEF4-077A4209A3D7}" srcOrd="0" destOrd="0" presId="urn:microsoft.com/office/officeart/2005/8/layout/funnel1"/>
    <dgm:cxn modelId="{54ECE48A-D946-44B7-A946-8B73BD8C6CCB}" type="presParOf" srcId="{960299A8-27FC-4EF5-AC58-DCA728C329A3}" destId="{B905050E-6A98-4D95-A43E-4EB06AB49C18}" srcOrd="1" destOrd="0" presId="urn:microsoft.com/office/officeart/2005/8/layout/funnel1"/>
    <dgm:cxn modelId="{1A229EAF-00F5-4C59-B7A4-F3BF571D9DA9}" type="presParOf" srcId="{960299A8-27FC-4EF5-AC58-DCA728C329A3}" destId="{329375DC-8F37-4E76-9B4E-5EADB1A3029B}" srcOrd="2" destOrd="0" presId="urn:microsoft.com/office/officeart/2005/8/layout/funnel1"/>
    <dgm:cxn modelId="{7A356D2F-B133-48BC-9249-700DC1E5FDAB}" type="presParOf" srcId="{960299A8-27FC-4EF5-AC58-DCA728C329A3}" destId="{56C53B7C-C485-49E5-A534-8EEEC53DCAF6}" srcOrd="3" destOrd="0" presId="urn:microsoft.com/office/officeart/2005/8/layout/funnel1"/>
    <dgm:cxn modelId="{057DA5B8-6803-4DAA-8113-79C7AE781677}" type="presParOf" srcId="{960299A8-27FC-4EF5-AC58-DCA728C329A3}" destId="{62CE0199-AD49-4FA2-A6F8-E7EB2450E6D1}" srcOrd="4" destOrd="0" presId="urn:microsoft.com/office/officeart/2005/8/layout/funnel1"/>
    <dgm:cxn modelId="{D8688706-0816-4FA8-A4DC-3C0847D4DA97}" type="presParOf" srcId="{960299A8-27FC-4EF5-AC58-DCA728C329A3}" destId="{D6EBE5E6-6DA0-4BE6-A7A4-78EA8E09D0DF}" srcOrd="5" destOrd="0" presId="urn:microsoft.com/office/officeart/2005/8/layout/funnel1"/>
    <dgm:cxn modelId="{2949A9D0-5FA5-4A41-91AE-8CC563AC68CA}" type="presParOf" srcId="{960299A8-27FC-4EF5-AC58-DCA728C329A3}" destId="{34C4B4C9-4829-4CE6-8B51-0D3DF1444D6C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560002-A898-47E8-88A6-1C9AB1A700A5}">
      <dsp:nvSpPr>
        <dsp:cNvPr id="0" name=""/>
        <dsp:cNvSpPr/>
      </dsp:nvSpPr>
      <dsp:spPr>
        <a:xfrm>
          <a:off x="1296380" y="0"/>
          <a:ext cx="14692307" cy="3712148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02E54C-FC2B-4CF0-9AAD-6B83443724B2}">
      <dsp:nvSpPr>
        <dsp:cNvPr id="0" name=""/>
        <dsp:cNvSpPr/>
      </dsp:nvSpPr>
      <dsp:spPr>
        <a:xfrm>
          <a:off x="210" y="1113644"/>
          <a:ext cx="4004978" cy="148485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Autogenous Shrinkage</a:t>
          </a:r>
        </a:p>
      </dsp:txBody>
      <dsp:txXfrm>
        <a:off x="72695" y="1186129"/>
        <a:ext cx="3860008" cy="1339889"/>
      </dsp:txXfrm>
    </dsp:sp>
    <dsp:sp modelId="{FD7865E0-D284-42AA-A190-48386B5BFE4A}">
      <dsp:nvSpPr>
        <dsp:cNvPr id="0" name=""/>
        <dsp:cNvSpPr/>
      </dsp:nvSpPr>
      <dsp:spPr>
        <a:xfrm>
          <a:off x="4426766" y="1113644"/>
          <a:ext cx="4004978" cy="148485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Plastic Shrinkage</a:t>
          </a:r>
        </a:p>
      </dsp:txBody>
      <dsp:txXfrm>
        <a:off x="4499251" y="1186129"/>
        <a:ext cx="3860008" cy="1339889"/>
      </dsp:txXfrm>
    </dsp:sp>
    <dsp:sp modelId="{AD61DB83-26AB-43A7-8B95-7DDAD0572090}">
      <dsp:nvSpPr>
        <dsp:cNvPr id="0" name=""/>
        <dsp:cNvSpPr/>
      </dsp:nvSpPr>
      <dsp:spPr>
        <a:xfrm>
          <a:off x="8853322" y="1113644"/>
          <a:ext cx="4004978" cy="148485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Drying Shrinkage</a:t>
          </a:r>
        </a:p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Thermal Shrinkage</a:t>
          </a:r>
        </a:p>
      </dsp:txBody>
      <dsp:txXfrm>
        <a:off x="8925807" y="1186129"/>
        <a:ext cx="3860008" cy="1339889"/>
      </dsp:txXfrm>
    </dsp:sp>
    <dsp:sp modelId="{B41AF6D2-CBA6-4ABC-8C19-0DFC0F225BF5}">
      <dsp:nvSpPr>
        <dsp:cNvPr id="0" name=""/>
        <dsp:cNvSpPr/>
      </dsp:nvSpPr>
      <dsp:spPr>
        <a:xfrm>
          <a:off x="13279878" y="1113644"/>
          <a:ext cx="4004978" cy="148485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Carbonation Shrinkage</a:t>
          </a:r>
        </a:p>
      </dsp:txBody>
      <dsp:txXfrm>
        <a:off x="13352363" y="1186129"/>
        <a:ext cx="3860008" cy="13398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6F410D-651D-4AF7-BE8D-1A99B4A15F97}">
      <dsp:nvSpPr>
        <dsp:cNvPr id="0" name=""/>
        <dsp:cNvSpPr/>
      </dsp:nvSpPr>
      <dsp:spPr>
        <a:xfrm>
          <a:off x="8053" y="2774013"/>
          <a:ext cx="4037662" cy="29535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1435" tIns="51435" rIns="51435" bIns="51435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Cement = 611 </a:t>
          </a:r>
          <a:r>
            <a:rPr lang="en-US" sz="2700" b="1" kern="1200" err="1">
              <a:latin typeface="Times New Roman" panose="02020603050405020304" pitchFamily="18" charset="0"/>
              <a:cs typeface="Times New Roman" panose="02020603050405020304" pitchFamily="18" charset="0"/>
            </a:rPr>
            <a:t>lb</a:t>
          </a:r>
          <a:r>
            <a:rPr lang="en-US" sz="27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/yd</a:t>
          </a:r>
          <a:r>
            <a:rPr lang="en-US" sz="2700" b="1" kern="1200" baseline="3000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700" b="1" kern="1200" baseline="300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b="1" kern="12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#57 </a:t>
          </a:r>
          <a:r>
            <a:rPr lang="en-US" sz="27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Coarse Aggregates = 1800 </a:t>
          </a:r>
          <a:r>
            <a:rPr lang="en-US" sz="2700" b="1" kern="1200" err="1">
              <a:latin typeface="Times New Roman" panose="02020603050405020304" pitchFamily="18" charset="0"/>
              <a:cs typeface="Times New Roman" panose="02020603050405020304" pitchFamily="18" charset="0"/>
            </a:rPr>
            <a:t>lb</a:t>
          </a:r>
          <a:r>
            <a:rPr lang="en-US" sz="27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/yd</a:t>
          </a:r>
          <a:r>
            <a:rPr lang="en-US" sz="2700" b="1" kern="1200" baseline="3000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sp:txBody>
      <dsp:txXfrm>
        <a:off x="76021" y="2841981"/>
        <a:ext cx="3901726" cy="2184676"/>
      </dsp:txXfrm>
    </dsp:sp>
    <dsp:sp modelId="{8A190478-60A8-49E1-BB16-80D66B3ED7F3}">
      <dsp:nvSpPr>
        <dsp:cNvPr id="0" name=""/>
        <dsp:cNvSpPr/>
      </dsp:nvSpPr>
      <dsp:spPr>
        <a:xfrm>
          <a:off x="1996903" y="3021738"/>
          <a:ext cx="4311613" cy="4311613"/>
        </a:xfrm>
        <a:prstGeom prst="leftCircularArrow">
          <a:avLst>
            <a:gd name="adj1" fmla="val 2878"/>
            <a:gd name="adj2" fmla="val 351826"/>
            <a:gd name="adj3" fmla="val 2169595"/>
            <a:gd name="adj4" fmla="val 9066747"/>
            <a:gd name="adj5" fmla="val 3357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36D1A12-24D4-4AA9-9C56-4268CD94A936}">
      <dsp:nvSpPr>
        <dsp:cNvPr id="0" name=""/>
        <dsp:cNvSpPr/>
      </dsp:nvSpPr>
      <dsp:spPr>
        <a:xfrm>
          <a:off x="914388" y="4986159"/>
          <a:ext cx="2936895" cy="11679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Standard S(AE)</a:t>
          </a:r>
        </a:p>
      </dsp:txBody>
      <dsp:txXfrm>
        <a:off x="948595" y="5020366"/>
        <a:ext cx="2868481" cy="1099492"/>
      </dsp:txXfrm>
    </dsp:sp>
    <dsp:sp modelId="{FD959F99-1F36-4D22-B060-EACE10B78D88}">
      <dsp:nvSpPr>
        <dsp:cNvPr id="0" name=""/>
        <dsp:cNvSpPr/>
      </dsp:nvSpPr>
      <dsp:spPr>
        <a:xfrm>
          <a:off x="4636811" y="2772382"/>
          <a:ext cx="3954203" cy="29535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-13333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1435" tIns="51435" rIns="51435" bIns="51435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Cement=575 </a:t>
          </a:r>
          <a:r>
            <a:rPr lang="en-US" sz="2700" b="1" kern="1200" err="1">
              <a:latin typeface="Times New Roman" panose="02020603050405020304" pitchFamily="18" charset="0"/>
              <a:cs typeface="Times New Roman" panose="02020603050405020304" pitchFamily="18" charset="0"/>
            </a:rPr>
            <a:t>lb</a:t>
          </a:r>
          <a:r>
            <a:rPr lang="en-US" sz="27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/yd</a:t>
          </a:r>
          <a:r>
            <a:rPr lang="en-US" sz="2700" b="1" kern="1200" baseline="3000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700" b="1" kern="1200" baseline="300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b="1" kern="12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#57 + #8 </a:t>
          </a:r>
          <a:r>
            <a:rPr lang="en-US" sz="27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Coarse Aggregates = 1850 </a:t>
          </a:r>
          <a:r>
            <a:rPr lang="en-US" sz="2700" b="1" kern="1200" err="1">
              <a:latin typeface="Times New Roman" panose="02020603050405020304" pitchFamily="18" charset="0"/>
              <a:cs typeface="Times New Roman" panose="02020603050405020304" pitchFamily="18" charset="0"/>
            </a:rPr>
            <a:t>lb</a:t>
          </a:r>
          <a:r>
            <a:rPr lang="en-US" sz="27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/yd</a:t>
          </a:r>
          <a:r>
            <a:rPr lang="en-US" sz="2700" b="1" kern="1200" baseline="3000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sp:txBody>
      <dsp:txXfrm>
        <a:off x="4704779" y="3473244"/>
        <a:ext cx="3818267" cy="2184676"/>
      </dsp:txXfrm>
    </dsp:sp>
    <dsp:sp modelId="{5DD431B1-E5DE-49C2-909A-11E087BCBFAC}">
      <dsp:nvSpPr>
        <dsp:cNvPr id="0" name=""/>
        <dsp:cNvSpPr/>
      </dsp:nvSpPr>
      <dsp:spPr>
        <a:xfrm>
          <a:off x="6602739" y="1048290"/>
          <a:ext cx="4626888" cy="4626888"/>
        </a:xfrm>
        <a:prstGeom prst="circularArrow">
          <a:avLst>
            <a:gd name="adj1" fmla="val 2682"/>
            <a:gd name="adj2" fmla="val 326354"/>
            <a:gd name="adj3" fmla="val 19528786"/>
            <a:gd name="adj4" fmla="val 12606161"/>
            <a:gd name="adj5" fmla="val 3128"/>
          </a:avLst>
        </a:prstGeom>
        <a:gradFill rotWithShape="0">
          <a:gsLst>
            <a:gs pos="0">
              <a:schemeClr val="accent2">
                <a:shade val="90000"/>
                <a:hueOff val="193030"/>
                <a:satOff val="-15824"/>
                <a:lumOff val="19759"/>
                <a:alphaOff val="0"/>
                <a:shade val="51000"/>
                <a:satMod val="130000"/>
              </a:schemeClr>
            </a:gs>
            <a:gs pos="80000">
              <a:schemeClr val="accent2">
                <a:shade val="90000"/>
                <a:hueOff val="193030"/>
                <a:satOff val="-15824"/>
                <a:lumOff val="19759"/>
                <a:alphaOff val="0"/>
                <a:shade val="93000"/>
                <a:satMod val="130000"/>
              </a:schemeClr>
            </a:gs>
            <a:gs pos="100000">
              <a:schemeClr val="accent2">
                <a:shade val="90000"/>
                <a:hueOff val="193030"/>
                <a:satOff val="-15824"/>
                <a:lumOff val="197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7EE67A6-50AA-4BBE-BB60-D3F73AEB5F71}">
      <dsp:nvSpPr>
        <dsp:cNvPr id="0" name=""/>
        <dsp:cNvSpPr/>
      </dsp:nvSpPr>
      <dsp:spPr>
        <a:xfrm>
          <a:off x="5562592" y="2268837"/>
          <a:ext cx="2936895" cy="11679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13333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13333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13333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Cement Reduced by 5.9%</a:t>
          </a:r>
        </a:p>
      </dsp:txBody>
      <dsp:txXfrm>
        <a:off x="5596799" y="2303044"/>
        <a:ext cx="2868481" cy="1099492"/>
      </dsp:txXfrm>
    </dsp:sp>
    <dsp:sp modelId="{49DFCE86-B74E-4224-B3B1-8998319CB130}">
      <dsp:nvSpPr>
        <dsp:cNvPr id="0" name=""/>
        <dsp:cNvSpPr/>
      </dsp:nvSpPr>
      <dsp:spPr>
        <a:xfrm>
          <a:off x="9223839" y="2774013"/>
          <a:ext cx="3890865" cy="29535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-26667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1435" tIns="51435" rIns="51435" bIns="51435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Cement=517 </a:t>
          </a:r>
          <a:r>
            <a:rPr lang="en-US" sz="2700" b="1" kern="1200" err="1">
              <a:latin typeface="Times New Roman" panose="02020603050405020304" pitchFamily="18" charset="0"/>
              <a:cs typeface="Times New Roman" panose="02020603050405020304" pitchFamily="18" charset="0"/>
            </a:rPr>
            <a:t>lb</a:t>
          </a:r>
          <a:r>
            <a:rPr lang="en-US" sz="27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/yd</a:t>
          </a:r>
          <a:r>
            <a:rPr lang="en-US" sz="2700" b="1" kern="1200" baseline="3000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700" b="1" kern="1200" baseline="300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b="1" kern="12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#57 + #8 </a:t>
          </a:r>
          <a:r>
            <a:rPr lang="en-US" sz="27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Coarse Aggregates = 1850 </a:t>
          </a:r>
          <a:r>
            <a:rPr lang="en-US" sz="2700" b="1" kern="1200" err="1">
              <a:latin typeface="Times New Roman" panose="02020603050405020304" pitchFamily="18" charset="0"/>
              <a:cs typeface="Times New Roman" panose="02020603050405020304" pitchFamily="18" charset="0"/>
            </a:rPr>
            <a:t>lb</a:t>
          </a:r>
          <a:r>
            <a:rPr lang="en-US" sz="27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/yd</a:t>
          </a:r>
          <a:r>
            <a:rPr lang="en-US" sz="2700" b="1" kern="1200" baseline="3000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sp:txBody>
      <dsp:txXfrm>
        <a:off x="9291807" y="2841981"/>
        <a:ext cx="3754929" cy="2184676"/>
      </dsp:txXfrm>
    </dsp:sp>
    <dsp:sp modelId="{CFF28F8F-133E-463D-BAA0-E49D0C559F29}">
      <dsp:nvSpPr>
        <dsp:cNvPr id="0" name=""/>
        <dsp:cNvSpPr/>
      </dsp:nvSpPr>
      <dsp:spPr>
        <a:xfrm>
          <a:off x="11005185" y="2953233"/>
          <a:ext cx="4558025" cy="4558025"/>
        </a:xfrm>
        <a:prstGeom prst="leftCircularArrow">
          <a:avLst>
            <a:gd name="adj1" fmla="val 2722"/>
            <a:gd name="adj2" fmla="val 331598"/>
            <a:gd name="adj3" fmla="val 1936171"/>
            <a:gd name="adj4" fmla="val 8853552"/>
            <a:gd name="adj5" fmla="val 3176"/>
          </a:avLst>
        </a:prstGeom>
        <a:gradFill rotWithShape="0">
          <a:gsLst>
            <a:gs pos="0">
              <a:schemeClr val="accent2">
                <a:shade val="90000"/>
                <a:hueOff val="386060"/>
                <a:satOff val="-31648"/>
                <a:lumOff val="39518"/>
                <a:alphaOff val="0"/>
                <a:shade val="51000"/>
                <a:satMod val="130000"/>
              </a:schemeClr>
            </a:gs>
            <a:gs pos="80000">
              <a:schemeClr val="accent2">
                <a:shade val="90000"/>
                <a:hueOff val="386060"/>
                <a:satOff val="-31648"/>
                <a:lumOff val="39518"/>
                <a:alphaOff val="0"/>
                <a:shade val="93000"/>
                <a:satMod val="130000"/>
              </a:schemeClr>
            </a:gs>
            <a:gs pos="100000">
              <a:schemeClr val="accent2">
                <a:shade val="90000"/>
                <a:hueOff val="386060"/>
                <a:satOff val="-31648"/>
                <a:lumOff val="3951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D33E6E7-612D-42C0-8D0D-CB4B6288B5B9}">
      <dsp:nvSpPr>
        <dsp:cNvPr id="0" name=""/>
        <dsp:cNvSpPr/>
      </dsp:nvSpPr>
      <dsp:spPr>
        <a:xfrm>
          <a:off x="10005820" y="5214765"/>
          <a:ext cx="2936895" cy="11679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6667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26667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6667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Cement Reduced by 15.4%</a:t>
          </a:r>
        </a:p>
      </dsp:txBody>
      <dsp:txXfrm>
        <a:off x="10040027" y="5248972"/>
        <a:ext cx="2868481" cy="1099492"/>
      </dsp:txXfrm>
    </dsp:sp>
    <dsp:sp modelId="{17C28F60-D664-43D9-BC0A-2650C8D76C27}">
      <dsp:nvSpPr>
        <dsp:cNvPr id="0" name=""/>
        <dsp:cNvSpPr/>
      </dsp:nvSpPr>
      <dsp:spPr>
        <a:xfrm>
          <a:off x="13779198" y="2770543"/>
          <a:ext cx="4272148" cy="29571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b="1" kern="12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Cementitious=517 </a:t>
          </a:r>
          <a:r>
            <a:rPr lang="en-US" sz="2700" b="1" kern="120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lb</a:t>
          </a:r>
          <a:r>
            <a:rPr lang="en-US" sz="2700" b="1" kern="12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/yd</a:t>
          </a:r>
          <a:r>
            <a:rPr lang="en-US" sz="2700" b="1" kern="1200" baseline="300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	</a:t>
          </a:r>
          <a:r>
            <a:rPr lang="en-US" sz="2700" kern="1200">
              <a:latin typeface="Times New Roman" panose="02020603050405020304" pitchFamily="18" charset="0"/>
              <a:cs typeface="Times New Roman" panose="02020603050405020304" pitchFamily="18" charset="0"/>
            </a:rPr>
            <a:t>(20-30% Fly Ash)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700" b="1" kern="1200" baseline="3000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b="1" kern="12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#57 + #8 </a:t>
          </a:r>
          <a:r>
            <a:rPr lang="en-US" sz="27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Coarse Aggregates = 1850 </a:t>
          </a:r>
          <a:r>
            <a:rPr lang="en-US" sz="2700" b="1" kern="1200" err="1">
              <a:latin typeface="Times New Roman" panose="02020603050405020304" pitchFamily="18" charset="0"/>
              <a:cs typeface="Times New Roman" panose="02020603050405020304" pitchFamily="18" charset="0"/>
            </a:rPr>
            <a:t>lb</a:t>
          </a:r>
          <a:r>
            <a:rPr lang="en-US" sz="27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/yd</a:t>
          </a:r>
          <a:r>
            <a:rPr lang="en-US" sz="2700" b="1" kern="1200" baseline="3000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sp:txBody>
      <dsp:txXfrm>
        <a:off x="13847250" y="3472272"/>
        <a:ext cx="4136044" cy="2187378"/>
      </dsp:txXfrm>
    </dsp:sp>
    <dsp:sp modelId="{E2FB19F8-97C2-4714-8285-3CD3DAD10541}">
      <dsp:nvSpPr>
        <dsp:cNvPr id="0" name=""/>
        <dsp:cNvSpPr/>
      </dsp:nvSpPr>
      <dsp:spPr>
        <a:xfrm>
          <a:off x="14997492" y="2302611"/>
          <a:ext cx="2936895" cy="11679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Fly Ash substitution</a:t>
          </a:r>
        </a:p>
      </dsp:txBody>
      <dsp:txXfrm>
        <a:off x="15031699" y="2336818"/>
        <a:ext cx="2868481" cy="10994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17AC99-F901-4C89-AEF4-077A4209A3D7}">
      <dsp:nvSpPr>
        <dsp:cNvPr id="0" name=""/>
        <dsp:cNvSpPr/>
      </dsp:nvSpPr>
      <dsp:spPr>
        <a:xfrm>
          <a:off x="2849205" y="387514"/>
          <a:ext cx="7150665" cy="2592126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05050E-6A98-4D95-A43E-4EB06AB49C18}">
      <dsp:nvSpPr>
        <dsp:cNvPr id="0" name=""/>
        <dsp:cNvSpPr/>
      </dsp:nvSpPr>
      <dsp:spPr>
        <a:xfrm>
          <a:off x="11305463" y="6430530"/>
          <a:ext cx="928588" cy="1149764"/>
        </a:xfrm>
        <a:prstGeom prst="downArrow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bg1">
              <a:lumMod val="95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</dsp:sp>
    <dsp:sp modelId="{329375DC-8F37-4E76-9B4E-5EADB1A3029B}">
      <dsp:nvSpPr>
        <dsp:cNvPr id="0" name=""/>
        <dsp:cNvSpPr/>
      </dsp:nvSpPr>
      <dsp:spPr>
        <a:xfrm>
          <a:off x="7759288" y="5236321"/>
          <a:ext cx="5111960" cy="1233556"/>
        </a:xfrm>
        <a:prstGeom prst="round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819505" y="5296538"/>
        <a:ext cx="4991526" cy="1113122"/>
      </dsp:txXfrm>
    </dsp:sp>
    <dsp:sp modelId="{56C53B7C-C485-49E5-A534-8EEEC53DCAF6}">
      <dsp:nvSpPr>
        <dsp:cNvPr id="0" name=""/>
        <dsp:cNvSpPr/>
      </dsp:nvSpPr>
      <dsp:spPr>
        <a:xfrm>
          <a:off x="5448943" y="3268123"/>
          <a:ext cx="2494418" cy="2494418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>
              <a:latin typeface="Times New Roman" panose="02020603050405020304" pitchFamily="18" charset="0"/>
              <a:cs typeface="Times New Roman" panose="02020603050405020304" pitchFamily="18" charset="0"/>
            </a:rPr>
            <a:t>Low-Shrinkage concrete mixes</a:t>
          </a:r>
        </a:p>
      </dsp:txBody>
      <dsp:txXfrm>
        <a:off x="5814242" y="3633422"/>
        <a:ext cx="1763820" cy="1763820"/>
      </dsp:txXfrm>
    </dsp:sp>
    <dsp:sp modelId="{62CE0199-AD49-4FA2-A6F8-E7EB2450E6D1}">
      <dsp:nvSpPr>
        <dsp:cNvPr id="0" name=""/>
        <dsp:cNvSpPr/>
      </dsp:nvSpPr>
      <dsp:spPr>
        <a:xfrm>
          <a:off x="3664048" y="1396755"/>
          <a:ext cx="2494418" cy="2494418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>
              <a:latin typeface="Times New Roman" panose="02020603050405020304" pitchFamily="18" charset="0"/>
              <a:cs typeface="Times New Roman" panose="02020603050405020304" pitchFamily="18" charset="0"/>
            </a:rPr>
            <a:t>Aggregates</a:t>
          </a:r>
        </a:p>
      </dsp:txBody>
      <dsp:txXfrm>
        <a:off x="4029347" y="1762054"/>
        <a:ext cx="1763820" cy="1763820"/>
      </dsp:txXfrm>
    </dsp:sp>
    <dsp:sp modelId="{D6EBE5E6-6DA0-4BE6-A7A4-78EA8E09D0DF}">
      <dsp:nvSpPr>
        <dsp:cNvPr id="0" name=""/>
        <dsp:cNvSpPr/>
      </dsp:nvSpPr>
      <dsp:spPr>
        <a:xfrm>
          <a:off x="6213898" y="793660"/>
          <a:ext cx="2494418" cy="2494418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>
              <a:latin typeface="Times New Roman" panose="02020603050405020304" pitchFamily="18" charset="0"/>
              <a:cs typeface="Times New Roman" panose="02020603050405020304" pitchFamily="18" charset="0"/>
            </a:rPr>
            <a:t>Concrete Durability</a:t>
          </a:r>
        </a:p>
      </dsp:txBody>
      <dsp:txXfrm>
        <a:off x="6579197" y="1158959"/>
        <a:ext cx="1763820" cy="1763820"/>
      </dsp:txXfrm>
    </dsp:sp>
    <dsp:sp modelId="{34C4B4C9-4829-4CE6-8B51-0D3DF1444D6C}">
      <dsp:nvSpPr>
        <dsp:cNvPr id="0" name=""/>
        <dsp:cNvSpPr/>
      </dsp:nvSpPr>
      <dsp:spPr>
        <a:xfrm>
          <a:off x="2667013" y="37432"/>
          <a:ext cx="7537222" cy="6709714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0.16093</cdr:x>
      <cdr:y>0.02912</cdr:y>
    </cdr:from>
    <cdr:to>
      <cdr:x>0.97945</cdr:x>
      <cdr:y>0.50131</cdr:y>
    </cdr:to>
    <cdr:grpSp>
      <cdr:nvGrpSpPr>
        <cdr:cNvPr id="18" name="Group 17">
          <a:extLst xmlns:a="http://schemas.openxmlformats.org/drawingml/2006/main">
            <a:ext uri="{FF2B5EF4-FFF2-40B4-BE49-F238E27FC236}">
              <a16:creationId xmlns:a16="http://schemas.microsoft.com/office/drawing/2014/main" id="{FF935B3F-BB83-C952-18B1-4E2C4A5B8880}"/>
            </a:ext>
          </a:extLst>
        </cdr:cNvPr>
        <cdr:cNvGrpSpPr/>
      </cdr:nvGrpSpPr>
      <cdr:grpSpPr>
        <a:xfrm xmlns:a="http://schemas.openxmlformats.org/drawingml/2006/main">
          <a:off x="2308347" y="247635"/>
          <a:ext cx="11740685" cy="4015445"/>
          <a:chOff x="1382981" y="169139"/>
          <a:chExt cx="7033846" cy="2743033"/>
        </a:xfrm>
      </cdr:grpSpPr>
      <cdr:sp macro="" textlink="">
        <cdr:nvSpPr>
          <cdr:cNvPr id="10" name="TextBox 1">
            <a:extLst xmlns:a="http://schemas.openxmlformats.org/drawingml/2006/main">
              <a:ext uri="{FF2B5EF4-FFF2-40B4-BE49-F238E27FC236}">
                <a16:creationId xmlns:a16="http://schemas.microsoft.com/office/drawing/2014/main" id="{490A7E30-7E2A-5A7B-3212-287355879244}"/>
              </a:ext>
            </a:extLst>
          </cdr:cNvPr>
          <cdr:cNvSpPr txBox="1"/>
        </cdr:nvSpPr>
        <cdr:spPr>
          <a:xfrm xmlns:a="http://schemas.openxmlformats.org/drawingml/2006/main">
            <a:off x="5540451" y="1215973"/>
            <a:ext cx="962969" cy="648955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 anchor="ctr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1.41x</a:t>
            </a:r>
            <a:r>
              <a:rPr lang="en-US" sz="2400" b="1" baseline="0" dirty="0">
                <a:latin typeface="Arial" panose="020B0604020202020204" pitchFamily="34" charset="0"/>
                <a:cs typeface="Arial" panose="020B0604020202020204" pitchFamily="34" charset="0"/>
              </a:rPr>
              <a:t> greater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cdr:txBody>
      </cdr:sp>
      <cdr:grpSp>
        <cdr:nvGrpSpPr>
          <cdr:cNvPr id="17" name="Group 16">
            <a:extLst xmlns:a="http://schemas.openxmlformats.org/drawingml/2006/main">
              <a:ext uri="{FF2B5EF4-FFF2-40B4-BE49-F238E27FC236}">
                <a16:creationId xmlns:a16="http://schemas.microsoft.com/office/drawing/2014/main" id="{2A17443E-D502-6D66-7FFA-9CFE7FB1A9BC}"/>
              </a:ext>
            </a:extLst>
          </cdr:cNvPr>
          <cdr:cNvGrpSpPr/>
        </cdr:nvGrpSpPr>
        <cdr:grpSpPr>
          <a:xfrm xmlns:a="http://schemas.openxmlformats.org/drawingml/2006/main">
            <a:off x="1382981" y="169139"/>
            <a:ext cx="7033846" cy="2743033"/>
            <a:chOff x="1382981" y="169139"/>
            <a:chExt cx="7033846" cy="2743033"/>
          </a:xfrm>
        </cdr:grpSpPr>
        <cdr:sp macro="" textlink="">
          <cdr:nvSpPr>
            <cdr:cNvPr id="9" name="TextBox 1">
              <a:extLst xmlns:a="http://schemas.openxmlformats.org/drawingml/2006/main">
                <a:ext uri="{FF2B5EF4-FFF2-40B4-BE49-F238E27FC236}">
                  <a16:creationId xmlns:a16="http://schemas.microsoft.com/office/drawing/2014/main" id="{447D78DD-917F-0F13-5D83-660C134CD28D}"/>
                </a:ext>
              </a:extLst>
            </cdr:cNvPr>
            <cdr:cNvSpPr txBox="1"/>
          </cdr:nvSpPr>
          <cdr:spPr>
            <a:xfrm xmlns:a="http://schemas.openxmlformats.org/drawingml/2006/main">
              <a:off x="6630971" y="2035733"/>
              <a:ext cx="962969" cy="648955"/>
            </a:xfrm>
            <a:prstGeom xmlns:a="http://schemas.openxmlformats.org/drawingml/2006/main" prst="rect">
              <a:avLst/>
            </a:prstGeom>
          </cdr:spPr>
          <cdr:txBody>
            <a:bodyPr xmlns:a="http://schemas.openxmlformats.org/drawingml/2006/main" wrap="square" rtlCol="0" anchor="ctr"/>
            <a:lstStyle xmlns:a="http://schemas.openxmlformats.org/drawingml/2006/main"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 xmlns:a="http://schemas.openxmlformats.org/drawingml/2006/main"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1.07x</a:t>
              </a:r>
              <a:r>
                <a:rPr lang="en-US" sz="2400" b="1" baseline="0" dirty="0">
                  <a:latin typeface="Arial" panose="020B0604020202020204" pitchFamily="34" charset="0"/>
                  <a:cs typeface="Arial" panose="020B0604020202020204" pitchFamily="34" charset="0"/>
                </a:rPr>
                <a:t> greater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cdr:txBody>
        </cdr:sp>
        <cdr:grpSp>
          <cdr:nvGrpSpPr>
            <cdr:cNvPr id="16" name="Group 15">
              <a:extLst xmlns:a="http://schemas.openxmlformats.org/drawingml/2006/main">
                <a:ext uri="{FF2B5EF4-FFF2-40B4-BE49-F238E27FC236}">
                  <a16:creationId xmlns:a16="http://schemas.microsoft.com/office/drawing/2014/main" id="{4F633D03-2D1E-3472-C89C-01766014559E}"/>
                </a:ext>
              </a:extLst>
            </cdr:cNvPr>
            <cdr:cNvGrpSpPr/>
          </cdr:nvGrpSpPr>
          <cdr:grpSpPr>
            <a:xfrm xmlns:a="http://schemas.openxmlformats.org/drawingml/2006/main">
              <a:off x="1382981" y="169139"/>
              <a:ext cx="7033846" cy="2743033"/>
              <a:chOff x="1382981" y="169139"/>
              <a:chExt cx="7033846" cy="2743033"/>
            </a:xfrm>
          </cdr:grpSpPr>
          <cdr:sp macro="" textlink="">
            <cdr:nvSpPr>
              <cdr:cNvPr id="8" name="TextBox 1">
                <a:extLst xmlns:a="http://schemas.openxmlformats.org/drawingml/2006/main">
                  <a:ext uri="{FF2B5EF4-FFF2-40B4-BE49-F238E27FC236}">
                    <a16:creationId xmlns:a16="http://schemas.microsoft.com/office/drawing/2014/main" id="{4A585111-9F46-50FC-F36E-BFB9A3D81C93}"/>
                  </a:ext>
                </a:extLst>
              </cdr:cNvPr>
              <cdr:cNvSpPr txBox="1"/>
            </cdr:nvSpPr>
            <cdr:spPr>
              <a:xfrm xmlns:a="http://schemas.openxmlformats.org/drawingml/2006/main">
                <a:off x="4478355" y="1442915"/>
                <a:ext cx="962969" cy="648955"/>
              </a:xfrm>
              <a:prstGeom xmlns:a="http://schemas.openxmlformats.org/drawingml/2006/main" prst="rect">
                <a:avLst/>
              </a:prstGeom>
            </cdr:spPr>
            <cdr:txBody>
              <a:bodyPr xmlns:a="http://schemas.openxmlformats.org/drawingml/2006/main" wrap="square" rtlCol="0" anchor="ctr"/>
              <a:lstStyle xmlns:a="http://schemas.openxmlformats.org/drawingml/2006/main"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 xmlns:a="http://schemas.openxmlformats.org/drawingml/2006/main">
                <a:pPr algn="ctr"/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1.34x</a:t>
                </a:r>
                <a:r>
                  <a:rPr lang="en-US" sz="2400" b="1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 greater</a:t>
                </a:r>
                <a:endParaRPr 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cdr:txBody>
          </cdr:sp>
          <cdr:grpSp>
            <cdr:nvGrpSpPr>
              <cdr:cNvPr id="15" name="Group 14">
                <a:extLst xmlns:a="http://schemas.openxmlformats.org/drawingml/2006/main">
                  <a:ext uri="{FF2B5EF4-FFF2-40B4-BE49-F238E27FC236}">
                    <a16:creationId xmlns:a16="http://schemas.microsoft.com/office/drawing/2014/main" id="{C9E501B3-F17E-E7F4-CF1A-658FC3AEB288}"/>
                  </a:ext>
                </a:extLst>
              </cdr:cNvPr>
              <cdr:cNvGrpSpPr/>
            </cdr:nvGrpSpPr>
            <cdr:grpSpPr>
              <a:xfrm xmlns:a="http://schemas.openxmlformats.org/drawingml/2006/main">
                <a:off x="1382981" y="169139"/>
                <a:ext cx="7033846" cy="2743033"/>
                <a:chOff x="1382981" y="169139"/>
                <a:chExt cx="7033846" cy="2743033"/>
              </a:xfrm>
            </cdr:grpSpPr>
            <cdr:sp macro="" textlink="">
              <cdr:nvSpPr>
                <cdr:cNvPr id="7" name="TextBox 6">
                  <a:extLst xmlns:a="http://schemas.openxmlformats.org/drawingml/2006/main">
                    <a:ext uri="{FF2B5EF4-FFF2-40B4-BE49-F238E27FC236}">
                      <a16:creationId xmlns:a16="http://schemas.microsoft.com/office/drawing/2014/main" id="{A051FE44-850B-798D-0E6C-FD3D6450D5E2}"/>
                    </a:ext>
                  </a:extLst>
                </cdr:cNvPr>
                <cdr:cNvSpPr txBox="1"/>
              </cdr:nvSpPr>
              <cdr:spPr>
                <a:xfrm xmlns:a="http://schemas.openxmlformats.org/drawingml/2006/main">
                  <a:off x="3369716" y="169139"/>
                  <a:ext cx="962969" cy="648955"/>
                </a:xfrm>
                <a:prstGeom xmlns:a="http://schemas.openxmlformats.org/drawingml/2006/main" prst="rect">
                  <a:avLst/>
                </a:prstGeom>
              </cdr:spPr>
              <cdr:txBody>
                <a:bodyPr xmlns:a="http://schemas.openxmlformats.org/drawingml/2006/main" vertOverflow="clip" wrap="square" rtlCol="0" anchor="ctr"/>
                <a:lstStyle xmlns:a="http://schemas.openxmlformats.org/drawingml/2006/main"/>
                <a:p xmlns:a="http://schemas.openxmlformats.org/drawingml/2006/main">
                  <a:pPr algn="ctr"/>
                  <a:r>
                    <a:rPr lang="en-US" sz="2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1.83x</a:t>
                  </a:r>
                  <a:r>
                    <a:rPr lang="en-US" sz="2400" b="1" baseline="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greater</a:t>
                  </a:r>
                  <a:endParaRPr lang="en-US" sz="24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cdr:txBody>
            </cdr:sp>
            <cdr:cxnSp macro="">
              <cdr:nvCxnSpPr>
                <cdr:cNvPr id="12" name="Straight Connector 11">
                  <a:extLst xmlns:a="http://schemas.openxmlformats.org/drawingml/2006/main">
                    <a:ext uri="{FF2B5EF4-FFF2-40B4-BE49-F238E27FC236}">
                      <a16:creationId xmlns:a16="http://schemas.microsoft.com/office/drawing/2014/main" id="{F23196BB-2BE9-99E6-BBC6-35FD019388DD}"/>
                    </a:ext>
                  </a:extLst>
                </cdr:cNvPr>
                <cdr:cNvCxnSpPr/>
              </cdr:nvCxnSpPr>
              <cdr:spPr>
                <a:xfrm xmlns:a="http://schemas.openxmlformats.org/drawingml/2006/main">
                  <a:off x="1382981" y="2912172"/>
                  <a:ext cx="7033846" cy="0"/>
                </a:xfrm>
                <a:prstGeom xmlns:a="http://schemas.openxmlformats.org/drawingml/2006/main" prst="line">
                  <a:avLst/>
                </a:prstGeom>
                <a:ln xmlns:a="http://schemas.openxmlformats.org/drawingml/2006/main" w="38100">
                  <a:solidFill>
                    <a:srgbClr val="FF0000"/>
                  </a:solidFill>
                  <a:prstDash val="dash"/>
                </a:ln>
              </cdr:spPr>
              <cdr:style>
                <a:lnRef xmlns:a="http://schemas.openxmlformats.org/drawingml/2006/main" idx="1">
                  <a:schemeClr val="accent1"/>
                </a:lnRef>
                <a:fillRef xmlns:a="http://schemas.openxmlformats.org/drawingml/2006/main" idx="0">
                  <a:schemeClr val="accent1"/>
                </a:fillRef>
                <a:effectRef xmlns:a="http://schemas.openxmlformats.org/drawingml/2006/main" idx="0">
                  <a:schemeClr val="accent1"/>
                </a:effectRef>
                <a:fontRef xmlns:a="http://schemas.openxmlformats.org/drawingml/2006/main" idx="minor">
                  <a:schemeClr val="tx1"/>
                </a:fontRef>
              </cdr:style>
            </cdr:cxnSp>
          </cdr:grpSp>
        </cdr:grpSp>
      </cdr:grpSp>
    </cdr:grpSp>
  </cdr:relSizeAnchor>
  <cdr:relSizeAnchor xmlns:cdr="http://schemas.openxmlformats.org/drawingml/2006/chartDrawing">
    <cdr:from>
      <cdr:x>0.26646</cdr:x>
      <cdr:y>0.94464</cdr:y>
    </cdr:from>
    <cdr:to>
      <cdr:x>0.3787</cdr:x>
      <cdr:y>1</cdr:y>
    </cdr:to>
    <cdr:sp macro="" textlink="">
      <cdr:nvSpPr>
        <cdr:cNvPr id="19" name="TextBox 18">
          <a:extLst xmlns:a="http://schemas.openxmlformats.org/drawingml/2006/main">
            <a:ext uri="{FF2B5EF4-FFF2-40B4-BE49-F238E27FC236}">
              <a16:creationId xmlns:a16="http://schemas.microsoft.com/office/drawing/2014/main" id="{90D45B24-F01C-6C37-5188-A24A0FA8A153}"/>
            </a:ext>
          </a:extLst>
        </cdr:cNvPr>
        <cdr:cNvSpPr txBox="1"/>
      </cdr:nvSpPr>
      <cdr:spPr>
        <a:xfrm xmlns:a="http://schemas.openxmlformats.org/drawingml/2006/main">
          <a:off x="3822018" y="8033173"/>
          <a:ext cx="1609999" cy="4707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Limestone</a:t>
          </a:r>
        </a:p>
      </cdr:txBody>
    </cdr:sp>
  </cdr:relSizeAnchor>
  <cdr:relSizeAnchor xmlns:cdr="http://schemas.openxmlformats.org/drawingml/2006/chartDrawing">
    <cdr:from>
      <cdr:x>0.39401</cdr:x>
      <cdr:y>0.94416</cdr:y>
    </cdr:from>
    <cdr:to>
      <cdr:x>0.5</cdr:x>
      <cdr:y>0.99952</cdr:y>
    </cdr:to>
    <cdr:sp macro="" textlink="">
      <cdr:nvSpPr>
        <cdr:cNvPr id="20" name="TextBox 1">
          <a:extLst xmlns:a="http://schemas.openxmlformats.org/drawingml/2006/main">
            <a:ext uri="{FF2B5EF4-FFF2-40B4-BE49-F238E27FC236}">
              <a16:creationId xmlns:a16="http://schemas.microsoft.com/office/drawing/2014/main" id="{0A097E67-2B4E-19EB-E583-105F15319E0B}"/>
            </a:ext>
          </a:extLst>
        </cdr:cNvPr>
        <cdr:cNvSpPr txBox="1"/>
      </cdr:nvSpPr>
      <cdr:spPr>
        <a:xfrm xmlns:a="http://schemas.openxmlformats.org/drawingml/2006/main">
          <a:off x="5651668" y="8029074"/>
          <a:ext cx="1520230" cy="4707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Sandstone</a:t>
          </a:r>
        </a:p>
      </cdr:txBody>
    </cdr:sp>
  </cdr:relSizeAnchor>
  <cdr:relSizeAnchor xmlns:cdr="http://schemas.openxmlformats.org/drawingml/2006/chartDrawing">
    <cdr:from>
      <cdr:x>0.52751</cdr:x>
      <cdr:y>0.94464</cdr:y>
    </cdr:from>
    <cdr:to>
      <cdr:x>0.62095</cdr:x>
      <cdr:y>1</cdr:y>
    </cdr:to>
    <cdr:sp macro="" textlink="">
      <cdr:nvSpPr>
        <cdr:cNvPr id="21" name="TextBox 1">
          <a:extLst xmlns:a="http://schemas.openxmlformats.org/drawingml/2006/main">
            <a:ext uri="{FF2B5EF4-FFF2-40B4-BE49-F238E27FC236}">
              <a16:creationId xmlns:a16="http://schemas.microsoft.com/office/drawing/2014/main" id="{C14B803C-97FE-BAFE-914B-E79E80020F38}"/>
            </a:ext>
          </a:extLst>
        </cdr:cNvPr>
        <cdr:cNvSpPr txBox="1"/>
      </cdr:nvSpPr>
      <cdr:spPr>
        <a:xfrm xmlns:a="http://schemas.openxmlformats.org/drawingml/2006/main">
          <a:off x="7566516" y="8033173"/>
          <a:ext cx="1340224" cy="4707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Dolomite</a:t>
          </a:r>
        </a:p>
      </cdr:txBody>
    </cdr:sp>
  </cdr:relSizeAnchor>
  <cdr:relSizeAnchor xmlns:cdr="http://schemas.openxmlformats.org/drawingml/2006/chartDrawing">
    <cdr:from>
      <cdr:x>0.77337</cdr:x>
      <cdr:y>0.94416</cdr:y>
    </cdr:from>
    <cdr:to>
      <cdr:x>0.88222</cdr:x>
      <cdr:y>0.99952</cdr:y>
    </cdr:to>
    <cdr:sp macro="" textlink="">
      <cdr:nvSpPr>
        <cdr:cNvPr id="22" name="TextBox 1">
          <a:extLst xmlns:a="http://schemas.openxmlformats.org/drawingml/2006/main">
            <a:ext uri="{FF2B5EF4-FFF2-40B4-BE49-F238E27FC236}">
              <a16:creationId xmlns:a16="http://schemas.microsoft.com/office/drawing/2014/main" id="{9674F773-3B98-1B4D-696E-814DEC458B4A}"/>
            </a:ext>
          </a:extLst>
        </cdr:cNvPr>
        <cdr:cNvSpPr txBox="1"/>
      </cdr:nvSpPr>
      <cdr:spPr>
        <a:xfrm xmlns:a="http://schemas.openxmlformats.org/drawingml/2006/main">
          <a:off x="11093117" y="8029074"/>
          <a:ext cx="1561247" cy="4707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Trap Rock</a:t>
          </a:r>
        </a:p>
      </cdr:txBody>
    </cdr:sp>
  </cdr:relSizeAnchor>
  <cdr:relSizeAnchor xmlns:cdr="http://schemas.openxmlformats.org/drawingml/2006/chartDrawing">
    <cdr:from>
      <cdr:x>0.66496</cdr:x>
      <cdr:y>0.94464</cdr:y>
    </cdr:from>
    <cdr:to>
      <cdr:x>0.73668</cdr:x>
      <cdr:y>1</cdr:y>
    </cdr:to>
    <cdr:sp macro="" textlink="">
      <cdr:nvSpPr>
        <cdr:cNvPr id="23" name="TextBox 1">
          <a:extLst xmlns:a="http://schemas.openxmlformats.org/drawingml/2006/main">
            <a:ext uri="{FF2B5EF4-FFF2-40B4-BE49-F238E27FC236}">
              <a16:creationId xmlns:a16="http://schemas.microsoft.com/office/drawing/2014/main" id="{01C217F3-64D6-4387-B467-34E28FEE2337}"/>
            </a:ext>
          </a:extLst>
        </cdr:cNvPr>
        <cdr:cNvSpPr txBox="1"/>
      </cdr:nvSpPr>
      <cdr:spPr>
        <a:xfrm xmlns:a="http://schemas.openxmlformats.org/drawingml/2006/main">
          <a:off x="9538061" y="8033173"/>
          <a:ext cx="1028665" cy="4707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Gravel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72034C-E971-49BE-9BA2-EA7EC0B9DB54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144B47-16CF-43D3-86C7-A122EB623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58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3C0C-D6D2-45E2-B201-E2BACA36C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7448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We compare the change in length over original length to get a strain.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44B47-16CF-43D3-86C7-A122EB62333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208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111111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This method assesses the ability of concrete to resist a chloride passage or flow of electrical current</a:t>
            </a:r>
            <a:endParaRPr lang="en-US" sz="1200" dirty="0">
              <a:solidFill>
                <a:sysClr val="window" lastClr="FFFFFF"/>
              </a:solidFill>
              <a:latin typeface="Times" panose="02020603050405020304" pitchFamily="18" charset="0"/>
              <a:ea typeface="+mn-ea"/>
              <a:cs typeface="Times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ysClr val="window" lastClr="FFFFFF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Current is passed through the sample &amp; measure the response voltage</a:t>
            </a:r>
            <a:r>
              <a:rPr lang="en-US" sz="1200">
                <a:solidFill>
                  <a:sysClr val="window" lastClr="FFFFFF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ysClr val="window" lastClr="FFFFFF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This test is a good indicator of the permeability of the concrete.</a:t>
            </a:r>
            <a:endParaRPr lang="en-US" sz="1200" dirty="0">
              <a:solidFill>
                <a:sysClr val="window" lastClr="FFFFFF"/>
              </a:solidFill>
              <a:latin typeface="Times" panose="02020603050405020304" pitchFamily="18" charset="0"/>
              <a:ea typeface="+mn-ea"/>
              <a:cs typeface="Times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44B47-16CF-43D3-86C7-A122EB62333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06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428625" indent="-428625" defTabSz="1371600">
                  <a:buFont typeface="Arial" panose="020B0604020202020204" pitchFamily="34" charset="0"/>
                  <a:buChar char="•"/>
                </a:pPr>
                <a:r>
                  <a:rPr lang="en-US" sz="12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Most mixes reached the design strength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  <m:sub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  <m:r>
                      <a:rPr lang="en-US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=4,000 </m:t>
                    </m:r>
                    <m:r>
                      <a:rPr lang="en-US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𝑝𝑠𝑖</m:t>
                    </m:r>
                  </m:oMath>
                </a14:m>
                <a:r>
                  <a:rPr lang="en-US" sz="12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at 7 days;</a:t>
                </a:r>
              </a:p>
              <a:p>
                <a:pPr marL="428625" indent="-428625" defTabSz="1371600">
                  <a:buFont typeface="Arial" panose="020B0604020202020204" pitchFamily="34" charset="0"/>
                  <a:buChar char="•"/>
                </a:pPr>
                <a:endParaRPr lang="en-US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28625" indent="-428625" defTabSz="1371600">
                  <a:buFont typeface="Arial" panose="020B0604020202020204" pitchFamily="34" charset="0"/>
                  <a:buChar char="•"/>
                </a:pPr>
                <a:r>
                  <a:rPr lang="en-US" sz="12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 reducing the cement content by 15.4 % and optimizing the mix, the </a:t>
                </a:r>
                <a:r>
                  <a:rPr lang="en-US" sz="12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design strength requirement is still achieved</a:t>
                </a:r>
                <a:endParaRPr lang="en-US"/>
              </a:p>
            </p:txBody>
          </p:sp>
        </mc:Choice>
        <mc:Fallback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428625" indent="-428625" defTabSz="1371600">
                  <a:buFont typeface="Arial" panose="020B0604020202020204" pitchFamily="34" charset="0"/>
                  <a:buChar char="•"/>
                </a:pPr>
                <a:r>
                  <a:rPr lang="en-US" sz="12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Most mixes reached the design strength </a:t>
                </a:r>
                <a:r>
                  <a:rPr lang="en-US" sz="1200" i="0">
                    <a:solidFill>
                      <a:prstClr val="black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〖𝑓′〗_𝑐=4,000 𝑝𝑠𝑖</a:t>
                </a:r>
                <a:r>
                  <a:rPr lang="en-US" sz="12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at 7 days;</a:t>
                </a:r>
              </a:p>
              <a:p>
                <a:pPr marL="428625" indent="-428625" defTabSz="1371600">
                  <a:buFont typeface="Arial" panose="020B0604020202020204" pitchFamily="34" charset="0"/>
                  <a:buChar char="•"/>
                </a:pPr>
                <a:endParaRPr lang="en-US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28625" indent="-428625" defTabSz="1371600">
                  <a:buFont typeface="Arial" panose="020B0604020202020204" pitchFamily="34" charset="0"/>
                  <a:buChar char="•"/>
                </a:pPr>
                <a:r>
                  <a:rPr lang="en-US" sz="12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 reducing the cement content by 15.4 % and optimizing the mix, the </a:t>
                </a:r>
                <a:r>
                  <a:rPr lang="en-US" sz="12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design strength requirement is still achieved</a:t>
                </a:r>
                <a:endParaRPr lang="en-US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44B47-16CF-43D3-86C7-A122EB62333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5585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428625" indent="-428625" defTabSz="1371600">
                  <a:buFont typeface="Arial" panose="020B0604020202020204" pitchFamily="34" charset="0"/>
                  <a:buChar char="•"/>
                </a:pPr>
                <a:r>
                  <a:rPr lang="en-US" sz="12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Most mixes reached the design strength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  <m:sub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  <m:r>
                      <a:rPr lang="en-US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=4,000 </m:t>
                    </m:r>
                    <m:r>
                      <a:rPr lang="en-US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𝑝𝑠𝑖</m:t>
                    </m:r>
                  </m:oMath>
                </a14:m>
                <a:r>
                  <a:rPr lang="en-US" sz="12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at 7 days;</a:t>
                </a:r>
              </a:p>
              <a:p>
                <a:pPr marL="428625" indent="-428625" defTabSz="1371600">
                  <a:buFont typeface="Arial" panose="020B0604020202020204" pitchFamily="34" charset="0"/>
                  <a:buChar char="•"/>
                </a:pPr>
                <a:endParaRPr lang="en-US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28625" indent="-428625" defTabSz="1371600">
                  <a:buFont typeface="Arial" panose="020B0604020202020204" pitchFamily="34" charset="0"/>
                  <a:buChar char="•"/>
                </a:pPr>
                <a:r>
                  <a:rPr lang="en-US" sz="12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 reducing the cement content by 15.4 % and optimizing the mix, the </a:t>
                </a:r>
                <a:r>
                  <a:rPr lang="en-US" sz="12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design strength requirement is still achieved</a:t>
                </a:r>
                <a:endParaRPr lang="en-US"/>
              </a:p>
            </p:txBody>
          </p:sp>
        </mc:Choice>
        <mc:Fallback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428625" indent="-428625" defTabSz="1371600">
                  <a:buFont typeface="Arial" panose="020B0604020202020204" pitchFamily="34" charset="0"/>
                  <a:buChar char="•"/>
                </a:pPr>
                <a:r>
                  <a:rPr lang="en-US" sz="12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Most mixes reached the design strength </a:t>
                </a:r>
                <a:r>
                  <a:rPr lang="en-US" sz="1200" i="0">
                    <a:solidFill>
                      <a:prstClr val="black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〖𝑓′〗_𝑐=4,000 𝑝𝑠𝑖</a:t>
                </a:r>
                <a:r>
                  <a:rPr lang="en-US" sz="12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at 7 days;</a:t>
                </a:r>
              </a:p>
              <a:p>
                <a:pPr marL="428625" indent="-428625" defTabSz="1371600">
                  <a:buFont typeface="Arial" panose="020B0604020202020204" pitchFamily="34" charset="0"/>
                  <a:buChar char="•"/>
                </a:pPr>
                <a:endParaRPr lang="en-US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28625" indent="-428625" defTabSz="1371600">
                  <a:buFont typeface="Arial" panose="020B0604020202020204" pitchFamily="34" charset="0"/>
                  <a:buChar char="•"/>
                </a:pPr>
                <a:r>
                  <a:rPr lang="en-US" sz="12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 reducing the cement content by 15.4 % and optimizing the mix, the </a:t>
                </a:r>
                <a:r>
                  <a:rPr lang="en-US" sz="12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design strength requirement is still achieved</a:t>
                </a:r>
                <a:endParaRPr lang="en-US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44B47-16CF-43D3-86C7-A122EB62333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7548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428625" indent="-428625" defTabSz="1371600">
                  <a:buFont typeface="Arial" panose="020B0604020202020204" pitchFamily="34" charset="0"/>
                  <a:buChar char="•"/>
                </a:pPr>
                <a:r>
                  <a:rPr lang="en-US" sz="12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Most mixes reached the design strength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  <m:sub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  <m:r>
                      <a:rPr lang="en-US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=4,000 </m:t>
                    </m:r>
                    <m:r>
                      <a:rPr lang="en-US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𝑝𝑠𝑖</m:t>
                    </m:r>
                  </m:oMath>
                </a14:m>
                <a:r>
                  <a:rPr lang="en-US" sz="12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at 7 days;</a:t>
                </a:r>
              </a:p>
              <a:p>
                <a:pPr marL="428625" indent="-428625" defTabSz="1371600">
                  <a:buFont typeface="Arial" panose="020B0604020202020204" pitchFamily="34" charset="0"/>
                  <a:buChar char="•"/>
                </a:pPr>
                <a:endParaRPr lang="en-US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28625" indent="-428625" defTabSz="1371600">
                  <a:buFont typeface="Arial" panose="020B0604020202020204" pitchFamily="34" charset="0"/>
                  <a:buChar char="•"/>
                </a:pPr>
                <a:r>
                  <a:rPr lang="en-US" sz="12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 reducing the cement content by 15.4 % and optimizing the mix, the </a:t>
                </a:r>
                <a:r>
                  <a:rPr lang="en-US" sz="12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design strength requirement is still achieved</a:t>
                </a:r>
                <a:endParaRPr lang="en-US"/>
              </a:p>
            </p:txBody>
          </p:sp>
        </mc:Choice>
        <mc:Fallback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428625" indent="-428625" defTabSz="1371600">
                  <a:buFont typeface="Arial" panose="020B0604020202020204" pitchFamily="34" charset="0"/>
                  <a:buChar char="•"/>
                </a:pPr>
                <a:r>
                  <a:rPr lang="en-US" sz="12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Most mixes reached the design strength </a:t>
                </a:r>
                <a:r>
                  <a:rPr lang="en-US" sz="1200" i="0">
                    <a:solidFill>
                      <a:prstClr val="black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〖𝑓′〗_𝑐=4,000 𝑝𝑠𝑖</a:t>
                </a:r>
                <a:r>
                  <a:rPr lang="en-US" sz="12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at 7 days;</a:t>
                </a:r>
              </a:p>
              <a:p>
                <a:pPr marL="428625" indent="-428625" defTabSz="1371600">
                  <a:buFont typeface="Arial" panose="020B0604020202020204" pitchFamily="34" charset="0"/>
                  <a:buChar char="•"/>
                </a:pPr>
                <a:endParaRPr lang="en-US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28625" indent="-428625" defTabSz="1371600">
                  <a:buFont typeface="Arial" panose="020B0604020202020204" pitchFamily="34" charset="0"/>
                  <a:buChar char="•"/>
                </a:pPr>
                <a:r>
                  <a:rPr lang="en-US" sz="12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 reducing the cement content by 15.4 % and optimizing the mix, the </a:t>
                </a:r>
                <a:r>
                  <a:rPr lang="en-US" sz="12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design strength requirement is still achieved</a:t>
                </a:r>
                <a:endParaRPr lang="en-US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44B47-16CF-43D3-86C7-A122EB62333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01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428625" indent="-428625" defTabSz="1371600">
                  <a:buFont typeface="Arial" panose="020B0604020202020204" pitchFamily="34" charset="0"/>
                  <a:buChar char="•"/>
                </a:pPr>
                <a:r>
                  <a:rPr lang="en-US" sz="12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Most mixes reached the design strength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  <m:sub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  <m:r>
                      <a:rPr lang="en-US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=4,000 </m:t>
                    </m:r>
                    <m:r>
                      <a:rPr lang="en-US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𝑝𝑠𝑖</m:t>
                    </m:r>
                  </m:oMath>
                </a14:m>
                <a:r>
                  <a:rPr lang="en-US" sz="12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at 7 days;</a:t>
                </a:r>
              </a:p>
              <a:p>
                <a:pPr marL="428625" indent="-428625" defTabSz="1371600">
                  <a:buFont typeface="Arial" panose="020B0604020202020204" pitchFamily="34" charset="0"/>
                  <a:buChar char="•"/>
                </a:pPr>
                <a:endParaRPr lang="en-US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28625" indent="-428625" defTabSz="1371600">
                  <a:buFont typeface="Arial" panose="020B0604020202020204" pitchFamily="34" charset="0"/>
                  <a:buChar char="•"/>
                </a:pPr>
                <a:r>
                  <a:rPr lang="en-US" sz="12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 reducing the cement content by 15.4 % and optimizing the mix, the </a:t>
                </a:r>
                <a:r>
                  <a:rPr lang="en-US" sz="12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design strength requirement is still achieved</a:t>
                </a:r>
                <a:endParaRPr lang="en-US"/>
              </a:p>
            </p:txBody>
          </p:sp>
        </mc:Choice>
        <mc:Fallback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428625" indent="-428625" defTabSz="1371600">
                  <a:buFont typeface="Arial" panose="020B0604020202020204" pitchFamily="34" charset="0"/>
                  <a:buChar char="•"/>
                </a:pPr>
                <a:r>
                  <a:rPr lang="en-US" sz="12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Most mixes reached the design strength </a:t>
                </a:r>
                <a:r>
                  <a:rPr lang="en-US" sz="1200" i="0">
                    <a:solidFill>
                      <a:prstClr val="black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〖𝑓′〗_𝑐=4,000 𝑝𝑠𝑖</a:t>
                </a:r>
                <a:r>
                  <a:rPr lang="en-US" sz="12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at 7 days;</a:t>
                </a:r>
              </a:p>
              <a:p>
                <a:pPr marL="428625" indent="-428625" defTabSz="1371600">
                  <a:buFont typeface="Arial" panose="020B0604020202020204" pitchFamily="34" charset="0"/>
                  <a:buChar char="•"/>
                </a:pPr>
                <a:endParaRPr lang="en-US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28625" indent="-428625" defTabSz="1371600">
                  <a:buFont typeface="Arial" panose="020B0604020202020204" pitchFamily="34" charset="0"/>
                  <a:buChar char="•"/>
                </a:pPr>
                <a:r>
                  <a:rPr lang="en-US" sz="12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 reducing the cement content by 15.4 % and optimizing the mix, the </a:t>
                </a:r>
                <a:r>
                  <a:rPr lang="en-US" sz="12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design strength requirement is still achieved</a:t>
                </a:r>
                <a:endParaRPr lang="en-US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44B47-16CF-43D3-86C7-A122EB62333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959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44B47-16CF-43D3-86C7-A122EB62333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268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44B47-16CF-43D3-86C7-A122EB62333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5476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44B47-16CF-43D3-86C7-A122EB62333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7035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44B47-16CF-43D3-86C7-A122EB62333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90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3C0C-D6D2-45E2-B201-E2BACA36C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2576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44B47-16CF-43D3-86C7-A122EB62333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6309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also compare the drying shrinkage values at 84 days, and considering the limestone shrinkage as our baseline, we see that sandstone is shrinking 83% more than limestone, followed by the gravel (40%), dolomite and finally trap rock.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44B47-16CF-43D3-86C7-A122EB62333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88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Bulk Resistivity increases over time here only the results at 90 days are shown</a:t>
            </a:r>
            <a:r>
              <a:rPr lang="en-US" sz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b="0" i="0">
                <a:solidFill>
                  <a:srgbClr val="111111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Higher resistivity means better resistance to fluid penetration.</a:t>
            </a:r>
            <a:endParaRPr lang="en-US" sz="1200">
              <a:solidFill>
                <a:sysClr val="window" lastClr="FFFFFF"/>
              </a:solidFill>
              <a:latin typeface="Times" panose="02020603050405020304" pitchFamily="18" charset="0"/>
              <a:ea typeface="+mn-ea"/>
              <a:cs typeface="Times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is a threshold of 50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Ω.m, meaning that any resistivity below that puts the concrete at a high risk of corrosion, and above that value, the concrete is in the moderate to low risk of corrosion zone, which is preferable. In our case, after 3 months, all our concrete was in the moderate to low risk of corrosion zone.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44B47-16CF-43D3-86C7-A122EB62333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7657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It has been found that decreasing the cement content in concrete by 5.9% and 15.4% while optimizing the mixture gradation does not affect the properties of the concrete and still meets the design specifications.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Initial findings suggest that there is a connection between the electrical resistivity and the water absorption of the combined aggregates.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44B47-16CF-43D3-86C7-A122EB62333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091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3C0C-D6D2-45E2-B201-E2BACA36C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190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00100" lvl="1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sz="1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Autogenous shrinkage: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Caused by the self-desiccation of concrete as water is consumed during the hydration process.</a:t>
            </a:r>
          </a:p>
          <a:p>
            <a:pPr marL="800100" lvl="1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200" b="1" u="sng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Plastic Shrinkage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resulting from water evaporation from the surface of freshly placed concrete</a:t>
            </a:r>
          </a:p>
          <a:p>
            <a:pPr marL="800100" lvl="1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1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Drying shrinkage: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Volume change resulting from loss of water after the concrete dries when exposed to the atmosphere;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1200" b="1" u="sng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Carbonation Shrinkage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occurring relatively later in the life of the concrete, when the concrete is left exposed to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air containing some dioxide of carbon</a:t>
            </a:r>
          </a:p>
          <a:p>
            <a:pPr marL="800100" lvl="1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44B47-16CF-43D3-86C7-A122EB62333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86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 Performance based requirements allowing flexibility for aggregate types can be more economical, maintain the required concrete properties and decrease the risk of shrinkage and therefore cracking in bridge decks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44B47-16CF-43D3-86C7-A122EB62333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88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23C0C-D6D2-45E2-B201-E2BACA36C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497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seems to be no spatial trend explaining the cracking of the bridges surveyed, as the bridges are distributed all over the map.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44B47-16CF-43D3-86C7-A122EB62333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599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Finally, we looked at the mineralogy of coarse aggregate used in the construction of the surveyed bridges.</a:t>
            </a:r>
          </a:p>
          <a:p>
            <a:endParaRPr lang="en-US" sz="1200" dirty="0"/>
          </a:p>
          <a:p>
            <a:r>
              <a:rPr lang="en-US" sz="1200" dirty="0"/>
              <a:t>The distribution shown on this map is in fact related to availability of the material, since local materials are preferred to reduce their transportation costs.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44B47-16CF-43D3-86C7-A122EB62333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190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Concerning our design approach properly said, it is based on the requirements of the ARDOT Specifications for Air Entrained concrete, which specifies a slump of 1-4 inches, an air content of 6 + or – 2% and a compressive strength of at least 4000 psi at 28 days, among other things.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44B47-16CF-43D3-86C7-A122EB62333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365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Aggregate gradation method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showing excessive or lacking sieve sizes in combined gradation;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000000"/>
                </a:solidFill>
                <a:effectLst/>
                <a:highlight>
                  <a:srgbClr val="D3D3D3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Combined amount of all </a:t>
            </a:r>
            <a:r>
              <a:rPr lang="en-US" sz="1200" kern="0" dirty="0" err="1">
                <a:solidFill>
                  <a:srgbClr val="000000"/>
                </a:solidFill>
                <a:effectLst/>
                <a:highlight>
                  <a:srgbClr val="D3D3D3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rock+sand</a:t>
            </a:r>
            <a:r>
              <a:rPr lang="en-US" sz="1200" kern="0" dirty="0">
                <a:solidFill>
                  <a:srgbClr val="000000"/>
                </a:solidFill>
                <a:effectLst/>
                <a:highlight>
                  <a:srgbClr val="D3D3D3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 retained on each sieve as a percentage of the total aggregate.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also predict the workability and ease of finishing from the chart.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44B47-16CF-43D3-86C7-A122EB62333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21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77713-986C-4FBB-BC70-8B40A182E614}" type="datetime4">
              <a:rPr lang="en-US" smtClean="0"/>
              <a:t>May 17,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FEA87-A627-4FC6-9448-E81E1F7764A5}" type="datetime4">
              <a:rPr lang="en-US" smtClean="0"/>
              <a:t>May 17,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827C0-D862-4EDA-9940-6BF944BA13A5}" type="datetime4">
              <a:rPr lang="en-US" smtClean="0"/>
              <a:t>May 17,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A75E4-F61C-C202-8B7D-2281132925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0F0F1D-C0BA-48F4-CAA7-58F106EF77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1ADC0E-0DAE-8113-5705-DE4270F4B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03/07/2023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B3FA9-0CA7-F5A0-5AFF-DA9FC32FF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4A9B3C-8D77-6135-82CA-1B2938C3A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F0D3D-3801-4627-A0CC-F8BE3919A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13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3D08A-875D-C367-8D80-E39CD58F7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84063-DB1D-1F9B-526E-40B6F3DF8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75E2-0781-11E9-B520-BBF9C616E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03/07/2023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D125D-441D-2177-3B83-89C628E7D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19C70-3A4D-FF4A-1724-76FE493B8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F0D3D-3801-4627-A0CC-F8BE3919A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906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20D67-800F-54E8-E47E-B6E4C7DA7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952CB8-DE6C-13E7-5DBB-7BEB40314B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7E269-36AC-9821-10D3-CDF3A3975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03/07/2023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39B93-F4D7-4CC5-6958-E73F75FA2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FB74E-E960-4471-B240-58D2C4D1D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F0D3D-3801-4627-A0CC-F8BE3919A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019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AC31C-9E87-8A2F-FFC0-388748ED6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484B8-BABE-F1D6-C0F3-0CE971C832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5C8267-9E03-A552-FE54-56A67362B5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C63226-46A2-A4F7-0228-7355821F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03/07/2023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66EB2-B60A-9F8C-5DE4-4FA3769B7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60E5C3-2F50-423A-D2A5-37AD4959F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F0D3D-3801-4627-A0CC-F8BE3919A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34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118D7-A865-BD3D-6443-EE6D91031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22C4C-F201-3DD8-8A07-6AE8BA5995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B2DAAF-7D64-D3AB-4E43-2EB7735F38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02836F-8B84-049F-E7C1-DB542C134E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1AB6A-C4D0-0B78-6234-BDA4B4B708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0F7F40-6AAF-9AB1-2C71-35D251714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03/07/2023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A12213-D54C-3DA8-0D1C-61632B40E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5A4A2E-E736-0608-C5BF-77DAC14C1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F0D3D-3801-4627-A0CC-F8BE3919A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59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8F1CA-DAA7-A639-9E62-F646D3B01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7B7446-09EF-B1B6-66F8-0B355B3D0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03/07/2023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8EF76C-8317-C185-2954-51F3CF723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643925-9CDC-E960-C0EE-4CBE9DDD1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F0D3D-3801-4627-A0CC-F8BE3919A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020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199649-2B63-17E5-1B68-C41E6DB43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03/07/2023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0454C2-F643-4DF9-9B8C-DFE74B708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330D5B-B239-3D76-D32C-0FC531369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F0D3D-3801-4627-A0CC-F8BE3919A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9802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24ED9-E688-252F-59D8-5421F8922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39ED6-EE4A-4868-E68A-C44DBE6C9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E22DFE-1650-15C9-4D5D-59BDAC2B89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12C1-4A1E-320C-EBDD-4A48A8388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03/07/2023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A92AD1-DE68-6E3C-1422-18AE3FB2A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28ECEB-89E1-B251-F8A7-490D44597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F0D3D-3801-4627-A0CC-F8BE3919A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160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E4DD-C58A-479F-BA94-7BF8B998A436}" type="datetime4">
              <a:rPr lang="en-US" smtClean="0"/>
              <a:t>May 17,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FCFFE-D5B1-9DF5-71AB-A98E6EA4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9C1646-5AA7-E33E-87B2-27C8E90815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E64CF1-314C-AA82-B250-CE4BF4316F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F37C8B-8D54-D706-3B00-554CF1603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03/07/2023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2328D4-156D-72F7-5523-6FA53A04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C5B1B6-C53E-560E-DA36-4ABA6BB9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F0D3D-3801-4627-A0CC-F8BE3919A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81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CCE7E-0E6C-B1C8-7A78-C7DCAEF43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657B29-A340-026B-B5AE-E21D211B56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CFF8A-983D-2BC8-B390-6143A37CE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03/07/2023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7F121-2063-6683-5B48-D1C789DEA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0E8AF-4272-F492-13C0-71B48FF71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F0D3D-3801-4627-A0CC-F8BE3919A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37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88FD36-81F3-525C-625E-107EE506B4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D3A115-1F43-B9FB-6D3C-0A3F92935F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81D1C-3A8B-3633-EA17-1FD3963D5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03/07/2023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A7701-984E-5324-5E86-309E56603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2D040-38C4-B2D7-5C38-54D355A3B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F0D3D-3801-4627-A0CC-F8BE3919A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42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15E9C-9AA1-41D8-921C-FFD59BA1D0C5}" type="datetime4">
              <a:rPr lang="en-US" smtClean="0"/>
              <a:t>May 17,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4ADED-C585-43CA-B164-95D336AB3343}" type="datetime4">
              <a:rPr lang="en-US" smtClean="0"/>
              <a:t>May 17,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0D4C2-E70C-4956-8D3F-0D84C6427D86}" type="datetime4">
              <a:rPr lang="en-US" smtClean="0"/>
              <a:t>May 17, 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9BF86-5D48-4FFD-8089-F385AC4FCE87}" type="datetime4">
              <a:rPr lang="en-US" smtClean="0"/>
              <a:t>May 17,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6F3FC-1728-4A39-8CF8-6A8877C11649}" type="datetime4">
              <a:rPr lang="en-US" smtClean="0"/>
              <a:t>May 17,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33A86-98A3-4150-B9E7-087C93BF0979}" type="datetime4">
              <a:rPr lang="en-US" smtClean="0"/>
              <a:t>May 17,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372E-0990-4E6F-8686-AA4C92F068B1}" type="datetime4">
              <a:rPr lang="en-US" smtClean="0"/>
              <a:t>May 17,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4DC72-57AC-41DA-8034-0EB5574C3737}" type="datetime4">
              <a:rPr lang="en-US" smtClean="0"/>
              <a:t>May 17,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705900-880D-1A8B-0E70-87F8F4FA9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509D35-BF91-24DD-66BB-F1008982D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4ECB43-8C2A-109A-6E24-FE58BFECAA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03/07/2023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EBE69-151B-43E3-9F72-6D61CE4484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464E35-B153-D16C-965E-CA2F67241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F0D3D-3801-4627-A0CC-F8BE3919A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58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emf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6.emf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emf"/><Relationship Id="rId7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8.svg"/><Relationship Id="rId9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48.jpeg"/><Relationship Id="rId12" Type="http://schemas.openxmlformats.org/officeDocument/2006/relationships/image" Target="../media/image5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openxmlformats.org/officeDocument/2006/relationships/image" Target="../media/image2.png"/><Relationship Id="rId5" Type="http://schemas.openxmlformats.org/officeDocument/2006/relationships/diagramColors" Target="../diagrams/colors3.xml"/><Relationship Id="rId15" Type="http://schemas.openxmlformats.org/officeDocument/2006/relationships/image" Target="../media/image55.png"/><Relationship Id="rId10" Type="http://schemas.openxmlformats.org/officeDocument/2006/relationships/image" Target="../media/image51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50.jpeg"/><Relationship Id="rId1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7.emf"/><Relationship Id="rId7" Type="http://schemas.openxmlformats.org/officeDocument/2006/relationships/image" Target="../media/image61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souoba@uark.edu" TargetMode="External"/><Relationship Id="rId5" Type="http://schemas.openxmlformats.org/officeDocument/2006/relationships/hyperlink" Target="mailto:cdmurray@uark.edu" TargetMode="External"/><Relationship Id="rId4" Type="http://schemas.openxmlformats.org/officeDocument/2006/relationships/image" Target="../media/image6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7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6.png"/><Relationship Id="rId4" Type="http://schemas.openxmlformats.org/officeDocument/2006/relationships/diagramData" Target="../diagrams/data1.xml"/><Relationship Id="rId9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" descr="Angled View of concrete basement">
            <a:extLst>
              <a:ext uri="{FF2B5EF4-FFF2-40B4-BE49-F238E27FC236}">
                <a16:creationId xmlns:a16="http://schemas.microsoft.com/office/drawing/2014/main" id="{5CF176FD-054F-E0F0-F756-8DD966EB68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90" r="8427"/>
          <a:stretch/>
        </p:blipFill>
        <p:spPr>
          <a:xfrm>
            <a:off x="7231930" y="523284"/>
            <a:ext cx="10570910" cy="9240433"/>
          </a:xfrm>
          <a:custGeom>
            <a:avLst/>
            <a:gdLst/>
            <a:ahLst/>
            <a:cxnLst/>
            <a:rect l="l" t="t" r="r" b="b"/>
            <a:pathLst>
              <a:path w="7047273" h="6160289">
                <a:moveTo>
                  <a:pt x="0" y="0"/>
                </a:moveTo>
                <a:lnTo>
                  <a:pt x="7047273" y="0"/>
                </a:lnTo>
                <a:lnTo>
                  <a:pt x="7047273" y="2807326"/>
                </a:lnTo>
                <a:lnTo>
                  <a:pt x="3603828" y="6155120"/>
                </a:lnTo>
                <a:lnTo>
                  <a:pt x="7047273" y="6155120"/>
                </a:lnTo>
                <a:lnTo>
                  <a:pt x="7047273" y="6160289"/>
                </a:lnTo>
                <a:lnTo>
                  <a:pt x="0" y="6160289"/>
                </a:lnTo>
                <a:close/>
              </a:path>
            </a:pathLst>
          </a:custGeom>
        </p:spPr>
      </p:pic>
      <p:sp>
        <p:nvSpPr>
          <p:cNvPr id="79" name="Right Triangle 78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865080" y="5003800"/>
            <a:ext cx="4937760" cy="48006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1C89C42-AF83-451A-81EA-472844755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661" y="934912"/>
            <a:ext cx="16357579" cy="8411823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B6E78-3268-4BE9-96F9-C52975648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326" y="2123936"/>
            <a:ext cx="6123939" cy="368573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/>
            <a:r>
              <a:rPr lang="en-US" sz="6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TRC 2203 </a:t>
            </a:r>
            <a:b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Shrinkage Concrete Mixtures for Arkansas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13B8FF-9D55-9D4E-2FCE-AFC792E8521E}"/>
              </a:ext>
            </a:extLst>
          </p:cNvPr>
          <p:cNvSpPr txBox="1"/>
          <p:nvPr/>
        </p:nvSpPr>
        <p:spPr>
          <a:xfrm>
            <a:off x="1035326" y="6226650"/>
            <a:ext cx="6123938" cy="2498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000" b="1" dirty="0"/>
              <a:t>Shuyah Ouoba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000" dirty="0"/>
              <a:t>Cameron D. Murray, Ph. D., P. E.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000" dirty="0"/>
              <a:t>Casey Jones, Ph. D, P. E.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000" dirty="0"/>
              <a:t>Micah Hale, Ph. D., P. 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9EDE9C-E342-1364-EDBC-30D277043078}"/>
              </a:ext>
            </a:extLst>
          </p:cNvPr>
          <p:cNvSpPr/>
          <p:nvPr/>
        </p:nvSpPr>
        <p:spPr>
          <a:xfrm>
            <a:off x="44726" y="0"/>
            <a:ext cx="1981200" cy="1643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7CA4E5F5-30EA-5EFF-69D6-4818F2B3A5CE}"/>
              </a:ext>
            </a:extLst>
          </p:cNvPr>
          <p:cNvSpPr/>
          <p:nvPr/>
        </p:nvSpPr>
        <p:spPr>
          <a:xfrm>
            <a:off x="0" y="-1"/>
            <a:ext cx="1981200" cy="1638301"/>
          </a:xfrm>
          <a:custGeom>
            <a:avLst/>
            <a:gdLst/>
            <a:ahLst/>
            <a:cxnLst/>
            <a:rect l="l" t="t" r="r" b="b"/>
            <a:pathLst>
              <a:path w="1760106" h="1333975">
                <a:moveTo>
                  <a:pt x="0" y="0"/>
                </a:moveTo>
                <a:lnTo>
                  <a:pt x="1760106" y="0"/>
                </a:lnTo>
                <a:lnTo>
                  <a:pt x="1760106" y="1333975"/>
                </a:lnTo>
                <a:lnTo>
                  <a:pt x="0" y="13339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285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1215A0-0177-54C6-1ACD-65904ABC5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646" y="1341227"/>
            <a:ext cx="11600704" cy="762144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9624753"/>
            <a:ext cx="18288000" cy="662248"/>
            <a:chOff x="0" y="-47625"/>
            <a:chExt cx="4816593" cy="231238"/>
          </a:xfrm>
          <a:solidFill>
            <a:srgbClr val="C41E3A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3613"/>
            </a:xfrm>
            <a:custGeom>
              <a:avLst/>
              <a:gdLst/>
              <a:ahLst/>
              <a:cxnLst/>
              <a:rect l="l" t="t" r="r" b="b"/>
              <a:pathLst>
                <a:path w="4816592" h="183613">
                  <a:moveTo>
                    <a:pt x="0" y="0"/>
                  </a:moveTo>
                  <a:lnTo>
                    <a:pt x="4816592" y="0"/>
                  </a:lnTo>
                  <a:lnTo>
                    <a:pt x="4816592" y="183613"/>
                  </a:lnTo>
                  <a:lnTo>
                    <a:pt x="0" y="18361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3123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0" y="-1"/>
            <a:ext cx="1706346" cy="1345987"/>
          </a:xfrm>
          <a:custGeom>
            <a:avLst/>
            <a:gdLst/>
            <a:ahLst/>
            <a:cxnLst/>
            <a:rect l="l" t="t" r="r" b="b"/>
            <a:pathLst>
              <a:path w="1760106" h="1333975">
                <a:moveTo>
                  <a:pt x="0" y="0"/>
                </a:moveTo>
                <a:lnTo>
                  <a:pt x="1760106" y="0"/>
                </a:lnTo>
                <a:lnTo>
                  <a:pt x="1760106" y="1333975"/>
                </a:lnTo>
                <a:lnTo>
                  <a:pt x="0" y="13339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70DC8E1D-5DDA-077E-2A46-068B78966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773894" y="9791699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B23130D-28D0-F2B4-AA0C-F7CF36C3D0B0}"/>
              </a:ext>
            </a:extLst>
          </p:cNvPr>
          <p:cNvSpPr txBox="1">
            <a:spLocks/>
          </p:cNvSpPr>
          <p:nvPr/>
        </p:nvSpPr>
        <p:spPr>
          <a:xfrm>
            <a:off x="4260183" y="9128132"/>
            <a:ext cx="9767632" cy="663568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371600"/>
            <a:r>
              <a:rPr lang="en-US" sz="24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Distribution of aggregates used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BAEC54B-9A54-6232-5502-F5C5851992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885672"/>
              </p:ext>
            </p:extLst>
          </p:nvPr>
        </p:nvGraphicFramePr>
        <p:xfrm>
          <a:off x="13487400" y="4305300"/>
          <a:ext cx="4465852" cy="2769599"/>
        </p:xfrm>
        <a:graphic>
          <a:graphicData uri="http://schemas.openxmlformats.org/drawingml/2006/table">
            <a:tbl>
              <a:tblPr/>
              <a:tblGrid>
                <a:gridCol w="2983265">
                  <a:extLst>
                    <a:ext uri="{9D8B030D-6E8A-4147-A177-3AD203B41FA5}">
                      <a16:colId xmlns:a16="http://schemas.microsoft.com/office/drawing/2014/main" val="1989063428"/>
                    </a:ext>
                  </a:extLst>
                </a:gridCol>
                <a:gridCol w="1482587">
                  <a:extLst>
                    <a:ext uri="{9D8B030D-6E8A-4147-A177-3AD203B41FA5}">
                      <a16:colId xmlns:a16="http://schemas.microsoft.com/office/drawing/2014/main" val="2031567661"/>
                    </a:ext>
                  </a:extLst>
                </a:gridCol>
              </a:tblGrid>
              <a:tr h="395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Rock Species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1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Usage</a:t>
                      </a:r>
                      <a:endParaRPr lang="en-US" sz="24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369119"/>
                  </a:ext>
                </a:extLst>
              </a:tr>
              <a:tr h="395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2400" b="1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Dolomite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3419169"/>
                  </a:ext>
                </a:extLst>
              </a:tr>
              <a:tr h="395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2400" b="1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Limestone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1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551248"/>
                  </a:ext>
                </a:extLst>
              </a:tr>
              <a:tr h="395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2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Sandstone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1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1774506"/>
                  </a:ext>
                </a:extLst>
              </a:tr>
              <a:tr h="395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2400" b="1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Gravel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0620448"/>
                  </a:ext>
                </a:extLst>
              </a:tr>
              <a:tr h="395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Syenite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1804109"/>
                  </a:ext>
                </a:extLst>
              </a:tr>
              <a:tr h="395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Tuff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472818"/>
                  </a:ext>
                </a:extLst>
              </a:tr>
            </a:tbl>
          </a:graphicData>
        </a:graphic>
      </p:graphicFrame>
      <p:sp>
        <p:nvSpPr>
          <p:cNvPr id="7" name="Footer Placeholder 20">
            <a:extLst>
              <a:ext uri="{FF2B5EF4-FFF2-40B4-BE49-F238E27FC236}">
                <a16:creationId xmlns:a16="http://schemas.microsoft.com/office/drawing/2014/main" id="{00B7FD6B-56E2-EBA0-6919-EAC9CF106E8E}"/>
              </a:ext>
            </a:extLst>
          </p:cNvPr>
          <p:cNvSpPr txBox="1">
            <a:spLocks/>
          </p:cNvSpPr>
          <p:nvPr/>
        </p:nvSpPr>
        <p:spPr>
          <a:xfrm>
            <a:off x="380506" y="9756418"/>
            <a:ext cx="68580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Civil Engineering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42115A-CE8C-8534-8F59-40BC54A24EA1}"/>
              </a:ext>
            </a:extLst>
          </p:cNvPr>
          <p:cNvSpPr txBox="1"/>
          <p:nvPr/>
        </p:nvSpPr>
        <p:spPr>
          <a:xfrm>
            <a:off x="4574068" y="266723"/>
            <a:ext cx="10511462" cy="101710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85000" lnSpcReduction="10000"/>
          </a:bodyPr>
          <a:lstStyle/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bon Next LT" panose="02000500000000000000" pitchFamily="2" charset="0"/>
                <a:ea typeface="+mn-ea"/>
                <a:cs typeface="Sabon Next LT" panose="02000500000000000000" pitchFamily="2" charset="0"/>
              </a:rPr>
              <a:t>Evaluation of recent bridge decks</a:t>
            </a:r>
          </a:p>
        </p:txBody>
      </p:sp>
    </p:spTree>
    <p:extLst>
      <p:ext uri="{BB962C8B-B14F-4D97-AF65-F5344CB8AC3E}">
        <p14:creationId xmlns:p14="http://schemas.microsoft.com/office/powerpoint/2010/main" val="331124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FA6B11DC-B628-C037-678F-9B711F974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00000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C068EDF-41EF-0762-9B5F-381BE515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1434"/>
            <a:ext cx="18288000" cy="10342480"/>
            <a:chOff x="0" y="-7622"/>
            <a:chExt cx="12192000" cy="6894986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C8FD187-A475-D812-2D68-878276E19B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D4856E30-6309-B53E-4B0A-41F5669A8D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37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2292AAC3-53B3-1D0E-7224-E07ACADAB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83580" y="-7622"/>
              <a:ext cx="6408021" cy="6887367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49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8355044B-C54E-C937-1991-AFC200830E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6882" y="3229127"/>
              <a:ext cx="3064719" cy="3650617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56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74" name="Oval 19">
            <a:extLst>
              <a:ext uri="{FF2B5EF4-FFF2-40B4-BE49-F238E27FC236}">
                <a16:creationId xmlns:a16="http://schemas.microsoft.com/office/drawing/2014/main" id="{D4EF69EE-F5F0-8DDB-CE09-95345B8C5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1032116">
            <a:off x="4585992" y="1928596"/>
            <a:ext cx="12268011" cy="7396974"/>
          </a:xfrm>
          <a:custGeom>
            <a:avLst/>
            <a:gdLst>
              <a:gd name="connsiteX0" fmla="*/ 0 w 7999132"/>
              <a:gd name="connsiteY0" fmla="*/ 2922166 h 5844331"/>
              <a:gd name="connsiteX1" fmla="*/ 3999566 w 7999132"/>
              <a:gd name="connsiteY1" fmla="*/ 0 h 5844331"/>
              <a:gd name="connsiteX2" fmla="*/ 7999132 w 7999132"/>
              <a:gd name="connsiteY2" fmla="*/ 2922166 h 5844331"/>
              <a:gd name="connsiteX3" fmla="*/ 3999566 w 7999132"/>
              <a:gd name="connsiteY3" fmla="*/ 5844332 h 5844331"/>
              <a:gd name="connsiteX4" fmla="*/ 0 w 7999132"/>
              <a:gd name="connsiteY4" fmla="*/ 2922166 h 5844331"/>
              <a:gd name="connsiteX0" fmla="*/ 0 w 7999132"/>
              <a:gd name="connsiteY0" fmla="*/ 2934074 h 5856240"/>
              <a:gd name="connsiteX1" fmla="*/ 3999566 w 7999132"/>
              <a:gd name="connsiteY1" fmla="*/ 11908 h 5856240"/>
              <a:gd name="connsiteX2" fmla="*/ 7999132 w 7999132"/>
              <a:gd name="connsiteY2" fmla="*/ 2934074 h 5856240"/>
              <a:gd name="connsiteX3" fmla="*/ 3999566 w 7999132"/>
              <a:gd name="connsiteY3" fmla="*/ 5856240 h 5856240"/>
              <a:gd name="connsiteX4" fmla="*/ 0 w 7999132"/>
              <a:gd name="connsiteY4" fmla="*/ 2934074 h 5856240"/>
              <a:gd name="connsiteX0" fmla="*/ 0 w 8014045"/>
              <a:gd name="connsiteY0" fmla="*/ 2934074 h 5884893"/>
              <a:gd name="connsiteX1" fmla="*/ 3999566 w 8014045"/>
              <a:gd name="connsiteY1" fmla="*/ 11908 h 5884893"/>
              <a:gd name="connsiteX2" fmla="*/ 7999132 w 8014045"/>
              <a:gd name="connsiteY2" fmla="*/ 2934074 h 5884893"/>
              <a:gd name="connsiteX3" fmla="*/ 3999566 w 8014045"/>
              <a:gd name="connsiteY3" fmla="*/ 5856240 h 5884893"/>
              <a:gd name="connsiteX4" fmla="*/ 0 w 8014045"/>
              <a:gd name="connsiteY4" fmla="*/ 2934074 h 5884893"/>
              <a:gd name="connsiteX0" fmla="*/ 0 w 7397145"/>
              <a:gd name="connsiteY0" fmla="*/ 2967353 h 5889989"/>
              <a:gd name="connsiteX1" fmla="*/ 3999566 w 7397145"/>
              <a:gd name="connsiteY1" fmla="*/ 45187 h 5889989"/>
              <a:gd name="connsiteX2" fmla="*/ 7384270 w 7397145"/>
              <a:gd name="connsiteY2" fmla="*/ 2791846 h 5889989"/>
              <a:gd name="connsiteX3" fmla="*/ 3999566 w 7397145"/>
              <a:gd name="connsiteY3" fmla="*/ 5889519 h 5889989"/>
              <a:gd name="connsiteX4" fmla="*/ 0 w 7397145"/>
              <a:gd name="connsiteY4" fmla="*/ 2967353 h 5889989"/>
              <a:gd name="connsiteX0" fmla="*/ 0 w 7293308"/>
              <a:gd name="connsiteY0" fmla="*/ 2988430 h 5891494"/>
              <a:gd name="connsiteX1" fmla="*/ 3895815 w 7293308"/>
              <a:gd name="connsiteY1" fmla="*/ 46575 h 5891494"/>
              <a:gd name="connsiteX2" fmla="*/ 7280519 w 7293308"/>
              <a:gd name="connsiteY2" fmla="*/ 2793234 h 5891494"/>
              <a:gd name="connsiteX3" fmla="*/ 3895815 w 7293308"/>
              <a:gd name="connsiteY3" fmla="*/ 5890907 h 5891494"/>
              <a:gd name="connsiteX4" fmla="*/ 0 w 7293308"/>
              <a:gd name="connsiteY4" fmla="*/ 2988430 h 5891494"/>
              <a:gd name="connsiteX0" fmla="*/ 29287 w 7322595"/>
              <a:gd name="connsiteY0" fmla="*/ 2988430 h 5891551"/>
              <a:gd name="connsiteX1" fmla="*/ 3925102 w 7322595"/>
              <a:gd name="connsiteY1" fmla="*/ 46575 h 5891551"/>
              <a:gd name="connsiteX2" fmla="*/ 7309806 w 7322595"/>
              <a:gd name="connsiteY2" fmla="*/ 2793234 h 5891551"/>
              <a:gd name="connsiteX3" fmla="*/ 3925102 w 7322595"/>
              <a:gd name="connsiteY3" fmla="*/ 5890907 h 5891551"/>
              <a:gd name="connsiteX4" fmla="*/ 29287 w 7322595"/>
              <a:gd name="connsiteY4" fmla="*/ 2988430 h 5891551"/>
              <a:gd name="connsiteX0" fmla="*/ 29287 w 7322595"/>
              <a:gd name="connsiteY0" fmla="*/ 2965220 h 5868341"/>
              <a:gd name="connsiteX1" fmla="*/ 3925102 w 7322595"/>
              <a:gd name="connsiteY1" fmla="*/ 23365 h 5868341"/>
              <a:gd name="connsiteX2" fmla="*/ 7309806 w 7322595"/>
              <a:gd name="connsiteY2" fmla="*/ 2770024 h 5868341"/>
              <a:gd name="connsiteX3" fmla="*/ 3925102 w 7322595"/>
              <a:gd name="connsiteY3" fmla="*/ 5867697 h 5868341"/>
              <a:gd name="connsiteX4" fmla="*/ 29287 w 7322595"/>
              <a:gd name="connsiteY4" fmla="*/ 2965220 h 5868341"/>
              <a:gd name="connsiteX0" fmla="*/ 29287 w 7322595"/>
              <a:gd name="connsiteY0" fmla="*/ 2965220 h 5868341"/>
              <a:gd name="connsiteX1" fmla="*/ 3925102 w 7322595"/>
              <a:gd name="connsiteY1" fmla="*/ 23365 h 5868341"/>
              <a:gd name="connsiteX2" fmla="*/ 7309806 w 7322595"/>
              <a:gd name="connsiteY2" fmla="*/ 2770024 h 5868341"/>
              <a:gd name="connsiteX3" fmla="*/ 3925102 w 7322595"/>
              <a:gd name="connsiteY3" fmla="*/ 5867697 h 5868341"/>
              <a:gd name="connsiteX4" fmla="*/ 29287 w 7322595"/>
              <a:gd name="connsiteY4" fmla="*/ 2965220 h 5868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22595" h="5868341">
                <a:moveTo>
                  <a:pt x="29287" y="2965220"/>
                </a:moveTo>
                <a:cubicBezTo>
                  <a:pt x="388566" y="1232439"/>
                  <a:pt x="2421578" y="-201836"/>
                  <a:pt x="3925102" y="23365"/>
                </a:cubicBezTo>
                <a:cubicBezTo>
                  <a:pt x="5428626" y="248566"/>
                  <a:pt x="7355995" y="961700"/>
                  <a:pt x="7309806" y="2770024"/>
                </a:cubicBezTo>
                <a:cubicBezTo>
                  <a:pt x="7517749" y="6217461"/>
                  <a:pt x="5138522" y="5835164"/>
                  <a:pt x="3925102" y="5867697"/>
                </a:cubicBezTo>
                <a:cubicBezTo>
                  <a:pt x="2711682" y="5900230"/>
                  <a:pt x="-329992" y="4698001"/>
                  <a:pt x="29287" y="2965220"/>
                </a:cubicBezTo>
                <a:close/>
              </a:path>
            </a:pathLst>
          </a:custGeom>
          <a:gradFill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alpha val="0"/>
                </a:schemeClr>
              </a:gs>
            </a:gsLst>
            <a:lin ang="12000000" scaled="0"/>
          </a:gradFill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Construction vehicle">
            <a:extLst>
              <a:ext uri="{FF2B5EF4-FFF2-40B4-BE49-F238E27FC236}">
                <a16:creationId xmlns:a16="http://schemas.microsoft.com/office/drawing/2014/main" id="{36F57D82-1AC2-6881-4C38-B53CDF3239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rcRect t="5249" r="1" b="10305"/>
          <a:stretch/>
        </p:blipFill>
        <p:spPr>
          <a:xfrm>
            <a:off x="-20092" y="5716"/>
            <a:ext cx="18307493" cy="103196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8D9371-C576-5DFF-AD80-A004BFB7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210" y="2468173"/>
            <a:ext cx="9527352" cy="3128610"/>
          </a:xfrm>
          <a:effectLst>
            <a:outerShdw blurRad="63500" sx="102000" sy="102000" algn="ctr" rotWithShape="0">
              <a:schemeClr val="tx2">
                <a:alpha val="40000"/>
              </a:scheme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6000" b="1" u="sng" dirty="0">
                <a:solidFill>
                  <a:srgbClr val="FFFFFF"/>
                </a:solidFill>
              </a:rPr>
              <a:t>Task 3</a:t>
            </a:r>
            <a:r>
              <a:rPr lang="en-US" sz="6000" dirty="0">
                <a:solidFill>
                  <a:srgbClr val="FFFFFF"/>
                </a:solidFill>
              </a:rPr>
              <a:t>: Development of Low – Shrinkage Concrete Mixes</a:t>
            </a:r>
          </a:p>
        </p:txBody>
      </p:sp>
    </p:spTree>
    <p:extLst>
      <p:ext uri="{BB962C8B-B14F-4D97-AF65-F5344CB8AC3E}">
        <p14:creationId xmlns:p14="http://schemas.microsoft.com/office/powerpoint/2010/main" val="428290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624753"/>
            <a:ext cx="18288000" cy="662248"/>
            <a:chOff x="0" y="-47625"/>
            <a:chExt cx="4816593" cy="231238"/>
          </a:xfrm>
          <a:solidFill>
            <a:srgbClr val="C41E3A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3613"/>
            </a:xfrm>
            <a:custGeom>
              <a:avLst/>
              <a:gdLst/>
              <a:ahLst/>
              <a:cxnLst/>
              <a:rect l="l" t="t" r="r" b="b"/>
              <a:pathLst>
                <a:path w="4816592" h="183613">
                  <a:moveTo>
                    <a:pt x="0" y="0"/>
                  </a:moveTo>
                  <a:lnTo>
                    <a:pt x="4816592" y="0"/>
                  </a:lnTo>
                  <a:lnTo>
                    <a:pt x="4816592" y="183613"/>
                  </a:lnTo>
                  <a:lnTo>
                    <a:pt x="0" y="18361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3123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0" y="-1"/>
            <a:ext cx="1706346" cy="1345987"/>
          </a:xfrm>
          <a:custGeom>
            <a:avLst/>
            <a:gdLst/>
            <a:ahLst/>
            <a:cxnLst/>
            <a:rect l="l" t="t" r="r" b="b"/>
            <a:pathLst>
              <a:path w="1760106" h="1333975">
                <a:moveTo>
                  <a:pt x="0" y="0"/>
                </a:moveTo>
                <a:lnTo>
                  <a:pt x="1760106" y="0"/>
                </a:lnTo>
                <a:lnTo>
                  <a:pt x="1760106" y="1333975"/>
                </a:lnTo>
                <a:lnTo>
                  <a:pt x="0" y="1333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70DC8E1D-5DDA-077E-2A46-068B78966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773894" y="9791699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42115A-CE8C-8534-8F59-40BC54A24EA1}"/>
              </a:ext>
            </a:extLst>
          </p:cNvPr>
          <p:cNvSpPr txBox="1"/>
          <p:nvPr/>
        </p:nvSpPr>
        <p:spPr>
          <a:xfrm>
            <a:off x="5871538" y="309293"/>
            <a:ext cx="7117166" cy="101710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rPr>
              <a:t>I. </a:t>
            </a:r>
            <a:r>
              <a:rPr lang="en-US" sz="6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rPr>
              <a:t>Design Approach</a:t>
            </a:r>
            <a:endParaRPr kumimoji="0" lang="en-US" sz="6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abon Next LT" panose="02000500000000000000" pitchFamily="2" charset="0"/>
              <a:ea typeface="+mn-ea"/>
              <a:cs typeface="Sabon Next LT" panose="02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072BA2-63BB-DBE3-81E4-7C3FE260632C}"/>
              </a:ext>
            </a:extLst>
          </p:cNvPr>
          <p:cNvSpPr txBox="1"/>
          <p:nvPr/>
        </p:nvSpPr>
        <p:spPr>
          <a:xfrm>
            <a:off x="304800" y="1562100"/>
            <a:ext cx="8028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Aft>
                <a:spcPts val="600"/>
              </a:spcAft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</a:lstStyle>
          <a:p>
            <a:pPr marL="514350" indent="-514350" defTabSz="1371600">
              <a:spcAft>
                <a:spcPts val="900"/>
              </a:spcAft>
              <a:buFontTx/>
              <a:buAutoNum type="alphaLcPeriod"/>
              <a:defRPr/>
            </a:pPr>
            <a:r>
              <a:rPr lang="en-US" sz="4000" u="sng" dirty="0">
                <a:solidFill>
                  <a:prstClr val="black"/>
                </a:solidFill>
              </a:rPr>
              <a:t>Coarse Aggregates</a:t>
            </a:r>
            <a:r>
              <a:rPr lang="en-US" sz="2700" u="sng" dirty="0">
                <a:solidFill>
                  <a:prstClr val="black"/>
                </a:solidFill>
              </a:rPr>
              <a:t>: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69F5A5A-871D-F124-B595-8BC356DF0A47}"/>
              </a:ext>
            </a:extLst>
          </p:cNvPr>
          <p:cNvGrpSpPr/>
          <p:nvPr/>
        </p:nvGrpSpPr>
        <p:grpSpPr>
          <a:xfrm>
            <a:off x="12192002" y="6057900"/>
            <a:ext cx="4267200" cy="2928049"/>
            <a:chOff x="9245136" y="5811872"/>
            <a:chExt cx="4267200" cy="292804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8FF243C-50C6-21A4-28DB-EFEC04280C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580" t="17778" r="14034" b="28369"/>
            <a:stretch/>
          </p:blipFill>
          <p:spPr>
            <a:xfrm>
              <a:off x="9245136" y="5811872"/>
              <a:ext cx="4267200" cy="292804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D7659B1-2311-B326-10F7-1D5F7ED7FF23}"/>
                </a:ext>
              </a:extLst>
            </p:cNvPr>
            <p:cNvSpPr txBox="1"/>
            <p:nvPr/>
          </p:nvSpPr>
          <p:spPr>
            <a:xfrm>
              <a:off x="9435872" y="5892758"/>
              <a:ext cx="1839849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39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C0C0C0"/>
                  </a:highlight>
                  <a:latin typeface="Times" panose="02020603050405020304" pitchFamily="18" charset="0"/>
                  <a:cs typeface="Times" panose="02020603050405020304" pitchFamily="18" charset="0"/>
                </a:rPr>
                <a:t>#8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AE8F5B9-1811-33E6-24AA-8F5234A7486D}"/>
              </a:ext>
            </a:extLst>
          </p:cNvPr>
          <p:cNvGrpSpPr/>
          <p:nvPr/>
        </p:nvGrpSpPr>
        <p:grpSpPr>
          <a:xfrm>
            <a:off x="12192000" y="6819900"/>
            <a:ext cx="4267202" cy="2928047"/>
            <a:chOff x="13487398" y="5781321"/>
            <a:chExt cx="4267202" cy="292804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812D33C-3948-4B3D-A8F4-D4382C48F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843" t="24723" r="16227" b="28216"/>
            <a:stretch/>
          </p:blipFill>
          <p:spPr>
            <a:xfrm>
              <a:off x="13487400" y="5781321"/>
              <a:ext cx="4267200" cy="292804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C5B5F84-C590-59C1-9DE3-553418AFE420}"/>
                </a:ext>
              </a:extLst>
            </p:cNvPr>
            <p:cNvSpPr txBox="1"/>
            <p:nvPr/>
          </p:nvSpPr>
          <p:spPr>
            <a:xfrm>
              <a:off x="13487398" y="7802765"/>
              <a:ext cx="2743200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39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C0C0C0"/>
                  </a:highlight>
                  <a:latin typeface="Times" panose="02020603050405020304" pitchFamily="18" charset="0"/>
                  <a:cs typeface="Times" panose="02020603050405020304" pitchFamily="18" charset="0"/>
                </a:rPr>
                <a:t>Chip class 2</a:t>
              </a:r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EAAA47B-B849-791B-9781-3445B14195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955053"/>
              </p:ext>
            </p:extLst>
          </p:nvPr>
        </p:nvGraphicFramePr>
        <p:xfrm>
          <a:off x="4266704" y="2476500"/>
          <a:ext cx="12954496" cy="124755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238624">
                  <a:extLst>
                    <a:ext uri="{9D8B030D-6E8A-4147-A177-3AD203B41FA5}">
                      <a16:colId xmlns:a16="http://schemas.microsoft.com/office/drawing/2014/main" val="1486773559"/>
                    </a:ext>
                  </a:extLst>
                </a:gridCol>
                <a:gridCol w="3238624">
                  <a:extLst>
                    <a:ext uri="{9D8B030D-6E8A-4147-A177-3AD203B41FA5}">
                      <a16:colId xmlns:a16="http://schemas.microsoft.com/office/drawing/2014/main" val="2321114757"/>
                    </a:ext>
                  </a:extLst>
                </a:gridCol>
                <a:gridCol w="3238624">
                  <a:extLst>
                    <a:ext uri="{9D8B030D-6E8A-4147-A177-3AD203B41FA5}">
                      <a16:colId xmlns:a16="http://schemas.microsoft.com/office/drawing/2014/main" val="134612273"/>
                    </a:ext>
                  </a:extLst>
                </a:gridCol>
                <a:gridCol w="3238624">
                  <a:extLst>
                    <a:ext uri="{9D8B030D-6E8A-4147-A177-3AD203B41FA5}">
                      <a16:colId xmlns:a16="http://schemas.microsoft.com/office/drawing/2014/main" val="400333573"/>
                    </a:ext>
                  </a:extLst>
                </a:gridCol>
              </a:tblGrid>
              <a:tr h="12475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Limestone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Dolomite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Sandstone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Gravel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4596772"/>
                  </a:ext>
                </a:extLst>
              </a:tr>
            </a:tbl>
          </a:graphicData>
        </a:graphic>
      </p:graphicFrame>
      <p:grpSp>
        <p:nvGrpSpPr>
          <p:cNvPr id="40" name="Group 39">
            <a:extLst>
              <a:ext uri="{FF2B5EF4-FFF2-40B4-BE49-F238E27FC236}">
                <a16:creationId xmlns:a16="http://schemas.microsoft.com/office/drawing/2014/main" id="{07F2A457-DDB1-BAE9-528A-AC6A5285223B}"/>
              </a:ext>
            </a:extLst>
          </p:cNvPr>
          <p:cNvGrpSpPr/>
          <p:nvPr/>
        </p:nvGrpSpPr>
        <p:grpSpPr>
          <a:xfrm>
            <a:off x="166137" y="2514636"/>
            <a:ext cx="3972725" cy="1261884"/>
            <a:chOff x="166137" y="3183346"/>
            <a:chExt cx="3972725" cy="1261884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DE5CD9E-4E9D-7E1C-9D06-D6526EC1BD24}"/>
                </a:ext>
              </a:extLst>
            </p:cNvPr>
            <p:cNvSpPr txBox="1"/>
            <p:nvPr/>
          </p:nvSpPr>
          <p:spPr>
            <a:xfrm>
              <a:off x="166137" y="3183346"/>
              <a:ext cx="2484654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Four Species</a:t>
              </a:r>
            </a:p>
          </p:txBody>
        </p:sp>
        <p:sp>
          <p:nvSpPr>
            <p:cNvPr id="31" name="Arrow: Right 30">
              <a:extLst>
                <a:ext uri="{FF2B5EF4-FFF2-40B4-BE49-F238E27FC236}">
                  <a16:creationId xmlns:a16="http://schemas.microsoft.com/office/drawing/2014/main" id="{6D2A9530-A09A-EDF5-843A-7A238469E273}"/>
                </a:ext>
              </a:extLst>
            </p:cNvPr>
            <p:cNvSpPr/>
            <p:nvPr/>
          </p:nvSpPr>
          <p:spPr>
            <a:xfrm>
              <a:off x="2743200" y="3628076"/>
              <a:ext cx="1395662" cy="372424"/>
            </a:xfrm>
            <a:prstGeom prst="rightArrow">
              <a:avLst/>
            </a:prstGeom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992D874-FED5-272C-117E-6451FD89112C}"/>
              </a:ext>
            </a:extLst>
          </p:cNvPr>
          <p:cNvGrpSpPr/>
          <p:nvPr/>
        </p:nvGrpSpPr>
        <p:grpSpPr>
          <a:xfrm>
            <a:off x="-234020" y="6057900"/>
            <a:ext cx="8831273" cy="2699449"/>
            <a:chOff x="-244809" y="6009919"/>
            <a:chExt cx="8831273" cy="269944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BEEF5C8-E176-F1BC-11A7-B385D6B1F79D}"/>
                </a:ext>
              </a:extLst>
            </p:cNvPr>
            <p:cNvGrpSpPr/>
            <p:nvPr/>
          </p:nvGrpSpPr>
          <p:grpSpPr>
            <a:xfrm>
              <a:off x="4652415" y="6009919"/>
              <a:ext cx="3934049" cy="2699449"/>
              <a:chOff x="5286150" y="6025451"/>
              <a:chExt cx="3934049" cy="2699449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0ADDEE77-9C6E-F387-B7DD-323A288B0D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3771" t="51227" r="15614" b="4561"/>
              <a:stretch/>
            </p:blipFill>
            <p:spPr>
              <a:xfrm>
                <a:off x="5286150" y="6025451"/>
                <a:ext cx="3934049" cy="2699449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F77FD0-D4DF-6CD5-0487-79FB58D72C31}"/>
                  </a:ext>
                </a:extLst>
              </p:cNvPr>
              <p:cNvSpPr txBox="1"/>
              <p:nvPr/>
            </p:nvSpPr>
            <p:spPr>
              <a:xfrm>
                <a:off x="5325162" y="7987364"/>
                <a:ext cx="1283369" cy="692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/>
                <a:r>
                  <a:rPr lang="en-US" sz="39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highlight>
                      <a:srgbClr val="C0C0C0"/>
                    </a:highlight>
                    <a:latin typeface="Times" panose="02020603050405020304" pitchFamily="18" charset="0"/>
                    <a:cs typeface="Times" panose="02020603050405020304" pitchFamily="18" charset="0"/>
                  </a:rPr>
                  <a:t># 57</a:t>
                </a: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44059D9-8064-3114-CB13-6D2F77E6D851}"/>
                </a:ext>
              </a:extLst>
            </p:cNvPr>
            <p:cNvSpPr txBox="1"/>
            <p:nvPr/>
          </p:nvSpPr>
          <p:spPr>
            <a:xfrm>
              <a:off x="-244809" y="6629933"/>
              <a:ext cx="2895600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Two Gradations</a:t>
              </a:r>
            </a:p>
          </p:txBody>
        </p:sp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2EA5D974-BA83-2EF6-B52C-1DD27D71F691}"/>
                </a:ext>
              </a:extLst>
            </p:cNvPr>
            <p:cNvSpPr/>
            <p:nvPr/>
          </p:nvSpPr>
          <p:spPr>
            <a:xfrm>
              <a:off x="2458119" y="7074663"/>
              <a:ext cx="1395662" cy="372424"/>
            </a:xfrm>
            <a:prstGeom prst="rightArrow">
              <a:avLst/>
            </a:prstGeom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F6D52DE-E4B0-CB1B-06C4-3C6A7BF23323}"/>
              </a:ext>
            </a:extLst>
          </p:cNvPr>
          <p:cNvSpPr txBox="1"/>
          <p:nvPr/>
        </p:nvSpPr>
        <p:spPr>
          <a:xfrm>
            <a:off x="9154789" y="6972300"/>
            <a:ext cx="2209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99F956-E306-D1BF-6CE3-9335CE57D044}"/>
              </a:ext>
            </a:extLst>
          </p:cNvPr>
          <p:cNvSpPr txBox="1"/>
          <p:nvPr/>
        </p:nvSpPr>
        <p:spPr>
          <a:xfrm>
            <a:off x="13220702" y="6107549"/>
            <a:ext cx="2209800" cy="11695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</a:p>
        </p:txBody>
      </p:sp>
      <p:sp>
        <p:nvSpPr>
          <p:cNvPr id="10" name="Footer Placeholder 20">
            <a:extLst>
              <a:ext uri="{FF2B5EF4-FFF2-40B4-BE49-F238E27FC236}">
                <a16:creationId xmlns:a16="http://schemas.microsoft.com/office/drawing/2014/main" id="{0A995CF9-1CC2-19C4-5AEE-47475728397F}"/>
              </a:ext>
            </a:extLst>
          </p:cNvPr>
          <p:cNvSpPr txBox="1">
            <a:spLocks/>
          </p:cNvSpPr>
          <p:nvPr/>
        </p:nvSpPr>
        <p:spPr>
          <a:xfrm>
            <a:off x="380506" y="9756418"/>
            <a:ext cx="68580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Civil Engineering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39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624753"/>
            <a:ext cx="18288000" cy="662248"/>
            <a:chOff x="0" y="-47625"/>
            <a:chExt cx="4816593" cy="231238"/>
          </a:xfrm>
          <a:solidFill>
            <a:srgbClr val="C41E3A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3613"/>
            </a:xfrm>
            <a:custGeom>
              <a:avLst/>
              <a:gdLst/>
              <a:ahLst/>
              <a:cxnLst/>
              <a:rect l="l" t="t" r="r" b="b"/>
              <a:pathLst>
                <a:path w="4816592" h="183613">
                  <a:moveTo>
                    <a:pt x="0" y="0"/>
                  </a:moveTo>
                  <a:lnTo>
                    <a:pt x="4816592" y="0"/>
                  </a:lnTo>
                  <a:lnTo>
                    <a:pt x="4816592" y="183613"/>
                  </a:lnTo>
                  <a:lnTo>
                    <a:pt x="0" y="18361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3123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0" y="-1"/>
            <a:ext cx="1706346" cy="1345987"/>
          </a:xfrm>
          <a:custGeom>
            <a:avLst/>
            <a:gdLst/>
            <a:ahLst/>
            <a:cxnLst/>
            <a:rect l="l" t="t" r="r" b="b"/>
            <a:pathLst>
              <a:path w="1760106" h="1333975">
                <a:moveTo>
                  <a:pt x="0" y="0"/>
                </a:moveTo>
                <a:lnTo>
                  <a:pt x="1760106" y="0"/>
                </a:lnTo>
                <a:lnTo>
                  <a:pt x="1760106" y="1333975"/>
                </a:lnTo>
                <a:lnTo>
                  <a:pt x="0" y="13339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70DC8E1D-5DDA-077E-2A46-068B78966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773894" y="9791699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42115A-CE8C-8534-8F59-40BC54A24EA1}"/>
              </a:ext>
            </a:extLst>
          </p:cNvPr>
          <p:cNvSpPr txBox="1"/>
          <p:nvPr/>
        </p:nvSpPr>
        <p:spPr>
          <a:xfrm>
            <a:off x="5871538" y="309293"/>
            <a:ext cx="7117166" cy="101710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rPr>
              <a:t>I. </a:t>
            </a:r>
            <a:r>
              <a:rPr lang="en-US" sz="6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rPr>
              <a:t>Design Approach</a:t>
            </a:r>
            <a:endParaRPr kumimoji="0" lang="en-US" sz="6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abon Next LT" panose="02000500000000000000" pitchFamily="2" charset="0"/>
              <a:ea typeface="+mn-ea"/>
              <a:cs typeface="Sabon Next LT" panose="020005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89C2C4-0B75-6291-EC02-1795A98E2FA8}"/>
              </a:ext>
            </a:extLst>
          </p:cNvPr>
          <p:cNvSpPr txBox="1"/>
          <p:nvPr/>
        </p:nvSpPr>
        <p:spPr>
          <a:xfrm>
            <a:off x="304800" y="1943100"/>
            <a:ext cx="8028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Aft>
                <a:spcPts val="600"/>
              </a:spcAft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</a:lstStyle>
          <a:p>
            <a:pPr marL="514350" indent="-514350" defTabSz="1371600">
              <a:spcAft>
                <a:spcPts val="900"/>
              </a:spcAft>
              <a:buFont typeface="+mj-lt"/>
              <a:buAutoNum type="alphaLcPeriod" startAt="2"/>
              <a:defRPr/>
            </a:pPr>
            <a:r>
              <a:rPr lang="en-US" sz="4000" u="sng" dirty="0">
                <a:solidFill>
                  <a:prstClr val="black"/>
                </a:solidFill>
              </a:rPr>
              <a:t>Design Approach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8D00A4F-597F-DC3B-E8FE-A9C70D297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787379"/>
            <a:ext cx="4172320" cy="640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21EEB8-00E5-F04F-B176-6F3BA693DB3A}"/>
              </a:ext>
            </a:extLst>
          </p:cNvPr>
          <p:cNvSpPr txBox="1"/>
          <p:nvPr/>
        </p:nvSpPr>
        <p:spPr>
          <a:xfrm>
            <a:off x="1905000" y="9191890"/>
            <a:ext cx="3966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AHTD 2024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310072BA-4DE9-3FA4-36FD-F7B08353C0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04052328"/>
                  </p:ext>
                </p:extLst>
              </p:nvPr>
            </p:nvGraphicFramePr>
            <p:xfrm>
              <a:off x="8682087" y="4011551"/>
              <a:ext cx="8354070" cy="3956166"/>
            </p:xfrm>
            <a:graphic>
              <a:graphicData uri="http://schemas.openxmlformats.org/drawingml/2006/table">
                <a:tbl>
                  <a:tblPr firstRow="1" bandRow="1">
                    <a:tableStyleId>{85BE263C-DBD7-4A20-BB59-AAB30ACAA65A}</a:tableStyleId>
                  </a:tblPr>
                  <a:tblGrid>
                    <a:gridCol w="4177035">
                      <a:extLst>
                        <a:ext uri="{9D8B030D-6E8A-4147-A177-3AD203B41FA5}">
                          <a16:colId xmlns:a16="http://schemas.microsoft.com/office/drawing/2014/main" val="4124129249"/>
                        </a:ext>
                      </a:extLst>
                    </a:gridCol>
                    <a:gridCol w="4177035">
                      <a:extLst>
                        <a:ext uri="{9D8B030D-6E8A-4147-A177-3AD203B41FA5}">
                          <a16:colId xmlns:a16="http://schemas.microsoft.com/office/drawing/2014/main" val="1813314658"/>
                        </a:ext>
                      </a:extLst>
                    </a:gridCol>
                  </a:tblGrid>
                  <a:tr h="6593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u="sng" dirty="0"/>
                            <a:t>Characteristic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2268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u="sng" dirty="0"/>
                            <a:t>Class S(AE)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22686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22254956"/>
                      </a:ext>
                    </a:extLst>
                  </a:tr>
                  <a:tr h="6593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Slump [inches]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1 – 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07288950"/>
                      </a:ext>
                    </a:extLst>
                  </a:tr>
                  <a:tr h="6593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Air Content [%]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6</a:t>
                          </a:r>
                          <a14:m>
                            <m:oMath xmlns:m="http://schemas.openxmlformats.org/officeDocument/2006/math"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dirty="0"/>
                            <a:t> 2%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30478384"/>
                      </a:ext>
                    </a:extLst>
                  </a:tr>
                  <a:tr h="6593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Max. w/c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0.44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22325481"/>
                      </a:ext>
                    </a:extLst>
                  </a:tr>
                  <a:tr h="6593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Min. cement [lb./yd</a:t>
                          </a:r>
                          <a:r>
                            <a:rPr lang="en-US" b="1" baseline="30000" dirty="0"/>
                            <a:t>3</a:t>
                          </a:r>
                          <a:r>
                            <a:rPr lang="en-US" b="1" dirty="0"/>
                            <a:t>]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611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71236918"/>
                      </a:ext>
                    </a:extLst>
                  </a:tr>
                  <a:tr h="6593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Compressive strength [psi] – 28 days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</m:oMath>
                          </a14:m>
                          <a:r>
                            <a:rPr lang="en-US" dirty="0"/>
                            <a:t>4,000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7757899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310072BA-4DE9-3FA4-36FD-F7B08353C0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04052328"/>
                  </p:ext>
                </p:extLst>
              </p:nvPr>
            </p:nvGraphicFramePr>
            <p:xfrm>
              <a:off x="8682087" y="4011551"/>
              <a:ext cx="8354070" cy="3956166"/>
            </p:xfrm>
            <a:graphic>
              <a:graphicData uri="http://schemas.openxmlformats.org/drawingml/2006/table">
                <a:tbl>
                  <a:tblPr firstRow="1" bandRow="1">
                    <a:tableStyleId>{85BE263C-DBD7-4A20-BB59-AAB30ACAA65A}</a:tableStyleId>
                  </a:tblPr>
                  <a:tblGrid>
                    <a:gridCol w="4177035">
                      <a:extLst>
                        <a:ext uri="{9D8B030D-6E8A-4147-A177-3AD203B41FA5}">
                          <a16:colId xmlns:a16="http://schemas.microsoft.com/office/drawing/2014/main" val="4124129249"/>
                        </a:ext>
                      </a:extLst>
                    </a:gridCol>
                    <a:gridCol w="4177035">
                      <a:extLst>
                        <a:ext uri="{9D8B030D-6E8A-4147-A177-3AD203B41FA5}">
                          <a16:colId xmlns:a16="http://schemas.microsoft.com/office/drawing/2014/main" val="1813314658"/>
                        </a:ext>
                      </a:extLst>
                    </a:gridCol>
                  </a:tblGrid>
                  <a:tr h="6593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u="sng"/>
                            <a:t>Characteristic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2268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u="sng"/>
                            <a:t>Class S(AE)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22686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22254956"/>
                      </a:ext>
                    </a:extLst>
                  </a:tr>
                  <a:tr h="6593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/>
                            <a:t>Slump [inches]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/>
                            <a:t>1 – 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07288950"/>
                      </a:ext>
                    </a:extLst>
                  </a:tr>
                  <a:tr h="6593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/>
                            <a:t>Air Content [%]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0292" t="-201852" r="-292" b="-3027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30478384"/>
                      </a:ext>
                    </a:extLst>
                  </a:tr>
                  <a:tr h="6593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/>
                            <a:t>Max. w/c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0.44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22325481"/>
                      </a:ext>
                    </a:extLst>
                  </a:tr>
                  <a:tr h="6593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/>
                            <a:t>Min. cement [lb./yd</a:t>
                          </a:r>
                          <a:r>
                            <a:rPr lang="en-US" b="1" baseline="30000"/>
                            <a:t>3</a:t>
                          </a:r>
                          <a:r>
                            <a:rPr lang="en-US" b="1"/>
                            <a:t>]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611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71236918"/>
                      </a:ext>
                    </a:extLst>
                  </a:tr>
                  <a:tr h="6593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/>
                            <a:t>Compressive strength [psi] – 28 days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0292" t="-502778" r="-292" b="-18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7757899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Arrow: Right 10">
            <a:extLst>
              <a:ext uri="{FF2B5EF4-FFF2-40B4-BE49-F238E27FC236}">
                <a16:creationId xmlns:a16="http://schemas.microsoft.com/office/drawing/2014/main" id="{2D9F2D98-F6FC-7D44-F4D3-B3B41267FE80}"/>
              </a:ext>
            </a:extLst>
          </p:cNvPr>
          <p:cNvSpPr/>
          <p:nvPr/>
        </p:nvSpPr>
        <p:spPr>
          <a:xfrm>
            <a:off x="6324600" y="5905500"/>
            <a:ext cx="1905000" cy="662248"/>
          </a:xfrm>
          <a:prstGeom prst="rightArrow">
            <a:avLst/>
          </a:prstGeom>
          <a:solidFill>
            <a:srgbClr val="2268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20">
            <a:extLst>
              <a:ext uri="{FF2B5EF4-FFF2-40B4-BE49-F238E27FC236}">
                <a16:creationId xmlns:a16="http://schemas.microsoft.com/office/drawing/2014/main" id="{6EB6C6D8-9D6E-50B3-8E04-B5AC9D543845}"/>
              </a:ext>
            </a:extLst>
          </p:cNvPr>
          <p:cNvSpPr txBox="1">
            <a:spLocks/>
          </p:cNvSpPr>
          <p:nvPr/>
        </p:nvSpPr>
        <p:spPr>
          <a:xfrm>
            <a:off x="380506" y="9756418"/>
            <a:ext cx="68580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Civil Engineering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623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624753"/>
            <a:ext cx="18288000" cy="662248"/>
            <a:chOff x="0" y="-47625"/>
            <a:chExt cx="4816593" cy="231238"/>
          </a:xfrm>
          <a:solidFill>
            <a:srgbClr val="C41E3A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3613"/>
            </a:xfrm>
            <a:custGeom>
              <a:avLst/>
              <a:gdLst/>
              <a:ahLst/>
              <a:cxnLst/>
              <a:rect l="l" t="t" r="r" b="b"/>
              <a:pathLst>
                <a:path w="4816592" h="183613">
                  <a:moveTo>
                    <a:pt x="0" y="0"/>
                  </a:moveTo>
                  <a:lnTo>
                    <a:pt x="4816592" y="0"/>
                  </a:lnTo>
                  <a:lnTo>
                    <a:pt x="4816592" y="183613"/>
                  </a:lnTo>
                  <a:lnTo>
                    <a:pt x="0" y="18361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3123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0" y="-1"/>
            <a:ext cx="1706346" cy="1345987"/>
          </a:xfrm>
          <a:custGeom>
            <a:avLst/>
            <a:gdLst/>
            <a:ahLst/>
            <a:cxnLst/>
            <a:rect l="l" t="t" r="r" b="b"/>
            <a:pathLst>
              <a:path w="1760106" h="1333975">
                <a:moveTo>
                  <a:pt x="0" y="0"/>
                </a:moveTo>
                <a:lnTo>
                  <a:pt x="1760106" y="0"/>
                </a:lnTo>
                <a:lnTo>
                  <a:pt x="1760106" y="1333975"/>
                </a:lnTo>
                <a:lnTo>
                  <a:pt x="0" y="1333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70DC8E1D-5DDA-077E-2A46-068B78966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773894" y="9791699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42115A-CE8C-8534-8F59-40BC54A24EA1}"/>
              </a:ext>
            </a:extLst>
          </p:cNvPr>
          <p:cNvSpPr txBox="1"/>
          <p:nvPr/>
        </p:nvSpPr>
        <p:spPr>
          <a:xfrm>
            <a:off x="5871538" y="309293"/>
            <a:ext cx="7117166" cy="101710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rPr>
              <a:t>I. </a:t>
            </a:r>
            <a:r>
              <a:rPr lang="en-US" sz="6000" b="1" u="sng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rPr>
              <a:t>Design Approach</a:t>
            </a:r>
            <a:endParaRPr kumimoji="0" lang="en-US" sz="6000" b="1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abon Next LT" panose="02000500000000000000" pitchFamily="2" charset="0"/>
              <a:ea typeface="+mn-ea"/>
              <a:cs typeface="Sabon Next LT" panose="02000500000000000000" pitchFamily="2" charset="0"/>
            </a:endParaRPr>
          </a:p>
        </p:txBody>
      </p:sp>
      <p:graphicFrame>
        <p:nvGraphicFramePr>
          <p:cNvPr id="27" name="Diagram 26">
            <a:extLst>
              <a:ext uri="{FF2B5EF4-FFF2-40B4-BE49-F238E27FC236}">
                <a16:creationId xmlns:a16="http://schemas.microsoft.com/office/drawing/2014/main" id="{D8BCEB76-6137-340B-FBC2-E0D1C16167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946074"/>
              </p:ext>
            </p:extLst>
          </p:nvPr>
        </p:nvGraphicFramePr>
        <p:xfrm>
          <a:off x="76200" y="1376538"/>
          <a:ext cx="18059400" cy="8499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7989C2C4-0B75-6291-EC02-1795A98E2FA8}"/>
              </a:ext>
            </a:extLst>
          </p:cNvPr>
          <p:cNvSpPr txBox="1"/>
          <p:nvPr/>
        </p:nvSpPr>
        <p:spPr>
          <a:xfrm>
            <a:off x="304800" y="1943100"/>
            <a:ext cx="8028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Aft>
                <a:spcPts val="600"/>
              </a:spcAft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</a:lstStyle>
          <a:p>
            <a:pPr marL="514350" indent="-514350" defTabSz="1371600">
              <a:spcAft>
                <a:spcPts val="900"/>
              </a:spcAft>
              <a:buFont typeface="+mj-lt"/>
              <a:buAutoNum type="alphaLcPeriod" startAt="2"/>
              <a:defRPr/>
            </a:pPr>
            <a:r>
              <a:rPr lang="en-US" sz="4000" u="sng">
                <a:solidFill>
                  <a:prstClr val="black"/>
                </a:solidFill>
              </a:rPr>
              <a:t>Design Approach</a:t>
            </a:r>
          </a:p>
        </p:txBody>
      </p:sp>
      <p:sp>
        <p:nvSpPr>
          <p:cNvPr id="5" name="Footer Placeholder 20">
            <a:extLst>
              <a:ext uri="{FF2B5EF4-FFF2-40B4-BE49-F238E27FC236}">
                <a16:creationId xmlns:a16="http://schemas.microsoft.com/office/drawing/2014/main" id="{FE33709B-0598-2BD6-E486-31A7FE7E9068}"/>
              </a:ext>
            </a:extLst>
          </p:cNvPr>
          <p:cNvSpPr txBox="1">
            <a:spLocks/>
          </p:cNvSpPr>
          <p:nvPr/>
        </p:nvSpPr>
        <p:spPr>
          <a:xfrm>
            <a:off x="380506" y="9756418"/>
            <a:ext cx="68580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Civil Engineering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BFA789-5D65-7E4E-E277-DEB7268DBAC2}"/>
              </a:ext>
            </a:extLst>
          </p:cNvPr>
          <p:cNvSpPr txBox="1"/>
          <p:nvPr/>
        </p:nvSpPr>
        <p:spPr>
          <a:xfrm>
            <a:off x="304800" y="3425588"/>
            <a:ext cx="3461982" cy="492443"/>
          </a:xfrm>
          <a:prstGeom prst="rect">
            <a:avLst/>
          </a:prstGeom>
          <a:solidFill>
            <a:srgbClr val="C41E3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6.5 bags of cement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C73168-98AD-0E2C-89C2-B50F5595596F}"/>
              </a:ext>
            </a:extLst>
          </p:cNvPr>
          <p:cNvSpPr txBox="1"/>
          <p:nvPr/>
        </p:nvSpPr>
        <p:spPr>
          <a:xfrm>
            <a:off x="4824482" y="6983050"/>
            <a:ext cx="3882789" cy="492443"/>
          </a:xfrm>
          <a:prstGeom prst="rect">
            <a:avLst/>
          </a:prstGeom>
          <a:solidFill>
            <a:srgbClr val="C41E3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6 bags of cement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78F6F-34C0-8546-FFC6-244A70A574FF}"/>
              </a:ext>
            </a:extLst>
          </p:cNvPr>
          <p:cNvSpPr txBox="1"/>
          <p:nvPr/>
        </p:nvSpPr>
        <p:spPr>
          <a:xfrm>
            <a:off x="9334586" y="3672370"/>
            <a:ext cx="3882789" cy="492443"/>
          </a:xfrm>
          <a:prstGeom prst="rect">
            <a:avLst/>
          </a:prstGeom>
          <a:solidFill>
            <a:srgbClr val="C41E3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5.5 bags of cement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273D76-B823-FDF7-7D6A-4D4A261CCF73}"/>
              </a:ext>
            </a:extLst>
          </p:cNvPr>
          <p:cNvSpPr txBox="1"/>
          <p:nvPr/>
        </p:nvSpPr>
        <p:spPr>
          <a:xfrm>
            <a:off x="14024705" y="7074542"/>
            <a:ext cx="3882789" cy="492443"/>
          </a:xfrm>
          <a:prstGeom prst="rect">
            <a:avLst/>
          </a:prstGeom>
          <a:solidFill>
            <a:srgbClr val="C41E3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5.5 bags of </a:t>
            </a:r>
            <a:r>
              <a:rPr lang="en-US" sz="2600" b="1" u="sng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cementitious</a:t>
            </a:r>
          </a:p>
        </p:txBody>
      </p:sp>
    </p:spTree>
    <p:extLst>
      <p:ext uri="{BB962C8B-B14F-4D97-AF65-F5344CB8AC3E}">
        <p14:creationId xmlns:p14="http://schemas.microsoft.com/office/powerpoint/2010/main" val="66788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F36D1A12-24D4-4AA9-9C56-4268CD94A9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126F410D-651D-4AF7-BE8D-1A99B4A15F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8A190478-60A8-49E1-BB16-80D66B3ED7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07EE67A6-50AA-4BBE-BB60-D3F73AEB5F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FD959F99-1F36-4D22-B060-EACE10B78D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5DD431B1-E5DE-49C2-909A-11E087BCBF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CD33E6E7-612D-42C0-8D0D-CB4B6288B5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49DFCE86-B74E-4224-B3B1-8998319CB1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CFF28F8F-133E-463D-BAA0-E49D0C559F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E2FB19F8-97C2-4714-8285-3CD3DAD105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17C28F60-D664-43D9-BC0A-2650C8D76C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7" grpId="0" uiExpand="1">
        <p:bldSub>
          <a:bldDgm bld="one"/>
        </p:bldSub>
      </p:bldGraphic>
      <p:bldP spid="6" grpId="0" animBg="1"/>
      <p:bldP spid="7" grpId="0" animBg="1"/>
      <p:bldP spid="8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624753"/>
            <a:ext cx="18288000" cy="662248"/>
            <a:chOff x="0" y="-47625"/>
            <a:chExt cx="4816593" cy="231238"/>
          </a:xfrm>
          <a:solidFill>
            <a:srgbClr val="C41E3A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3613"/>
            </a:xfrm>
            <a:custGeom>
              <a:avLst/>
              <a:gdLst/>
              <a:ahLst/>
              <a:cxnLst/>
              <a:rect l="l" t="t" r="r" b="b"/>
              <a:pathLst>
                <a:path w="4816592" h="183613">
                  <a:moveTo>
                    <a:pt x="0" y="0"/>
                  </a:moveTo>
                  <a:lnTo>
                    <a:pt x="4816592" y="0"/>
                  </a:lnTo>
                  <a:lnTo>
                    <a:pt x="4816592" y="183613"/>
                  </a:lnTo>
                  <a:lnTo>
                    <a:pt x="0" y="18361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3123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0" y="-1"/>
            <a:ext cx="1706346" cy="1345987"/>
          </a:xfrm>
          <a:custGeom>
            <a:avLst/>
            <a:gdLst/>
            <a:ahLst/>
            <a:cxnLst/>
            <a:rect l="l" t="t" r="r" b="b"/>
            <a:pathLst>
              <a:path w="1760106" h="1333975">
                <a:moveTo>
                  <a:pt x="0" y="0"/>
                </a:moveTo>
                <a:lnTo>
                  <a:pt x="1760106" y="0"/>
                </a:lnTo>
                <a:lnTo>
                  <a:pt x="1760106" y="1333975"/>
                </a:lnTo>
                <a:lnTo>
                  <a:pt x="0" y="13339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70DC8E1D-5DDA-077E-2A46-068B78966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773894" y="9791699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42115A-CE8C-8534-8F59-40BC54A24EA1}"/>
              </a:ext>
            </a:extLst>
          </p:cNvPr>
          <p:cNvSpPr txBox="1"/>
          <p:nvPr/>
        </p:nvSpPr>
        <p:spPr>
          <a:xfrm>
            <a:off x="5871538" y="309293"/>
            <a:ext cx="7117166" cy="101710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rPr>
              <a:t>II. </a:t>
            </a:r>
            <a:r>
              <a:rPr lang="en-US" sz="6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rPr>
              <a:t>Methods</a:t>
            </a:r>
            <a:endParaRPr kumimoji="0" lang="en-US" sz="6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abon Next LT" panose="02000500000000000000" pitchFamily="2" charset="0"/>
              <a:ea typeface="+mn-ea"/>
              <a:cs typeface="Sabon Next LT" panose="02000500000000000000" pitchFamily="2" charset="0"/>
            </a:endParaRPr>
          </a:p>
        </p:txBody>
      </p:sp>
      <p:pic>
        <p:nvPicPr>
          <p:cNvPr id="5" name="Picture 2" descr="Buy Concrete Sand in Bowie, MD | Patuxent Nursery">
            <a:extLst>
              <a:ext uri="{FF2B5EF4-FFF2-40B4-BE49-F238E27FC236}">
                <a16:creationId xmlns:a16="http://schemas.microsoft.com/office/drawing/2014/main" id="{6B919164-47CB-51A3-B878-2B9918F83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7" y="2497333"/>
            <a:ext cx="2879993" cy="26060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8DE3A6-748F-DE96-C931-1CD63FC60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4123" y="2503233"/>
            <a:ext cx="2829543" cy="2600340"/>
          </a:xfrm>
          <a:prstGeom prst="ellipse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4891D84-0F3E-F085-C0F9-1A14F240FDCC}"/>
              </a:ext>
            </a:extLst>
          </p:cNvPr>
          <p:cNvCxnSpPr>
            <a:cxnSpLocks/>
            <a:stCxn id="5" idx="5"/>
          </p:cNvCxnSpPr>
          <p:nvPr/>
        </p:nvCxnSpPr>
        <p:spPr>
          <a:xfrm>
            <a:off x="2523213" y="4721729"/>
            <a:ext cx="596757" cy="943028"/>
          </a:xfrm>
          <a:prstGeom prst="straightConnector1">
            <a:avLst/>
          </a:prstGeom>
          <a:ln>
            <a:solidFill>
              <a:srgbClr val="C41E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4956CA-37C3-92E2-BE79-ED48A2202744}"/>
              </a:ext>
            </a:extLst>
          </p:cNvPr>
          <p:cNvCxnSpPr>
            <a:cxnSpLocks/>
            <a:stCxn id="7" idx="3"/>
          </p:cNvCxnSpPr>
          <p:nvPr/>
        </p:nvCxnSpPr>
        <p:spPr>
          <a:xfrm flipH="1">
            <a:off x="3075756" y="4722762"/>
            <a:ext cx="832743" cy="941994"/>
          </a:xfrm>
          <a:prstGeom prst="straightConnector1">
            <a:avLst/>
          </a:prstGeom>
          <a:ln>
            <a:solidFill>
              <a:srgbClr val="C41E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382CD8C4-DE1F-B64E-5265-17760D1385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8332" y="2177376"/>
            <a:ext cx="12026459" cy="74388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A3E1C7-7ADE-1616-0D1B-BE1EDA1CDE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" y="5687070"/>
            <a:ext cx="6675125" cy="3952230"/>
          </a:xfrm>
          <a:prstGeom prst="rect">
            <a:avLst/>
          </a:prstGeom>
        </p:spPr>
      </p:pic>
      <p:sp>
        <p:nvSpPr>
          <p:cNvPr id="27" name="Arrow: Right 26">
            <a:extLst>
              <a:ext uri="{FF2B5EF4-FFF2-40B4-BE49-F238E27FC236}">
                <a16:creationId xmlns:a16="http://schemas.microsoft.com/office/drawing/2014/main" id="{009FAEB4-7AE1-E16D-A288-D8C0836BCD80}"/>
              </a:ext>
            </a:extLst>
          </p:cNvPr>
          <p:cNvSpPr/>
          <p:nvPr/>
        </p:nvSpPr>
        <p:spPr>
          <a:xfrm>
            <a:off x="5926858" y="8279311"/>
            <a:ext cx="938282" cy="333956"/>
          </a:xfrm>
          <a:prstGeom prst="rightArrow">
            <a:avLst/>
          </a:prstGeom>
          <a:solidFill>
            <a:srgbClr val="C41E3A"/>
          </a:solidFill>
          <a:ln w="12700" cap="flat" cmpd="sng" algn="ctr">
            <a:solidFill>
              <a:srgbClr val="C41E3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ECD290-BA2A-789E-4F43-85186F9B7103}"/>
              </a:ext>
            </a:extLst>
          </p:cNvPr>
          <p:cNvSpPr txBox="1"/>
          <p:nvPr/>
        </p:nvSpPr>
        <p:spPr>
          <a:xfrm>
            <a:off x="-89932" y="1485900"/>
            <a:ext cx="1014833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Aft>
                <a:spcPts val="600"/>
              </a:spcAft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</a:lstStyle>
          <a:p>
            <a:pPr defTabSz="1371600">
              <a:spcAft>
                <a:spcPts val="900"/>
              </a:spcAft>
              <a:defRPr/>
            </a:pPr>
            <a:r>
              <a:rPr lang="en-US" sz="3400" dirty="0"/>
              <a:t>1. Optimization Method – Tarantula Curve                                                                                                                       </a:t>
            </a:r>
          </a:p>
        </p:txBody>
      </p:sp>
      <p:sp>
        <p:nvSpPr>
          <p:cNvPr id="6" name="Footer Placeholder 20">
            <a:extLst>
              <a:ext uri="{FF2B5EF4-FFF2-40B4-BE49-F238E27FC236}">
                <a16:creationId xmlns:a16="http://schemas.microsoft.com/office/drawing/2014/main" id="{7DFCF418-3637-A7F7-2E31-049AA7BF7222}"/>
              </a:ext>
            </a:extLst>
          </p:cNvPr>
          <p:cNvSpPr txBox="1">
            <a:spLocks/>
          </p:cNvSpPr>
          <p:nvPr/>
        </p:nvSpPr>
        <p:spPr>
          <a:xfrm>
            <a:off x="380506" y="9756418"/>
            <a:ext cx="68580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Civil Engineering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8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624753"/>
            <a:ext cx="18288000" cy="662248"/>
            <a:chOff x="0" y="-47625"/>
            <a:chExt cx="4816593" cy="231238"/>
          </a:xfrm>
          <a:solidFill>
            <a:srgbClr val="C41E3A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3613"/>
            </a:xfrm>
            <a:custGeom>
              <a:avLst/>
              <a:gdLst/>
              <a:ahLst/>
              <a:cxnLst/>
              <a:rect l="l" t="t" r="r" b="b"/>
              <a:pathLst>
                <a:path w="4816592" h="183613">
                  <a:moveTo>
                    <a:pt x="0" y="0"/>
                  </a:moveTo>
                  <a:lnTo>
                    <a:pt x="4816592" y="0"/>
                  </a:lnTo>
                  <a:lnTo>
                    <a:pt x="4816592" y="183613"/>
                  </a:lnTo>
                  <a:lnTo>
                    <a:pt x="0" y="18361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3123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0" y="-1"/>
            <a:ext cx="1706346" cy="1345987"/>
          </a:xfrm>
          <a:custGeom>
            <a:avLst/>
            <a:gdLst/>
            <a:ahLst/>
            <a:cxnLst/>
            <a:rect l="l" t="t" r="r" b="b"/>
            <a:pathLst>
              <a:path w="1760106" h="1333975">
                <a:moveTo>
                  <a:pt x="0" y="0"/>
                </a:moveTo>
                <a:lnTo>
                  <a:pt x="1760106" y="0"/>
                </a:lnTo>
                <a:lnTo>
                  <a:pt x="1760106" y="1333975"/>
                </a:lnTo>
                <a:lnTo>
                  <a:pt x="0" y="1333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70DC8E1D-5DDA-077E-2A46-068B78966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773894" y="9791699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42115A-CE8C-8534-8F59-40BC54A24EA1}"/>
              </a:ext>
            </a:extLst>
          </p:cNvPr>
          <p:cNvSpPr txBox="1"/>
          <p:nvPr/>
        </p:nvSpPr>
        <p:spPr>
          <a:xfrm>
            <a:off x="5871538" y="309293"/>
            <a:ext cx="7117166" cy="101710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rPr>
              <a:t>II. </a:t>
            </a:r>
            <a:r>
              <a:rPr lang="en-US" sz="6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rPr>
              <a:t>Methods</a:t>
            </a:r>
            <a:endParaRPr kumimoji="0" lang="en-US" sz="6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abon Next LT" panose="02000500000000000000" pitchFamily="2" charset="0"/>
              <a:ea typeface="+mn-ea"/>
              <a:cs typeface="Sabon Next LT" panose="02000500000000000000" pitchFamily="2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E732F03-6B4C-F7DD-6003-21B9F8AC5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0064" y="2324100"/>
            <a:ext cx="10917936" cy="724953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3EEE0CDC-FE5E-4E72-F9A8-F74799F1D891}"/>
              </a:ext>
            </a:extLst>
          </p:cNvPr>
          <p:cNvGrpSpPr/>
          <p:nvPr/>
        </p:nvGrpSpPr>
        <p:grpSpPr>
          <a:xfrm>
            <a:off x="3263802" y="2472087"/>
            <a:ext cx="1930863" cy="2114187"/>
            <a:chOff x="2517504" y="2035847"/>
            <a:chExt cx="1473665" cy="1571748"/>
          </a:xfrm>
        </p:grpSpPr>
        <p:pic>
          <p:nvPicPr>
            <p:cNvPr id="43" name="Graphic 42" descr="Seeds with solid fill">
              <a:extLst>
                <a:ext uri="{FF2B5EF4-FFF2-40B4-BE49-F238E27FC236}">
                  <a16:creationId xmlns:a16="http://schemas.microsoft.com/office/drawing/2014/main" id="{88B0A86D-21C5-2959-0C9B-47622AAD9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76769" y="2693195"/>
              <a:ext cx="914400" cy="914400"/>
            </a:xfrm>
            <a:prstGeom prst="rect">
              <a:avLst/>
            </a:prstGeom>
          </p:spPr>
        </p:pic>
        <p:pic>
          <p:nvPicPr>
            <p:cNvPr id="44" name="Graphic 43" descr="Seeds with solid fill">
              <a:extLst>
                <a:ext uri="{FF2B5EF4-FFF2-40B4-BE49-F238E27FC236}">
                  <a16:creationId xmlns:a16="http://schemas.microsoft.com/office/drawing/2014/main" id="{8025C928-DFC1-7B2E-E199-487FF8007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67106" y="2035847"/>
              <a:ext cx="914400" cy="914400"/>
            </a:xfrm>
            <a:prstGeom prst="rect">
              <a:avLst/>
            </a:prstGeom>
          </p:spPr>
        </p:pic>
        <p:pic>
          <p:nvPicPr>
            <p:cNvPr id="45" name="Graphic 44" descr="Seeds with solid fill">
              <a:extLst>
                <a:ext uri="{FF2B5EF4-FFF2-40B4-BE49-F238E27FC236}">
                  <a16:creationId xmlns:a16="http://schemas.microsoft.com/office/drawing/2014/main" id="{5D23514E-A835-A88C-F824-01B3A604C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517504" y="2682543"/>
              <a:ext cx="914400" cy="91440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CBC2131-C8DC-FBEC-E0F6-F4F7831F3DEA}"/>
              </a:ext>
            </a:extLst>
          </p:cNvPr>
          <p:cNvGrpSpPr/>
          <p:nvPr/>
        </p:nvGrpSpPr>
        <p:grpSpPr>
          <a:xfrm>
            <a:off x="1780297" y="2464912"/>
            <a:ext cx="1930863" cy="2114187"/>
            <a:chOff x="2517504" y="2035847"/>
            <a:chExt cx="1473665" cy="1571748"/>
          </a:xfrm>
        </p:grpSpPr>
        <p:pic>
          <p:nvPicPr>
            <p:cNvPr id="40" name="Graphic 39" descr="Seeds with solid fill">
              <a:extLst>
                <a:ext uri="{FF2B5EF4-FFF2-40B4-BE49-F238E27FC236}">
                  <a16:creationId xmlns:a16="http://schemas.microsoft.com/office/drawing/2014/main" id="{3FC8621D-E347-E1F1-B4DA-6C1BA328A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76769" y="2693195"/>
              <a:ext cx="914400" cy="914400"/>
            </a:xfrm>
            <a:prstGeom prst="rect">
              <a:avLst/>
            </a:prstGeom>
          </p:spPr>
        </p:pic>
        <p:pic>
          <p:nvPicPr>
            <p:cNvPr id="41" name="Graphic 40" descr="Seeds with solid fill">
              <a:extLst>
                <a:ext uri="{FF2B5EF4-FFF2-40B4-BE49-F238E27FC236}">
                  <a16:creationId xmlns:a16="http://schemas.microsoft.com/office/drawing/2014/main" id="{1C0CDECF-5952-5811-3C5A-7EC22AD8E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67106" y="2035847"/>
              <a:ext cx="914400" cy="914400"/>
            </a:xfrm>
            <a:prstGeom prst="rect">
              <a:avLst/>
            </a:prstGeom>
          </p:spPr>
        </p:pic>
        <p:pic>
          <p:nvPicPr>
            <p:cNvPr id="42" name="Graphic 41" descr="Seeds with solid fill">
              <a:extLst>
                <a:ext uri="{FF2B5EF4-FFF2-40B4-BE49-F238E27FC236}">
                  <a16:creationId xmlns:a16="http://schemas.microsoft.com/office/drawing/2014/main" id="{48687964-10DD-1FBE-0D60-361AD7D25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517504" y="2682543"/>
              <a:ext cx="914400" cy="91440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ABB6D66-0460-6D52-8197-8AE776C0C5B7}"/>
              </a:ext>
            </a:extLst>
          </p:cNvPr>
          <p:cNvGrpSpPr/>
          <p:nvPr/>
        </p:nvGrpSpPr>
        <p:grpSpPr>
          <a:xfrm>
            <a:off x="4749628" y="2929613"/>
            <a:ext cx="1198088" cy="1229976"/>
            <a:chOff x="4749628" y="2929613"/>
            <a:chExt cx="1198088" cy="1229976"/>
          </a:xfrm>
        </p:grpSpPr>
        <p:pic>
          <p:nvPicPr>
            <p:cNvPr id="38" name="Graphic 37" descr="Seeds with solid fill">
              <a:extLst>
                <a:ext uri="{FF2B5EF4-FFF2-40B4-BE49-F238E27FC236}">
                  <a16:creationId xmlns:a16="http://schemas.microsoft.com/office/drawing/2014/main" id="{976A1345-09C7-AC95-7B5A-4454B3C8E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749628" y="2929613"/>
              <a:ext cx="1198088" cy="1229976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D74B541-5E42-C5D1-4E8C-DE4363EEA128}"/>
                </a:ext>
              </a:extLst>
            </p:cNvPr>
            <p:cNvSpPr/>
            <p:nvPr/>
          </p:nvSpPr>
          <p:spPr>
            <a:xfrm>
              <a:off x="4942938" y="2947921"/>
              <a:ext cx="966127" cy="5220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solidFill>
                <a:schemeClr val="bg1">
                  <a:lumMod val="9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274586D-B407-B2CD-81D3-5BC4897A37AF}"/>
              </a:ext>
            </a:extLst>
          </p:cNvPr>
          <p:cNvGrpSpPr/>
          <p:nvPr/>
        </p:nvGrpSpPr>
        <p:grpSpPr>
          <a:xfrm>
            <a:off x="119737" y="5628119"/>
            <a:ext cx="7861429" cy="2611967"/>
            <a:chOff x="119737" y="5628119"/>
            <a:chExt cx="7861429" cy="2611967"/>
          </a:xfrm>
        </p:grpSpPr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31FE172E-667B-BB27-94AD-548FA338D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89" r="18989"/>
            <a:stretch/>
          </p:blipFill>
          <p:spPr bwMode="auto">
            <a:xfrm rot="5400000">
              <a:off x="253750" y="5494106"/>
              <a:ext cx="2611967" cy="2879993"/>
            </a:xfrm>
            <a:prstGeom prst="ellipse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Buy Concrete Sand in Bowie, MD | Patuxent Nursery">
              <a:extLst>
                <a:ext uri="{FF2B5EF4-FFF2-40B4-BE49-F238E27FC236}">
                  <a16:creationId xmlns:a16="http://schemas.microsoft.com/office/drawing/2014/main" id="{5F9CA5AE-1A9F-4DAA-EDBD-335E549BD8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37" y="5631081"/>
              <a:ext cx="2879993" cy="260604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Cross 47">
              <a:extLst>
                <a:ext uri="{FF2B5EF4-FFF2-40B4-BE49-F238E27FC236}">
                  <a16:creationId xmlns:a16="http://schemas.microsoft.com/office/drawing/2014/main" id="{2CEF6CDA-EED6-6C9E-5AEE-998BCFFF78BA}"/>
                </a:ext>
              </a:extLst>
            </p:cNvPr>
            <p:cNvSpPr/>
            <p:nvPr/>
          </p:nvSpPr>
          <p:spPr>
            <a:xfrm>
              <a:off x="3087861" y="6500482"/>
              <a:ext cx="774984" cy="852935"/>
            </a:xfrm>
            <a:prstGeom prst="plus">
              <a:avLst>
                <a:gd name="adj" fmla="val 37236"/>
              </a:avLst>
            </a:prstGeom>
            <a:solidFill>
              <a:srgbClr val="C00000"/>
            </a:solidFill>
            <a:ln w="12700" cap="flat" cmpd="sng" algn="ctr">
              <a:solidFill>
                <a:srgbClr val="C00000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Arrow: Right 48">
              <a:extLst>
                <a:ext uri="{FF2B5EF4-FFF2-40B4-BE49-F238E27FC236}">
                  <a16:creationId xmlns:a16="http://schemas.microsoft.com/office/drawing/2014/main" id="{84FEF7D0-2F18-A6EA-D22F-4F8FFE58CB8A}"/>
                </a:ext>
              </a:extLst>
            </p:cNvPr>
            <p:cNvSpPr/>
            <p:nvPr/>
          </p:nvSpPr>
          <p:spPr>
            <a:xfrm>
              <a:off x="6927821" y="6536122"/>
              <a:ext cx="1053345" cy="531200"/>
            </a:xfrm>
            <a:prstGeom prst="rightArrow">
              <a:avLst/>
            </a:prstGeom>
            <a:solidFill>
              <a:srgbClr val="C00000"/>
            </a:solidFill>
            <a:ln w="12700" cap="flat" cmpd="sng" algn="ctr">
              <a:solidFill>
                <a:srgbClr val="C00000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72DB63FC-FE6C-34D8-1B07-B3DAD7737A20}"/>
              </a:ext>
            </a:extLst>
          </p:cNvPr>
          <p:cNvSpPr txBox="1"/>
          <p:nvPr/>
        </p:nvSpPr>
        <p:spPr>
          <a:xfrm>
            <a:off x="9423038" y="1789599"/>
            <a:ext cx="6169619" cy="553998"/>
          </a:xfrm>
          <a:prstGeom prst="rect">
            <a:avLst/>
          </a:prstGeom>
          <a:solidFill>
            <a:srgbClr val="C00000"/>
          </a:solidFill>
          <a:ln>
            <a:solidFill>
              <a:sysClr val="window" lastClr="FFFFFF"/>
            </a:solidFill>
          </a:ln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30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S(AE) mix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EF12A7-AA83-1882-8F8B-AE52B24ED225}"/>
              </a:ext>
            </a:extLst>
          </p:cNvPr>
          <p:cNvSpPr txBox="1"/>
          <p:nvPr/>
        </p:nvSpPr>
        <p:spPr>
          <a:xfrm>
            <a:off x="-89932" y="1485900"/>
            <a:ext cx="1014833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Aft>
                <a:spcPts val="600"/>
              </a:spcAft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</a:lstStyle>
          <a:p>
            <a:pPr defTabSz="1371600">
              <a:spcAft>
                <a:spcPts val="900"/>
              </a:spcAft>
              <a:defRPr/>
            </a:pPr>
            <a:r>
              <a:rPr lang="en-US" sz="3400" dirty="0"/>
              <a:t>1. Optimization Method – Tarantula Curve                                                                                                                       </a:t>
            </a:r>
          </a:p>
        </p:txBody>
      </p:sp>
      <p:sp>
        <p:nvSpPr>
          <p:cNvPr id="8" name="Footer Placeholder 20">
            <a:extLst>
              <a:ext uri="{FF2B5EF4-FFF2-40B4-BE49-F238E27FC236}">
                <a16:creationId xmlns:a16="http://schemas.microsoft.com/office/drawing/2014/main" id="{862E173A-2DCC-97A9-07D3-022FF25FD610}"/>
              </a:ext>
            </a:extLst>
          </p:cNvPr>
          <p:cNvSpPr txBox="1">
            <a:spLocks/>
          </p:cNvSpPr>
          <p:nvPr/>
        </p:nvSpPr>
        <p:spPr>
          <a:xfrm>
            <a:off x="380506" y="9756418"/>
            <a:ext cx="68580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Civil Engineering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189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624753"/>
            <a:ext cx="18288000" cy="662248"/>
            <a:chOff x="0" y="-47625"/>
            <a:chExt cx="4816593" cy="231238"/>
          </a:xfrm>
          <a:solidFill>
            <a:srgbClr val="C41E3A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3613"/>
            </a:xfrm>
            <a:custGeom>
              <a:avLst/>
              <a:gdLst/>
              <a:ahLst/>
              <a:cxnLst/>
              <a:rect l="l" t="t" r="r" b="b"/>
              <a:pathLst>
                <a:path w="4816592" h="183613">
                  <a:moveTo>
                    <a:pt x="0" y="0"/>
                  </a:moveTo>
                  <a:lnTo>
                    <a:pt x="4816592" y="0"/>
                  </a:lnTo>
                  <a:lnTo>
                    <a:pt x="4816592" y="183613"/>
                  </a:lnTo>
                  <a:lnTo>
                    <a:pt x="0" y="18361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3123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0" y="-1"/>
            <a:ext cx="1706346" cy="1345987"/>
          </a:xfrm>
          <a:custGeom>
            <a:avLst/>
            <a:gdLst/>
            <a:ahLst/>
            <a:cxnLst/>
            <a:rect l="l" t="t" r="r" b="b"/>
            <a:pathLst>
              <a:path w="1760106" h="1333975">
                <a:moveTo>
                  <a:pt x="0" y="0"/>
                </a:moveTo>
                <a:lnTo>
                  <a:pt x="1760106" y="0"/>
                </a:lnTo>
                <a:lnTo>
                  <a:pt x="1760106" y="1333975"/>
                </a:lnTo>
                <a:lnTo>
                  <a:pt x="0" y="1333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70DC8E1D-5DDA-077E-2A46-068B78966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773894" y="9791699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42115A-CE8C-8534-8F59-40BC54A24EA1}"/>
              </a:ext>
            </a:extLst>
          </p:cNvPr>
          <p:cNvSpPr txBox="1"/>
          <p:nvPr/>
        </p:nvSpPr>
        <p:spPr>
          <a:xfrm>
            <a:off x="5871538" y="309293"/>
            <a:ext cx="7117166" cy="101710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rPr>
              <a:t>II. </a:t>
            </a:r>
            <a:r>
              <a:rPr lang="en-US" sz="6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rPr>
              <a:t>Methods</a:t>
            </a:r>
            <a:endParaRPr kumimoji="0" lang="en-US" sz="6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abon Next LT" panose="02000500000000000000" pitchFamily="2" charset="0"/>
              <a:ea typeface="+mn-ea"/>
              <a:cs typeface="Sabon Next LT" panose="020005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B0409F-F591-F1FE-F49E-51B96D908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155" y="2445352"/>
            <a:ext cx="10848841" cy="71939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A9BBBFB-75B4-F457-F34D-B62115AC5D40}"/>
              </a:ext>
            </a:extLst>
          </p:cNvPr>
          <p:cNvGrpSpPr/>
          <p:nvPr/>
        </p:nvGrpSpPr>
        <p:grpSpPr>
          <a:xfrm>
            <a:off x="1626790" y="2450656"/>
            <a:ext cx="4167419" cy="2121362"/>
            <a:chOff x="1385273" y="2030514"/>
            <a:chExt cx="3180642" cy="157708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D0B76B7-9C35-B68E-A32F-604254447945}"/>
                </a:ext>
              </a:extLst>
            </p:cNvPr>
            <p:cNvGrpSpPr/>
            <p:nvPr/>
          </p:nvGrpSpPr>
          <p:grpSpPr>
            <a:xfrm>
              <a:off x="2517508" y="2035848"/>
              <a:ext cx="1473666" cy="1571750"/>
              <a:chOff x="2517504" y="2035847"/>
              <a:chExt cx="1473665" cy="1571748"/>
            </a:xfrm>
          </p:grpSpPr>
          <p:pic>
            <p:nvPicPr>
              <p:cNvPr id="15" name="Graphic 14" descr="Seeds with solid fill">
                <a:extLst>
                  <a:ext uri="{FF2B5EF4-FFF2-40B4-BE49-F238E27FC236}">
                    <a16:creationId xmlns:a16="http://schemas.microsoft.com/office/drawing/2014/main" id="{23589050-EB7A-9599-D42B-1DDE0AAFAE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076769" y="269319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6" name="Graphic 15" descr="Seeds with solid fill">
                <a:extLst>
                  <a:ext uri="{FF2B5EF4-FFF2-40B4-BE49-F238E27FC236}">
                    <a16:creationId xmlns:a16="http://schemas.microsoft.com/office/drawing/2014/main" id="{5471BE64-3C92-E32A-5402-B366F6DCAF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767106" y="2035847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7" name="Graphic 16" descr="Seeds with solid fill">
                <a:extLst>
                  <a:ext uri="{FF2B5EF4-FFF2-40B4-BE49-F238E27FC236}">
                    <a16:creationId xmlns:a16="http://schemas.microsoft.com/office/drawing/2014/main" id="{6F21184E-5EB3-FE4C-3B1C-998B9E80BD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517504" y="2682543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11D1E3B-F6F6-14D9-1E67-65DB594E1DA9}"/>
                </a:ext>
              </a:extLst>
            </p:cNvPr>
            <p:cNvGrpSpPr/>
            <p:nvPr/>
          </p:nvGrpSpPr>
          <p:grpSpPr>
            <a:xfrm>
              <a:off x="1385273" y="2030514"/>
              <a:ext cx="1473666" cy="1571750"/>
              <a:chOff x="2517504" y="2035847"/>
              <a:chExt cx="1473665" cy="1571748"/>
            </a:xfrm>
          </p:grpSpPr>
          <p:pic>
            <p:nvPicPr>
              <p:cNvPr id="12" name="Graphic 11" descr="Seeds with solid fill">
                <a:extLst>
                  <a:ext uri="{FF2B5EF4-FFF2-40B4-BE49-F238E27FC236}">
                    <a16:creationId xmlns:a16="http://schemas.microsoft.com/office/drawing/2014/main" id="{CC4C9F24-CB08-E317-4825-A77F6CAB41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076769" y="269319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" name="Graphic 12" descr="Seeds with solid fill">
                <a:extLst>
                  <a:ext uri="{FF2B5EF4-FFF2-40B4-BE49-F238E27FC236}">
                    <a16:creationId xmlns:a16="http://schemas.microsoft.com/office/drawing/2014/main" id="{871CB2B7-6FEE-E53E-B0F4-7A42B92DE0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767106" y="2035847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4" name="Graphic 13" descr="Seeds with solid fill">
                <a:extLst>
                  <a:ext uri="{FF2B5EF4-FFF2-40B4-BE49-F238E27FC236}">
                    <a16:creationId xmlns:a16="http://schemas.microsoft.com/office/drawing/2014/main" id="{2AE6B602-5AA6-0968-E426-424C58581E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517504" y="2682543"/>
                <a:ext cx="914400" cy="914400"/>
              </a:xfrm>
              <a:prstGeom prst="rect">
                <a:avLst/>
              </a:prstGeom>
            </p:spPr>
          </p:pic>
        </p:grpSp>
        <p:pic>
          <p:nvPicPr>
            <p:cNvPr id="10" name="Graphic 9" descr="Seeds with solid fill">
              <a:extLst>
                <a:ext uri="{FF2B5EF4-FFF2-40B4-BE49-F238E27FC236}">
                  <a16:creationId xmlns:a16="http://schemas.microsoft.com/office/drawing/2014/main" id="{FDDB5DD3-37C9-CC8E-ABF1-FFE3AEFFD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51515" y="2375987"/>
              <a:ext cx="914400" cy="914401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B3547B-8479-42CA-9CF6-145C2A57B6C7}"/>
                </a:ext>
              </a:extLst>
            </p:cNvPr>
            <p:cNvSpPr/>
            <p:nvPr/>
          </p:nvSpPr>
          <p:spPr>
            <a:xfrm>
              <a:off x="3799052" y="2389597"/>
              <a:ext cx="751387" cy="9114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solidFill>
                <a:schemeClr val="bg1">
                  <a:lumMod val="9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08D4001-CAC7-1FA9-775F-998B8B7CF3BE}"/>
              </a:ext>
            </a:extLst>
          </p:cNvPr>
          <p:cNvSpPr txBox="1"/>
          <p:nvPr/>
        </p:nvSpPr>
        <p:spPr>
          <a:xfrm>
            <a:off x="9053498" y="1921626"/>
            <a:ext cx="7090913" cy="553998"/>
          </a:xfrm>
          <a:prstGeom prst="rect">
            <a:avLst/>
          </a:prstGeom>
          <a:solidFill>
            <a:srgbClr val="C00000"/>
          </a:solidFill>
          <a:ln>
            <a:solidFill>
              <a:sysClr val="window" lastClr="FFFFFF"/>
            </a:solidFill>
          </a:ln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Optimized with 575 </a:t>
            </a:r>
            <a:r>
              <a:rPr lang="en-US" sz="3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lb</a:t>
            </a:r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cement</a:t>
            </a:r>
          </a:p>
        </p:txBody>
      </p:sp>
      <p:pic>
        <p:nvPicPr>
          <p:cNvPr id="29" name="Picture 2" descr="Buy Concrete Sand in Bowie, MD | Patuxent Nursery">
            <a:extLst>
              <a:ext uri="{FF2B5EF4-FFF2-40B4-BE49-F238E27FC236}">
                <a16:creationId xmlns:a16="http://schemas.microsoft.com/office/drawing/2014/main" id="{B7007D10-F810-0E27-B977-A93A66A5D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169" y="5328526"/>
            <a:ext cx="2026550" cy="242679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Plus Sign 23">
            <a:extLst>
              <a:ext uri="{FF2B5EF4-FFF2-40B4-BE49-F238E27FC236}">
                <a16:creationId xmlns:a16="http://schemas.microsoft.com/office/drawing/2014/main" id="{19056774-5C5E-E293-5AB9-B96AF9BD6367}"/>
              </a:ext>
            </a:extLst>
          </p:cNvPr>
          <p:cNvSpPr/>
          <p:nvPr/>
        </p:nvSpPr>
        <p:spPr>
          <a:xfrm>
            <a:off x="3479526" y="5912957"/>
            <a:ext cx="727086" cy="1008203"/>
          </a:xfrm>
          <a:prstGeom prst="mathPlus">
            <a:avLst/>
          </a:prstGeom>
          <a:solidFill>
            <a:srgbClr val="C00000"/>
          </a:solidFill>
          <a:ln w="12700" cap="flat" cmpd="sng" algn="ctr">
            <a:solidFill>
              <a:srgbClr val="C00000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7655B4A-1A30-926D-74D5-79DC70006A17}"/>
              </a:ext>
            </a:extLst>
          </p:cNvPr>
          <p:cNvGrpSpPr/>
          <p:nvPr/>
        </p:nvGrpSpPr>
        <p:grpSpPr>
          <a:xfrm>
            <a:off x="2891749" y="5780217"/>
            <a:ext cx="2109310" cy="1592189"/>
            <a:chOff x="2816750" y="5682378"/>
            <a:chExt cx="2109310" cy="1592189"/>
          </a:xfrm>
        </p:grpSpPr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C5948F01-D9A7-FC23-5EA0-9F66FDC40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92" r="24492"/>
            <a:stretch/>
          </p:blipFill>
          <p:spPr bwMode="auto">
            <a:xfrm rot="5400000">
              <a:off x="2683944" y="5815184"/>
              <a:ext cx="1592189" cy="1326578"/>
            </a:xfrm>
            <a:prstGeom prst="ellipse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Plus Sign 24">
              <a:extLst>
                <a:ext uri="{FF2B5EF4-FFF2-40B4-BE49-F238E27FC236}">
                  <a16:creationId xmlns:a16="http://schemas.microsoft.com/office/drawing/2014/main" id="{09F242D0-ABBF-182C-9C5E-31E54CF99A02}"/>
                </a:ext>
              </a:extLst>
            </p:cNvPr>
            <p:cNvSpPr/>
            <p:nvPr/>
          </p:nvSpPr>
          <p:spPr>
            <a:xfrm>
              <a:off x="4198974" y="5912958"/>
              <a:ext cx="727086" cy="1008203"/>
            </a:xfrm>
            <a:prstGeom prst="mathPlus">
              <a:avLst/>
            </a:prstGeom>
            <a:solidFill>
              <a:srgbClr val="C00000"/>
            </a:solidFill>
            <a:ln w="12700" cap="flat" cmpd="sng" algn="ctr">
              <a:solidFill>
                <a:srgbClr val="C00000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50C3B98E-3431-E327-6609-DE99C7B0D3D3}"/>
              </a:ext>
            </a:extLst>
          </p:cNvPr>
          <p:cNvSpPr/>
          <p:nvPr/>
        </p:nvSpPr>
        <p:spPr>
          <a:xfrm>
            <a:off x="7157571" y="6151459"/>
            <a:ext cx="1053345" cy="531200"/>
          </a:xfrm>
          <a:prstGeom prst="rightArrow">
            <a:avLst/>
          </a:prstGeom>
          <a:solidFill>
            <a:srgbClr val="C00000"/>
          </a:solidFill>
          <a:ln w="12700" cap="flat" cmpd="sng" algn="ctr">
            <a:solidFill>
              <a:srgbClr val="C00000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8A05F0A-2121-1522-AB6F-10E5CE8430E3}"/>
              </a:ext>
            </a:extLst>
          </p:cNvPr>
          <p:cNvSpPr txBox="1"/>
          <p:nvPr/>
        </p:nvSpPr>
        <p:spPr>
          <a:xfrm>
            <a:off x="-89932" y="1485900"/>
            <a:ext cx="1014833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Aft>
                <a:spcPts val="600"/>
              </a:spcAft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</a:lstStyle>
          <a:p>
            <a:pPr defTabSz="1371600">
              <a:spcAft>
                <a:spcPts val="900"/>
              </a:spcAft>
              <a:defRPr/>
            </a:pPr>
            <a:r>
              <a:rPr lang="en-US" sz="3400" dirty="0"/>
              <a:t>1. Optimization Method – Tarantula Curve                                                                                                                 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9922A9B-8F53-6875-A995-4CB5DCE521A3}"/>
              </a:ext>
            </a:extLst>
          </p:cNvPr>
          <p:cNvGrpSpPr/>
          <p:nvPr/>
        </p:nvGrpSpPr>
        <p:grpSpPr>
          <a:xfrm>
            <a:off x="4749628" y="2929613"/>
            <a:ext cx="1198088" cy="1229976"/>
            <a:chOff x="4749628" y="2929613"/>
            <a:chExt cx="1198088" cy="1229976"/>
          </a:xfrm>
        </p:grpSpPr>
        <p:pic>
          <p:nvPicPr>
            <p:cNvPr id="33" name="Graphic 32" descr="Seeds with solid fill">
              <a:extLst>
                <a:ext uri="{FF2B5EF4-FFF2-40B4-BE49-F238E27FC236}">
                  <a16:creationId xmlns:a16="http://schemas.microsoft.com/office/drawing/2014/main" id="{84D23500-4EE8-425E-9B19-B36730FA7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749628" y="2929613"/>
              <a:ext cx="1198088" cy="1229976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6EBC38E-92E1-69BA-B265-345325D036D0}"/>
                </a:ext>
              </a:extLst>
            </p:cNvPr>
            <p:cNvSpPr/>
            <p:nvPr/>
          </p:nvSpPr>
          <p:spPr>
            <a:xfrm>
              <a:off x="4942938" y="2947921"/>
              <a:ext cx="966127" cy="5220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solidFill>
                <a:schemeClr val="bg1">
                  <a:lumMod val="9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4" name="Picture 2">
            <a:extLst>
              <a:ext uri="{FF2B5EF4-FFF2-40B4-BE49-F238E27FC236}">
                <a16:creationId xmlns:a16="http://schemas.microsoft.com/office/drawing/2014/main" id="{50AB7D23-7430-32E7-8D68-20677511F3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89" r="18989"/>
          <a:stretch/>
        </p:blipFill>
        <p:spPr bwMode="auto">
          <a:xfrm rot="5400000">
            <a:off x="-43713" y="5244415"/>
            <a:ext cx="2611967" cy="2504658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Footer Placeholder 20">
            <a:extLst>
              <a:ext uri="{FF2B5EF4-FFF2-40B4-BE49-F238E27FC236}">
                <a16:creationId xmlns:a16="http://schemas.microsoft.com/office/drawing/2014/main" id="{D218B59E-FEF6-54B7-68CB-AF9565C282E8}"/>
              </a:ext>
            </a:extLst>
          </p:cNvPr>
          <p:cNvSpPr txBox="1">
            <a:spLocks/>
          </p:cNvSpPr>
          <p:nvPr/>
        </p:nvSpPr>
        <p:spPr>
          <a:xfrm>
            <a:off x="380506" y="9756418"/>
            <a:ext cx="68580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Civil Engineering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84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8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51 -1.48148E-6 L -0.00651 0.0001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5679E-6 L -0.07605 -0.0021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-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624753"/>
            <a:ext cx="18288000" cy="662248"/>
            <a:chOff x="0" y="-47625"/>
            <a:chExt cx="4816593" cy="231238"/>
          </a:xfrm>
          <a:solidFill>
            <a:srgbClr val="C41E3A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3613"/>
            </a:xfrm>
            <a:custGeom>
              <a:avLst/>
              <a:gdLst/>
              <a:ahLst/>
              <a:cxnLst/>
              <a:rect l="l" t="t" r="r" b="b"/>
              <a:pathLst>
                <a:path w="4816592" h="183613">
                  <a:moveTo>
                    <a:pt x="0" y="0"/>
                  </a:moveTo>
                  <a:lnTo>
                    <a:pt x="4816592" y="0"/>
                  </a:lnTo>
                  <a:lnTo>
                    <a:pt x="4816592" y="183613"/>
                  </a:lnTo>
                  <a:lnTo>
                    <a:pt x="0" y="18361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3123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0" y="-1"/>
            <a:ext cx="1706346" cy="1345987"/>
          </a:xfrm>
          <a:custGeom>
            <a:avLst/>
            <a:gdLst/>
            <a:ahLst/>
            <a:cxnLst/>
            <a:rect l="l" t="t" r="r" b="b"/>
            <a:pathLst>
              <a:path w="1760106" h="1333975">
                <a:moveTo>
                  <a:pt x="0" y="0"/>
                </a:moveTo>
                <a:lnTo>
                  <a:pt x="1760106" y="0"/>
                </a:lnTo>
                <a:lnTo>
                  <a:pt x="1760106" y="1333975"/>
                </a:lnTo>
                <a:lnTo>
                  <a:pt x="0" y="1333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70DC8E1D-5DDA-077E-2A46-068B78966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773894" y="9791699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42115A-CE8C-8534-8F59-40BC54A24EA1}"/>
              </a:ext>
            </a:extLst>
          </p:cNvPr>
          <p:cNvSpPr txBox="1"/>
          <p:nvPr/>
        </p:nvSpPr>
        <p:spPr>
          <a:xfrm>
            <a:off x="5871538" y="309293"/>
            <a:ext cx="7117166" cy="101710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rPr>
              <a:t>II. </a:t>
            </a:r>
            <a:r>
              <a:rPr lang="en-US" sz="6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rPr>
              <a:t>Methods</a:t>
            </a:r>
            <a:endParaRPr kumimoji="0" lang="en-US" sz="6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abon Next LT" panose="02000500000000000000" pitchFamily="2" charset="0"/>
              <a:ea typeface="+mn-ea"/>
              <a:cs typeface="Sabon Next LT" panose="02000500000000000000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A9BBBFB-75B4-F457-F34D-B62115AC5D40}"/>
              </a:ext>
            </a:extLst>
          </p:cNvPr>
          <p:cNvGrpSpPr/>
          <p:nvPr/>
        </p:nvGrpSpPr>
        <p:grpSpPr>
          <a:xfrm>
            <a:off x="1626790" y="2450656"/>
            <a:ext cx="4167419" cy="2121362"/>
            <a:chOff x="1385273" y="2030514"/>
            <a:chExt cx="3180642" cy="157708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D0B76B7-9C35-B68E-A32F-604254447945}"/>
                </a:ext>
              </a:extLst>
            </p:cNvPr>
            <p:cNvGrpSpPr/>
            <p:nvPr/>
          </p:nvGrpSpPr>
          <p:grpSpPr>
            <a:xfrm>
              <a:off x="2517508" y="2035848"/>
              <a:ext cx="1473666" cy="1571750"/>
              <a:chOff x="2517504" y="2035847"/>
              <a:chExt cx="1473665" cy="1571748"/>
            </a:xfrm>
          </p:grpSpPr>
          <p:pic>
            <p:nvPicPr>
              <p:cNvPr id="15" name="Graphic 14" descr="Seeds with solid fill">
                <a:extLst>
                  <a:ext uri="{FF2B5EF4-FFF2-40B4-BE49-F238E27FC236}">
                    <a16:creationId xmlns:a16="http://schemas.microsoft.com/office/drawing/2014/main" id="{23589050-EB7A-9599-D42B-1DDE0AAFAE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076769" y="269319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6" name="Graphic 15" descr="Seeds with solid fill">
                <a:extLst>
                  <a:ext uri="{FF2B5EF4-FFF2-40B4-BE49-F238E27FC236}">
                    <a16:creationId xmlns:a16="http://schemas.microsoft.com/office/drawing/2014/main" id="{5471BE64-3C92-E32A-5402-B366F6DCAF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767106" y="2035847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7" name="Graphic 16" descr="Seeds with solid fill">
                <a:extLst>
                  <a:ext uri="{FF2B5EF4-FFF2-40B4-BE49-F238E27FC236}">
                    <a16:creationId xmlns:a16="http://schemas.microsoft.com/office/drawing/2014/main" id="{6F21184E-5EB3-FE4C-3B1C-998B9E80BD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517504" y="2682543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11D1E3B-F6F6-14D9-1E67-65DB594E1DA9}"/>
                </a:ext>
              </a:extLst>
            </p:cNvPr>
            <p:cNvGrpSpPr/>
            <p:nvPr/>
          </p:nvGrpSpPr>
          <p:grpSpPr>
            <a:xfrm>
              <a:off x="1385273" y="2030514"/>
              <a:ext cx="1473666" cy="1571750"/>
              <a:chOff x="2517504" y="2035847"/>
              <a:chExt cx="1473665" cy="1571748"/>
            </a:xfrm>
          </p:grpSpPr>
          <p:pic>
            <p:nvPicPr>
              <p:cNvPr id="12" name="Graphic 11" descr="Seeds with solid fill">
                <a:extLst>
                  <a:ext uri="{FF2B5EF4-FFF2-40B4-BE49-F238E27FC236}">
                    <a16:creationId xmlns:a16="http://schemas.microsoft.com/office/drawing/2014/main" id="{CC4C9F24-CB08-E317-4825-A77F6CAB41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076769" y="269319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" name="Graphic 12" descr="Seeds with solid fill">
                <a:extLst>
                  <a:ext uri="{FF2B5EF4-FFF2-40B4-BE49-F238E27FC236}">
                    <a16:creationId xmlns:a16="http://schemas.microsoft.com/office/drawing/2014/main" id="{871CB2B7-6FEE-E53E-B0F4-7A42B92DE0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767106" y="2035847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4" name="Graphic 13" descr="Seeds with solid fill">
                <a:extLst>
                  <a:ext uri="{FF2B5EF4-FFF2-40B4-BE49-F238E27FC236}">
                    <a16:creationId xmlns:a16="http://schemas.microsoft.com/office/drawing/2014/main" id="{2AE6B602-5AA6-0968-E426-424C58581E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517504" y="2682543"/>
                <a:ext cx="914400" cy="914400"/>
              </a:xfrm>
              <a:prstGeom prst="rect">
                <a:avLst/>
              </a:prstGeom>
            </p:spPr>
          </p:pic>
        </p:grpSp>
        <p:pic>
          <p:nvPicPr>
            <p:cNvPr id="10" name="Graphic 9" descr="Seeds with solid fill">
              <a:extLst>
                <a:ext uri="{FF2B5EF4-FFF2-40B4-BE49-F238E27FC236}">
                  <a16:creationId xmlns:a16="http://schemas.microsoft.com/office/drawing/2014/main" id="{FDDB5DD3-37C9-CC8E-ABF1-FFE3AEFFD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51515" y="2375987"/>
              <a:ext cx="914400" cy="914401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B3547B-8479-42CA-9CF6-145C2A57B6C7}"/>
                </a:ext>
              </a:extLst>
            </p:cNvPr>
            <p:cNvSpPr/>
            <p:nvPr/>
          </p:nvSpPr>
          <p:spPr>
            <a:xfrm>
              <a:off x="3799052" y="2389597"/>
              <a:ext cx="751387" cy="9114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solidFill>
                <a:schemeClr val="bg1">
                  <a:lumMod val="9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Picture 2" descr="Buy Concrete Sand in Bowie, MD | Patuxent Nursery">
            <a:extLst>
              <a:ext uri="{FF2B5EF4-FFF2-40B4-BE49-F238E27FC236}">
                <a16:creationId xmlns:a16="http://schemas.microsoft.com/office/drawing/2014/main" id="{B7007D10-F810-0E27-B977-A93A66A5D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169" y="5328526"/>
            <a:ext cx="2026550" cy="242679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Plus Sign 23">
            <a:extLst>
              <a:ext uri="{FF2B5EF4-FFF2-40B4-BE49-F238E27FC236}">
                <a16:creationId xmlns:a16="http://schemas.microsoft.com/office/drawing/2014/main" id="{19056774-5C5E-E293-5AB9-B96AF9BD6367}"/>
              </a:ext>
            </a:extLst>
          </p:cNvPr>
          <p:cNvSpPr/>
          <p:nvPr/>
        </p:nvSpPr>
        <p:spPr>
          <a:xfrm>
            <a:off x="3479526" y="5912957"/>
            <a:ext cx="727086" cy="1008203"/>
          </a:xfrm>
          <a:prstGeom prst="mathPlus">
            <a:avLst/>
          </a:prstGeom>
          <a:solidFill>
            <a:srgbClr val="C00000"/>
          </a:solidFill>
          <a:ln w="12700" cap="flat" cmpd="sng" algn="ctr">
            <a:solidFill>
              <a:srgbClr val="C00000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7655B4A-1A30-926D-74D5-79DC70006A17}"/>
              </a:ext>
            </a:extLst>
          </p:cNvPr>
          <p:cNvGrpSpPr/>
          <p:nvPr/>
        </p:nvGrpSpPr>
        <p:grpSpPr>
          <a:xfrm>
            <a:off x="2891749" y="5780217"/>
            <a:ext cx="2109310" cy="1592189"/>
            <a:chOff x="2816750" y="5682378"/>
            <a:chExt cx="2109310" cy="1592189"/>
          </a:xfrm>
        </p:grpSpPr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C5948F01-D9A7-FC23-5EA0-9F66FDC40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92" r="24492"/>
            <a:stretch/>
          </p:blipFill>
          <p:spPr bwMode="auto">
            <a:xfrm rot="5400000">
              <a:off x="2683944" y="5815184"/>
              <a:ext cx="1592189" cy="1326578"/>
            </a:xfrm>
            <a:prstGeom prst="ellipse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Plus Sign 24">
              <a:extLst>
                <a:ext uri="{FF2B5EF4-FFF2-40B4-BE49-F238E27FC236}">
                  <a16:creationId xmlns:a16="http://schemas.microsoft.com/office/drawing/2014/main" id="{09F242D0-ABBF-182C-9C5E-31E54CF99A02}"/>
                </a:ext>
              </a:extLst>
            </p:cNvPr>
            <p:cNvSpPr/>
            <p:nvPr/>
          </p:nvSpPr>
          <p:spPr>
            <a:xfrm>
              <a:off x="4198974" y="5912958"/>
              <a:ext cx="727086" cy="1008203"/>
            </a:xfrm>
            <a:prstGeom prst="mathPlus">
              <a:avLst/>
            </a:prstGeom>
            <a:solidFill>
              <a:srgbClr val="C00000"/>
            </a:solidFill>
            <a:ln w="12700" cap="flat" cmpd="sng" algn="ctr">
              <a:solidFill>
                <a:srgbClr val="C00000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B8A05F0A-2121-1522-AB6F-10E5CE8430E3}"/>
              </a:ext>
            </a:extLst>
          </p:cNvPr>
          <p:cNvSpPr txBox="1"/>
          <p:nvPr/>
        </p:nvSpPr>
        <p:spPr>
          <a:xfrm>
            <a:off x="-89932" y="1485900"/>
            <a:ext cx="1014833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Aft>
                <a:spcPts val="600"/>
              </a:spcAft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</a:lstStyle>
          <a:p>
            <a:pPr defTabSz="1371600">
              <a:spcAft>
                <a:spcPts val="900"/>
              </a:spcAft>
              <a:defRPr/>
            </a:pPr>
            <a:r>
              <a:rPr lang="en-US" sz="3400" dirty="0"/>
              <a:t>1. Optimization Method – Tarantula Curve                                                                                                                      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B966FC1-B0B6-E676-127F-7E66BFB1AF5C}"/>
              </a:ext>
            </a:extLst>
          </p:cNvPr>
          <p:cNvSpPr/>
          <p:nvPr/>
        </p:nvSpPr>
        <p:spPr>
          <a:xfrm>
            <a:off x="3562879" y="2551799"/>
            <a:ext cx="966127" cy="52205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A597B751-8B0F-3BCE-F0E3-3750FD263F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89" r="18989"/>
          <a:stretch/>
        </p:blipFill>
        <p:spPr bwMode="auto">
          <a:xfrm rot="5400000">
            <a:off x="-134347" y="5647435"/>
            <a:ext cx="2359906" cy="1966224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Plus Sign 25">
            <a:extLst>
              <a:ext uri="{FF2B5EF4-FFF2-40B4-BE49-F238E27FC236}">
                <a16:creationId xmlns:a16="http://schemas.microsoft.com/office/drawing/2014/main" id="{A77CBB41-50C9-BA2E-E89F-5C1A3E289BD9}"/>
              </a:ext>
            </a:extLst>
          </p:cNvPr>
          <p:cNvSpPr/>
          <p:nvPr/>
        </p:nvSpPr>
        <p:spPr>
          <a:xfrm>
            <a:off x="2016114" y="6037902"/>
            <a:ext cx="727086" cy="1008203"/>
          </a:xfrm>
          <a:prstGeom prst="mathPlus">
            <a:avLst/>
          </a:prstGeom>
          <a:solidFill>
            <a:srgbClr val="C00000"/>
          </a:solidFill>
          <a:ln w="12700" cap="flat" cmpd="sng" algn="ctr">
            <a:solidFill>
              <a:srgbClr val="C00000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E9DE08B-2286-2971-D133-6A157FF80E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15666" y="2376385"/>
            <a:ext cx="10917936" cy="7262915"/>
          </a:xfrm>
          <a:prstGeom prst="rect">
            <a:avLst/>
          </a:prstGeom>
        </p:spPr>
      </p:pic>
      <p:sp>
        <p:nvSpPr>
          <p:cNvPr id="31" name="Arrow: Right 30">
            <a:extLst>
              <a:ext uri="{FF2B5EF4-FFF2-40B4-BE49-F238E27FC236}">
                <a16:creationId xmlns:a16="http://schemas.microsoft.com/office/drawing/2014/main" id="{50C3B98E-3431-E327-6609-DE99C7B0D3D3}"/>
              </a:ext>
            </a:extLst>
          </p:cNvPr>
          <p:cNvSpPr/>
          <p:nvPr/>
        </p:nvSpPr>
        <p:spPr>
          <a:xfrm>
            <a:off x="7157571" y="6151459"/>
            <a:ext cx="1053345" cy="531200"/>
          </a:xfrm>
          <a:prstGeom prst="rightArrow">
            <a:avLst/>
          </a:prstGeom>
          <a:solidFill>
            <a:srgbClr val="C00000"/>
          </a:solidFill>
          <a:ln w="12700" cap="flat" cmpd="sng" algn="ctr">
            <a:solidFill>
              <a:srgbClr val="C00000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ooter Placeholder 20">
            <a:extLst>
              <a:ext uri="{FF2B5EF4-FFF2-40B4-BE49-F238E27FC236}">
                <a16:creationId xmlns:a16="http://schemas.microsoft.com/office/drawing/2014/main" id="{4B1E33BB-1FAC-1018-5CD9-07E7E2A15501}"/>
              </a:ext>
            </a:extLst>
          </p:cNvPr>
          <p:cNvSpPr txBox="1">
            <a:spLocks/>
          </p:cNvSpPr>
          <p:nvPr/>
        </p:nvSpPr>
        <p:spPr>
          <a:xfrm>
            <a:off x="380506" y="9756418"/>
            <a:ext cx="68580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Civil Engineering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8D4001-CAC7-1FA9-775F-998B8B7CF3BE}"/>
              </a:ext>
            </a:extLst>
          </p:cNvPr>
          <p:cNvSpPr txBox="1"/>
          <p:nvPr/>
        </p:nvSpPr>
        <p:spPr>
          <a:xfrm>
            <a:off x="9053498" y="1921626"/>
            <a:ext cx="7090913" cy="553998"/>
          </a:xfrm>
          <a:prstGeom prst="rect">
            <a:avLst/>
          </a:prstGeom>
          <a:solidFill>
            <a:srgbClr val="C00000"/>
          </a:solidFill>
          <a:ln>
            <a:solidFill>
              <a:sysClr val="window" lastClr="FFFFFF"/>
            </a:solidFill>
          </a:ln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Optimized with 517 </a:t>
            </a:r>
            <a:r>
              <a:rPr lang="en-US" sz="3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lb</a:t>
            </a:r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cement</a:t>
            </a:r>
          </a:p>
        </p:txBody>
      </p:sp>
    </p:spTree>
    <p:extLst>
      <p:ext uri="{BB962C8B-B14F-4D97-AF65-F5344CB8AC3E}">
        <p14:creationId xmlns:p14="http://schemas.microsoft.com/office/powerpoint/2010/main" val="237907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624753"/>
            <a:ext cx="18288000" cy="662248"/>
            <a:chOff x="0" y="-47625"/>
            <a:chExt cx="4816593" cy="231238"/>
          </a:xfrm>
          <a:solidFill>
            <a:srgbClr val="C41E3A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3613"/>
            </a:xfrm>
            <a:custGeom>
              <a:avLst/>
              <a:gdLst/>
              <a:ahLst/>
              <a:cxnLst/>
              <a:rect l="l" t="t" r="r" b="b"/>
              <a:pathLst>
                <a:path w="4816592" h="183613">
                  <a:moveTo>
                    <a:pt x="0" y="0"/>
                  </a:moveTo>
                  <a:lnTo>
                    <a:pt x="4816592" y="0"/>
                  </a:lnTo>
                  <a:lnTo>
                    <a:pt x="4816592" y="183613"/>
                  </a:lnTo>
                  <a:lnTo>
                    <a:pt x="0" y="18361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3123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70DC8E1D-5DDA-077E-2A46-068B78966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773894" y="979169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19</a:t>
            </a:fld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0DE68444-BCB7-ADAB-4DC5-7217AFEA810C}"/>
              </a:ext>
            </a:extLst>
          </p:cNvPr>
          <p:cNvSpPr/>
          <p:nvPr/>
        </p:nvSpPr>
        <p:spPr>
          <a:xfrm>
            <a:off x="0" y="-1"/>
            <a:ext cx="1706346" cy="1345987"/>
          </a:xfrm>
          <a:custGeom>
            <a:avLst/>
            <a:gdLst/>
            <a:ahLst/>
            <a:cxnLst/>
            <a:rect l="l" t="t" r="r" b="b"/>
            <a:pathLst>
              <a:path w="1760106" h="1333975">
                <a:moveTo>
                  <a:pt x="0" y="0"/>
                </a:moveTo>
                <a:lnTo>
                  <a:pt x="1760106" y="0"/>
                </a:lnTo>
                <a:lnTo>
                  <a:pt x="1760106" y="1333975"/>
                </a:lnTo>
                <a:lnTo>
                  <a:pt x="0" y="13339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2837EF-5C25-9C20-AA17-4699829161D3}"/>
              </a:ext>
            </a:extLst>
          </p:cNvPr>
          <p:cNvSpPr txBox="1"/>
          <p:nvPr/>
        </p:nvSpPr>
        <p:spPr>
          <a:xfrm>
            <a:off x="5871538" y="309293"/>
            <a:ext cx="7117166" cy="101710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rPr>
              <a:t>II. </a:t>
            </a:r>
            <a:r>
              <a:rPr lang="en-US" sz="6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rPr>
              <a:t>Methods</a:t>
            </a:r>
            <a:endParaRPr kumimoji="0" lang="en-US" sz="6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abon Next LT" panose="02000500000000000000" pitchFamily="2" charset="0"/>
              <a:ea typeface="+mn-ea"/>
              <a:cs typeface="Sabon Next LT" panose="020005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A122B6-DAB7-A191-1D61-4437A6C00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7651" y="1662718"/>
            <a:ext cx="3527052" cy="78241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8967B5-78AF-5FCF-23C1-5B39C3C22A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619853" y="769921"/>
            <a:ext cx="6120995" cy="93751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62EEDD-CB7B-11C8-8C54-B18BEA8CF1FF}"/>
              </a:ext>
            </a:extLst>
          </p:cNvPr>
          <p:cNvSpPr txBox="1"/>
          <p:nvPr/>
        </p:nvSpPr>
        <p:spPr>
          <a:xfrm>
            <a:off x="-89932" y="1485900"/>
            <a:ext cx="1014833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Aft>
                <a:spcPts val="600"/>
              </a:spcAft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</a:lstStyle>
          <a:p>
            <a:pPr defTabSz="1371600">
              <a:spcAft>
                <a:spcPts val="900"/>
              </a:spcAft>
              <a:defRPr/>
            </a:pPr>
            <a:r>
              <a:rPr lang="en-US" sz="3400" dirty="0"/>
              <a:t>2. Shrinkage Testing – ASTM C157                                                                                                                 </a:t>
            </a:r>
          </a:p>
        </p:txBody>
      </p:sp>
      <p:sp>
        <p:nvSpPr>
          <p:cNvPr id="7" name="Footer Placeholder 20">
            <a:extLst>
              <a:ext uri="{FF2B5EF4-FFF2-40B4-BE49-F238E27FC236}">
                <a16:creationId xmlns:a16="http://schemas.microsoft.com/office/drawing/2014/main" id="{33913F7B-7A14-66E2-C448-2B8A364F431D}"/>
              </a:ext>
            </a:extLst>
          </p:cNvPr>
          <p:cNvSpPr txBox="1">
            <a:spLocks/>
          </p:cNvSpPr>
          <p:nvPr/>
        </p:nvSpPr>
        <p:spPr>
          <a:xfrm>
            <a:off x="380506" y="9756418"/>
            <a:ext cx="68580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Civil Engineering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245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624753"/>
            <a:ext cx="18288000" cy="662248"/>
            <a:chOff x="0" y="-47625"/>
            <a:chExt cx="4816593" cy="231238"/>
          </a:xfrm>
          <a:solidFill>
            <a:srgbClr val="C41E3A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3613"/>
            </a:xfrm>
            <a:custGeom>
              <a:avLst/>
              <a:gdLst/>
              <a:ahLst/>
              <a:cxnLst/>
              <a:rect l="l" t="t" r="r" b="b"/>
              <a:pathLst>
                <a:path w="4816592" h="183613">
                  <a:moveTo>
                    <a:pt x="0" y="0"/>
                  </a:moveTo>
                  <a:lnTo>
                    <a:pt x="4816592" y="0"/>
                  </a:lnTo>
                  <a:lnTo>
                    <a:pt x="4816592" y="183613"/>
                  </a:lnTo>
                  <a:lnTo>
                    <a:pt x="0" y="18361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3123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0" y="-1"/>
            <a:ext cx="1706346" cy="1345987"/>
          </a:xfrm>
          <a:custGeom>
            <a:avLst/>
            <a:gdLst/>
            <a:ahLst/>
            <a:cxnLst/>
            <a:rect l="l" t="t" r="r" b="b"/>
            <a:pathLst>
              <a:path w="1760106" h="1333975">
                <a:moveTo>
                  <a:pt x="0" y="0"/>
                </a:moveTo>
                <a:lnTo>
                  <a:pt x="1760106" y="0"/>
                </a:lnTo>
                <a:lnTo>
                  <a:pt x="1760106" y="1333975"/>
                </a:lnTo>
                <a:lnTo>
                  <a:pt x="0" y="1333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70DC8E1D-5DDA-077E-2A46-068B78966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773894" y="9791699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42115A-CE8C-8534-8F59-40BC54A24EA1}"/>
              </a:ext>
            </a:extLst>
          </p:cNvPr>
          <p:cNvSpPr txBox="1"/>
          <p:nvPr/>
        </p:nvSpPr>
        <p:spPr>
          <a:xfrm>
            <a:off x="4955069" y="114300"/>
            <a:ext cx="8377862" cy="1481407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20000"/>
          </a:bodyPr>
          <a:lstStyle/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bon Next LT" panose="02000500000000000000" pitchFamily="2" charset="0"/>
                <a:ea typeface="+mn-ea"/>
                <a:cs typeface="Sabon Next LT" panose="02000500000000000000" pitchFamily="2" charset="0"/>
              </a:rPr>
              <a:t>Background and Objectives</a:t>
            </a:r>
          </a:p>
        </p:txBody>
      </p:sp>
      <p:sp>
        <p:nvSpPr>
          <p:cNvPr id="5" name="Footer Placeholder 20">
            <a:extLst>
              <a:ext uri="{FF2B5EF4-FFF2-40B4-BE49-F238E27FC236}">
                <a16:creationId xmlns:a16="http://schemas.microsoft.com/office/drawing/2014/main" id="{5189FFA6-50D7-38B5-14C0-9BE87CA521A0}"/>
              </a:ext>
            </a:extLst>
          </p:cNvPr>
          <p:cNvSpPr txBox="1">
            <a:spLocks/>
          </p:cNvSpPr>
          <p:nvPr/>
        </p:nvSpPr>
        <p:spPr>
          <a:xfrm>
            <a:off x="380506" y="9756418"/>
            <a:ext cx="68580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Civil Engineering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F52FB7-A2DD-FEE1-8D1B-D4948EB2FDA7}"/>
              </a:ext>
            </a:extLst>
          </p:cNvPr>
          <p:cNvSpPr txBox="1"/>
          <p:nvPr/>
        </p:nvSpPr>
        <p:spPr>
          <a:xfrm>
            <a:off x="-129816" y="5953783"/>
            <a:ext cx="18287995" cy="3409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lvl="1" algn="just" defTabSz="1371600">
              <a:lnSpc>
                <a:spcPct val="150000"/>
              </a:lnSpc>
            </a:pPr>
            <a:r>
              <a:rPr lang="en-U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Objectives:</a:t>
            </a:r>
          </a:p>
          <a:p>
            <a:pPr marL="1657350" lvl="2" indent="-514350" algn="just" defTabSz="1371600">
              <a:lnSpc>
                <a:spcPct val="150000"/>
              </a:lnSpc>
              <a:buFont typeface="+mj-lt"/>
              <a:buAutoNum type="arabicPeriod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Influence of Coarse Aggregates on the drying shrinkage in S(AE) concrete mixtures.</a:t>
            </a:r>
          </a:p>
          <a:p>
            <a:pPr marL="1657350" lvl="2" indent="-514350" algn="just" defTabSz="1371600">
              <a:lnSpc>
                <a:spcPct val="150000"/>
              </a:lnSpc>
              <a:buFont typeface="+mj-lt"/>
              <a:buAutoNum type="arabicPeriod"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57350" lvl="2" indent="-514350" algn="just" defTabSz="1371600">
              <a:lnSpc>
                <a:spcPct val="150000"/>
              </a:lnSpc>
              <a:buFont typeface="+mj-lt"/>
              <a:buAutoNum type="arabicPeriod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 a low-shrinkage mixture adapted to materials found in Arkansas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4B7F95-A323-05A4-C30B-AADC64658FCB}"/>
              </a:ext>
            </a:extLst>
          </p:cNvPr>
          <p:cNvGrpSpPr/>
          <p:nvPr/>
        </p:nvGrpSpPr>
        <p:grpSpPr>
          <a:xfrm>
            <a:off x="0" y="1595706"/>
            <a:ext cx="8377862" cy="4358077"/>
            <a:chOff x="3505200" y="2381250"/>
            <a:chExt cx="4953000" cy="312526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50D28A6-594C-E800-DC75-DE2EB47D245C}"/>
                </a:ext>
              </a:extLst>
            </p:cNvPr>
            <p:cNvSpPr txBox="1"/>
            <p:nvPr/>
          </p:nvSpPr>
          <p:spPr>
            <a:xfrm>
              <a:off x="3505200" y="5175441"/>
              <a:ext cx="4953000" cy="331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Transverse cracking of concrete bridge deck (Vaitkus et al 2012)</a:t>
              </a: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C6BF79E5-172B-94D8-1CEC-5956459CEB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9507" y="2381250"/>
              <a:ext cx="3981450" cy="2762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9F63DF5-F872-1C46-B21D-BF9B24726E15}"/>
              </a:ext>
            </a:extLst>
          </p:cNvPr>
          <p:cNvGrpSpPr/>
          <p:nvPr/>
        </p:nvGrpSpPr>
        <p:grpSpPr>
          <a:xfrm>
            <a:off x="7712328" y="3340215"/>
            <a:ext cx="9577095" cy="615553"/>
            <a:chOff x="8169528" y="3491980"/>
            <a:chExt cx="9577095" cy="61555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5876BF-C532-7E28-5A81-BEED6F2F2ACE}"/>
                </a:ext>
              </a:extLst>
            </p:cNvPr>
            <p:cNvSpPr txBox="1"/>
            <p:nvPr/>
          </p:nvSpPr>
          <p:spPr>
            <a:xfrm>
              <a:off x="9745623" y="3491980"/>
              <a:ext cx="8001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lvl="1" indent="-285750" algn="just">
                <a:buFont typeface="Wingdings" panose="05000000000000000000" pitchFamily="2" charset="2"/>
                <a:buChar char="v"/>
              </a:pPr>
              <a:r>
                <a:rPr lang="en-US" sz="3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Risk of reinforcement corrosion;</a:t>
              </a:r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FB5BEF22-B96F-F9AD-1D00-C0E41006624A}"/>
                </a:ext>
              </a:extLst>
            </p:cNvPr>
            <p:cNvSpPr/>
            <p:nvPr/>
          </p:nvSpPr>
          <p:spPr>
            <a:xfrm>
              <a:off x="8169528" y="3634749"/>
              <a:ext cx="1842702" cy="373872"/>
            </a:xfrm>
            <a:prstGeom prst="rightArrow">
              <a:avLst/>
            </a:prstGeom>
            <a:solidFill>
              <a:srgbClr val="C41E3A"/>
            </a:solidFill>
            <a:ln>
              <a:solidFill>
                <a:srgbClr val="C41E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86205F4-E50E-D109-E5A9-7AD947B14298}"/>
              </a:ext>
            </a:extLst>
          </p:cNvPr>
          <p:cNvGrpSpPr/>
          <p:nvPr/>
        </p:nvGrpSpPr>
        <p:grpSpPr>
          <a:xfrm>
            <a:off x="7434970" y="2171075"/>
            <a:ext cx="9854453" cy="1002194"/>
            <a:chOff x="7892170" y="2322840"/>
            <a:chExt cx="9854453" cy="1002194"/>
          </a:xfrm>
        </p:grpSpPr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84EB4507-EFDE-8143-23CE-AC38596C6214}"/>
                </a:ext>
              </a:extLst>
            </p:cNvPr>
            <p:cNvSpPr/>
            <p:nvPr/>
          </p:nvSpPr>
          <p:spPr>
            <a:xfrm rot="19988483">
              <a:off x="7892170" y="2951162"/>
              <a:ext cx="2122662" cy="373872"/>
            </a:xfrm>
            <a:prstGeom prst="rightArrow">
              <a:avLst/>
            </a:prstGeom>
            <a:solidFill>
              <a:srgbClr val="C41E3A"/>
            </a:solidFill>
            <a:ln>
              <a:solidFill>
                <a:srgbClr val="C41E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736DA54-1544-8D1D-8C06-1374D833AF91}"/>
                </a:ext>
              </a:extLst>
            </p:cNvPr>
            <p:cNvSpPr txBox="1"/>
            <p:nvPr/>
          </p:nvSpPr>
          <p:spPr>
            <a:xfrm>
              <a:off x="9745623" y="2322840"/>
              <a:ext cx="8001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lvl="1" indent="-285750" algn="just">
                <a:buFont typeface="Wingdings" panose="05000000000000000000" pitchFamily="2" charset="2"/>
                <a:buChar char="v"/>
              </a:pPr>
              <a:r>
                <a:rPr lang="en-US" sz="3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Low resistance to freezing and thawing;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FCEFB8E-8ADB-284D-180D-3FE8E188859F}"/>
              </a:ext>
            </a:extLst>
          </p:cNvPr>
          <p:cNvGrpSpPr/>
          <p:nvPr/>
        </p:nvGrpSpPr>
        <p:grpSpPr>
          <a:xfrm>
            <a:off x="7394628" y="4141875"/>
            <a:ext cx="9903760" cy="1084159"/>
            <a:chOff x="7851828" y="4293640"/>
            <a:chExt cx="9903760" cy="1084159"/>
          </a:xfrm>
        </p:grpSpPr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23653E84-0B42-5073-57BE-082CFF8328F0}"/>
                </a:ext>
              </a:extLst>
            </p:cNvPr>
            <p:cNvSpPr/>
            <p:nvPr/>
          </p:nvSpPr>
          <p:spPr>
            <a:xfrm rot="1773868">
              <a:off x="7851828" y="4293640"/>
              <a:ext cx="2122662" cy="373872"/>
            </a:xfrm>
            <a:prstGeom prst="rightArrow">
              <a:avLst/>
            </a:prstGeom>
            <a:solidFill>
              <a:srgbClr val="C41E3A"/>
            </a:solidFill>
            <a:ln>
              <a:solidFill>
                <a:srgbClr val="C41E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64A2B7B-AA82-AC79-2B82-BA814EC45BFC}"/>
                </a:ext>
              </a:extLst>
            </p:cNvPr>
            <p:cNvSpPr txBox="1"/>
            <p:nvPr/>
          </p:nvSpPr>
          <p:spPr>
            <a:xfrm>
              <a:off x="9754588" y="4762246"/>
              <a:ext cx="8001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lvl="1" indent="-285750" algn="just">
                <a:buFont typeface="Wingdings" panose="05000000000000000000" pitchFamily="2" charset="2"/>
                <a:buChar char="v"/>
              </a:pPr>
              <a:r>
                <a:rPr lang="en-US" sz="3400">
                  <a:latin typeface="Times New Roman" panose="02020603050405020304" pitchFamily="18" charset="0"/>
                  <a:cs typeface="Times New Roman" panose="02020603050405020304" pitchFamily="18" charset="0"/>
                </a:rPr>
                <a:t>Reduced service life.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710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624753"/>
            <a:ext cx="18288000" cy="662248"/>
            <a:chOff x="0" y="-47625"/>
            <a:chExt cx="4816593" cy="231238"/>
          </a:xfrm>
          <a:solidFill>
            <a:srgbClr val="C41E3A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3613"/>
            </a:xfrm>
            <a:custGeom>
              <a:avLst/>
              <a:gdLst/>
              <a:ahLst/>
              <a:cxnLst/>
              <a:rect l="l" t="t" r="r" b="b"/>
              <a:pathLst>
                <a:path w="4816592" h="183613">
                  <a:moveTo>
                    <a:pt x="0" y="0"/>
                  </a:moveTo>
                  <a:lnTo>
                    <a:pt x="4816592" y="0"/>
                  </a:lnTo>
                  <a:lnTo>
                    <a:pt x="4816592" y="183613"/>
                  </a:lnTo>
                  <a:lnTo>
                    <a:pt x="0" y="18361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3123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70DC8E1D-5DDA-077E-2A46-068B78966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773894" y="979169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20</a:t>
            </a:fld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0DE68444-BCB7-ADAB-4DC5-7217AFEA810C}"/>
              </a:ext>
            </a:extLst>
          </p:cNvPr>
          <p:cNvSpPr/>
          <p:nvPr/>
        </p:nvSpPr>
        <p:spPr>
          <a:xfrm>
            <a:off x="0" y="-1"/>
            <a:ext cx="1706346" cy="1345987"/>
          </a:xfrm>
          <a:custGeom>
            <a:avLst/>
            <a:gdLst/>
            <a:ahLst/>
            <a:cxnLst/>
            <a:rect l="l" t="t" r="r" b="b"/>
            <a:pathLst>
              <a:path w="1760106" h="1333975">
                <a:moveTo>
                  <a:pt x="0" y="0"/>
                </a:moveTo>
                <a:lnTo>
                  <a:pt x="1760106" y="0"/>
                </a:lnTo>
                <a:lnTo>
                  <a:pt x="1760106" y="1333975"/>
                </a:lnTo>
                <a:lnTo>
                  <a:pt x="0" y="13339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2837EF-5C25-9C20-AA17-4699829161D3}"/>
              </a:ext>
            </a:extLst>
          </p:cNvPr>
          <p:cNvSpPr txBox="1"/>
          <p:nvPr/>
        </p:nvSpPr>
        <p:spPr>
          <a:xfrm>
            <a:off x="5871538" y="309293"/>
            <a:ext cx="7117166" cy="101710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rPr>
              <a:t>II. </a:t>
            </a:r>
            <a:r>
              <a:rPr lang="en-US" sz="6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rPr>
              <a:t>Methods</a:t>
            </a:r>
            <a:endParaRPr kumimoji="0" lang="en-US" sz="6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abon Next LT" panose="02000500000000000000" pitchFamily="2" charset="0"/>
              <a:ea typeface="+mn-ea"/>
              <a:cs typeface="Sabon Next LT" panose="02000500000000000000" pitchFamily="2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A56BAB19-2F9E-8FF2-15D2-4A5E4C971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3289" y="2101453"/>
            <a:ext cx="5469374" cy="746164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C66E002F-A1E8-90CC-752B-AA5444ED9DF7}"/>
              </a:ext>
            </a:extLst>
          </p:cNvPr>
          <p:cNvGrpSpPr/>
          <p:nvPr/>
        </p:nvGrpSpPr>
        <p:grpSpPr>
          <a:xfrm>
            <a:off x="8613297" y="4313421"/>
            <a:ext cx="2204137" cy="615771"/>
            <a:chOff x="5652916" y="3009448"/>
            <a:chExt cx="1558706" cy="419552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1BC6D12-DFEB-343E-7115-6C44219364C5}"/>
                </a:ext>
              </a:extLst>
            </p:cNvPr>
            <p:cNvSpPr txBox="1"/>
            <p:nvPr/>
          </p:nvSpPr>
          <p:spPr>
            <a:xfrm>
              <a:off x="5914923" y="3009448"/>
              <a:ext cx="12966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b="1" dirty="0">
                  <a:solidFill>
                    <a:prstClr val="black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Concrete sample</a:t>
              </a: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10ADFE9F-D9B8-4ED7-CF4B-404D951296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52916" y="3220093"/>
              <a:ext cx="391330" cy="20890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2762DBB-72EB-B55E-3DA2-6226AFD920C0}"/>
              </a:ext>
            </a:extLst>
          </p:cNvPr>
          <p:cNvGrpSpPr/>
          <p:nvPr/>
        </p:nvGrpSpPr>
        <p:grpSpPr>
          <a:xfrm>
            <a:off x="838200" y="3940632"/>
            <a:ext cx="1978709" cy="1571047"/>
            <a:chOff x="5767679" y="3021014"/>
            <a:chExt cx="1399289" cy="1070424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B8E3FCC-2990-1A30-A3F8-6752B982B8E3}"/>
                </a:ext>
              </a:extLst>
            </p:cNvPr>
            <p:cNvSpPr txBox="1"/>
            <p:nvPr/>
          </p:nvSpPr>
          <p:spPr>
            <a:xfrm>
              <a:off x="5767679" y="3021014"/>
              <a:ext cx="139928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b="1" dirty="0">
                  <a:solidFill>
                    <a:prstClr val="black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Source of Alternate current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6DB91A26-D6CC-9971-B149-E571B8B31EC3}"/>
                </a:ext>
              </a:extLst>
            </p:cNvPr>
            <p:cNvCxnSpPr>
              <a:cxnSpLocks/>
              <a:stCxn id="51" idx="2"/>
              <a:endCxn id="45" idx="2"/>
            </p:cNvCxnSpPr>
            <p:nvPr/>
          </p:nvCxnSpPr>
          <p:spPr>
            <a:xfrm>
              <a:off x="6467324" y="3451901"/>
              <a:ext cx="669777" cy="6395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2E2BEC5A-D160-216B-B3C2-695154878F10}"/>
              </a:ext>
            </a:extLst>
          </p:cNvPr>
          <p:cNvSpPr/>
          <p:nvPr/>
        </p:nvSpPr>
        <p:spPr>
          <a:xfrm>
            <a:off x="5317377" y="2705101"/>
            <a:ext cx="3479216" cy="39483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0C7340E-3D9E-91E5-81B0-5868EC08C855}"/>
              </a:ext>
            </a:extLst>
          </p:cNvPr>
          <p:cNvSpPr/>
          <p:nvPr/>
        </p:nvSpPr>
        <p:spPr>
          <a:xfrm>
            <a:off x="5334349" y="8737452"/>
            <a:ext cx="3479216" cy="39483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139A5E4-0AAA-0BF4-0B67-3D372BF02D0B}"/>
              </a:ext>
            </a:extLst>
          </p:cNvPr>
          <p:cNvSpPr/>
          <p:nvPr/>
        </p:nvSpPr>
        <p:spPr>
          <a:xfrm>
            <a:off x="5504066" y="3097212"/>
            <a:ext cx="3139780" cy="5642961"/>
          </a:xfrm>
          <a:prstGeom prst="rect">
            <a:avLst/>
          </a:prstGeom>
          <a:gradFill flip="none" rotWithShape="1">
            <a:gsLst>
              <a:gs pos="0">
                <a:srgbClr val="5DB7F5">
                  <a:shade val="30000"/>
                  <a:satMod val="115000"/>
                </a:srgbClr>
              </a:gs>
              <a:gs pos="50000">
                <a:srgbClr val="5DB7F5">
                  <a:shade val="67500"/>
                  <a:satMod val="115000"/>
                </a:srgbClr>
              </a:gs>
              <a:gs pos="100000">
                <a:srgbClr val="5DB7F5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3514DE18-8462-8364-5287-1D005787DCFE}"/>
              </a:ext>
            </a:extLst>
          </p:cNvPr>
          <p:cNvSpPr/>
          <p:nvPr/>
        </p:nvSpPr>
        <p:spPr>
          <a:xfrm>
            <a:off x="5503839" y="5055423"/>
            <a:ext cx="1691129" cy="1690804"/>
          </a:xfrm>
          <a:custGeom>
            <a:avLst/>
            <a:gdLst>
              <a:gd name="connsiteX0" fmla="*/ 218788 w 547715"/>
              <a:gd name="connsiteY0" fmla="*/ 0 h 601697"/>
              <a:gd name="connsiteX1" fmla="*/ 218788 w 547715"/>
              <a:gd name="connsiteY1" fmla="*/ 0 h 601697"/>
              <a:gd name="connsiteX2" fmla="*/ 427335 w 547715"/>
              <a:gd name="connsiteY2" fmla="*/ 48126 h 601697"/>
              <a:gd name="connsiteX3" fmla="*/ 451398 w 547715"/>
              <a:gd name="connsiteY3" fmla="*/ 80210 h 601697"/>
              <a:gd name="connsiteX4" fmla="*/ 491504 w 547715"/>
              <a:gd name="connsiteY4" fmla="*/ 144379 h 601697"/>
              <a:gd name="connsiteX5" fmla="*/ 547651 w 547715"/>
              <a:gd name="connsiteY5" fmla="*/ 256673 h 601697"/>
              <a:gd name="connsiteX6" fmla="*/ 539630 w 547715"/>
              <a:gd name="connsiteY6" fmla="*/ 336884 h 601697"/>
              <a:gd name="connsiteX7" fmla="*/ 491504 w 547715"/>
              <a:gd name="connsiteY7" fmla="*/ 352926 h 601697"/>
              <a:gd name="connsiteX8" fmla="*/ 427335 w 547715"/>
              <a:gd name="connsiteY8" fmla="*/ 368968 h 601697"/>
              <a:gd name="connsiteX9" fmla="*/ 363167 w 547715"/>
              <a:gd name="connsiteY9" fmla="*/ 417095 h 601697"/>
              <a:gd name="connsiteX10" fmla="*/ 339104 w 547715"/>
              <a:gd name="connsiteY10" fmla="*/ 449179 h 601697"/>
              <a:gd name="connsiteX11" fmla="*/ 274935 w 547715"/>
              <a:gd name="connsiteY11" fmla="*/ 489284 h 601697"/>
              <a:gd name="connsiteX12" fmla="*/ 234830 w 547715"/>
              <a:gd name="connsiteY12" fmla="*/ 513347 h 601697"/>
              <a:gd name="connsiteX13" fmla="*/ 202746 w 547715"/>
              <a:gd name="connsiteY13" fmla="*/ 561473 h 601697"/>
              <a:gd name="connsiteX14" fmla="*/ 178682 w 547715"/>
              <a:gd name="connsiteY14" fmla="*/ 601579 h 601697"/>
              <a:gd name="connsiteX15" fmla="*/ 18261 w 547715"/>
              <a:gd name="connsiteY15" fmla="*/ 473242 h 601697"/>
              <a:gd name="connsiteX16" fmla="*/ 10240 w 547715"/>
              <a:gd name="connsiteY16" fmla="*/ 344905 h 601697"/>
              <a:gd name="connsiteX17" fmla="*/ 34304 w 547715"/>
              <a:gd name="connsiteY17" fmla="*/ 328863 h 601697"/>
              <a:gd name="connsiteX18" fmla="*/ 98472 w 547715"/>
              <a:gd name="connsiteY18" fmla="*/ 304800 h 601697"/>
              <a:gd name="connsiteX19" fmla="*/ 170661 w 547715"/>
              <a:gd name="connsiteY19" fmla="*/ 240631 h 601697"/>
              <a:gd name="connsiteX20" fmla="*/ 178682 w 547715"/>
              <a:gd name="connsiteY20" fmla="*/ 216568 h 601697"/>
              <a:gd name="connsiteX21" fmla="*/ 194725 w 547715"/>
              <a:gd name="connsiteY21" fmla="*/ 184484 h 601697"/>
              <a:gd name="connsiteX22" fmla="*/ 226809 w 547715"/>
              <a:gd name="connsiteY22" fmla="*/ 24063 h 601697"/>
              <a:gd name="connsiteX23" fmla="*/ 218788 w 547715"/>
              <a:gd name="connsiteY23" fmla="*/ 0 h 601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7715" h="601697">
                <a:moveTo>
                  <a:pt x="218788" y="0"/>
                </a:moveTo>
                <a:lnTo>
                  <a:pt x="218788" y="0"/>
                </a:lnTo>
                <a:cubicBezTo>
                  <a:pt x="281402" y="8945"/>
                  <a:pt x="371927" y="-356"/>
                  <a:pt x="427335" y="48126"/>
                </a:cubicBezTo>
                <a:cubicBezTo>
                  <a:pt x="437396" y="56929"/>
                  <a:pt x="443983" y="69087"/>
                  <a:pt x="451398" y="80210"/>
                </a:cubicBezTo>
                <a:cubicBezTo>
                  <a:pt x="465390" y="101197"/>
                  <a:pt x="479425" y="122235"/>
                  <a:pt x="491504" y="144379"/>
                </a:cubicBezTo>
                <a:cubicBezTo>
                  <a:pt x="511544" y="181118"/>
                  <a:pt x="547651" y="256673"/>
                  <a:pt x="547651" y="256673"/>
                </a:cubicBezTo>
                <a:cubicBezTo>
                  <a:pt x="544977" y="283410"/>
                  <a:pt x="553169" y="313674"/>
                  <a:pt x="539630" y="336884"/>
                </a:cubicBezTo>
                <a:cubicBezTo>
                  <a:pt x="531110" y="351490"/>
                  <a:pt x="507909" y="348825"/>
                  <a:pt x="491504" y="352926"/>
                </a:cubicBezTo>
                <a:lnTo>
                  <a:pt x="427335" y="368968"/>
                </a:lnTo>
                <a:cubicBezTo>
                  <a:pt x="405946" y="385010"/>
                  <a:pt x="379209" y="395706"/>
                  <a:pt x="363167" y="417095"/>
                </a:cubicBezTo>
                <a:cubicBezTo>
                  <a:pt x="355146" y="427790"/>
                  <a:pt x="349451" y="440714"/>
                  <a:pt x="339104" y="449179"/>
                </a:cubicBezTo>
                <a:cubicBezTo>
                  <a:pt x="319582" y="465151"/>
                  <a:pt x="296417" y="476064"/>
                  <a:pt x="274935" y="489284"/>
                </a:cubicBezTo>
                <a:cubicBezTo>
                  <a:pt x="261658" y="497455"/>
                  <a:pt x="234830" y="513347"/>
                  <a:pt x="234830" y="513347"/>
                </a:cubicBezTo>
                <a:cubicBezTo>
                  <a:pt x="224135" y="529389"/>
                  <a:pt x="213097" y="545207"/>
                  <a:pt x="202746" y="561473"/>
                </a:cubicBezTo>
                <a:cubicBezTo>
                  <a:pt x="194376" y="574626"/>
                  <a:pt x="194116" y="603784"/>
                  <a:pt x="178682" y="601579"/>
                </a:cubicBezTo>
                <a:cubicBezTo>
                  <a:pt x="129073" y="594492"/>
                  <a:pt x="49372" y="504353"/>
                  <a:pt x="18261" y="473242"/>
                </a:cubicBezTo>
                <a:cubicBezTo>
                  <a:pt x="3744" y="422434"/>
                  <a:pt x="-10101" y="400843"/>
                  <a:pt x="10240" y="344905"/>
                </a:cubicBezTo>
                <a:cubicBezTo>
                  <a:pt x="13535" y="335845"/>
                  <a:pt x="25681" y="333174"/>
                  <a:pt x="34304" y="328863"/>
                </a:cubicBezTo>
                <a:cubicBezTo>
                  <a:pt x="106331" y="292850"/>
                  <a:pt x="-7902" y="363897"/>
                  <a:pt x="98472" y="304800"/>
                </a:cubicBezTo>
                <a:cubicBezTo>
                  <a:pt x="125028" y="290047"/>
                  <a:pt x="150311" y="260982"/>
                  <a:pt x="170661" y="240631"/>
                </a:cubicBezTo>
                <a:cubicBezTo>
                  <a:pt x="173335" y="232610"/>
                  <a:pt x="175351" y="224339"/>
                  <a:pt x="178682" y="216568"/>
                </a:cubicBezTo>
                <a:cubicBezTo>
                  <a:pt x="183392" y="205578"/>
                  <a:pt x="191955" y="196116"/>
                  <a:pt x="194725" y="184484"/>
                </a:cubicBezTo>
                <a:cubicBezTo>
                  <a:pt x="205974" y="137240"/>
                  <a:pt x="206809" y="74063"/>
                  <a:pt x="226809" y="24063"/>
                </a:cubicBezTo>
                <a:cubicBezTo>
                  <a:pt x="229029" y="18512"/>
                  <a:pt x="220125" y="4010"/>
                  <a:pt x="218788" y="0"/>
                </a:cubicBez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3EB75762-D052-98A9-4247-DB9748B0F2E9}"/>
              </a:ext>
            </a:extLst>
          </p:cNvPr>
          <p:cNvSpPr/>
          <p:nvPr/>
        </p:nvSpPr>
        <p:spPr>
          <a:xfrm rot="4961467">
            <a:off x="6801951" y="7359514"/>
            <a:ext cx="1644082" cy="1149218"/>
          </a:xfrm>
          <a:custGeom>
            <a:avLst/>
            <a:gdLst>
              <a:gd name="connsiteX0" fmla="*/ 218788 w 547715"/>
              <a:gd name="connsiteY0" fmla="*/ 0 h 601697"/>
              <a:gd name="connsiteX1" fmla="*/ 218788 w 547715"/>
              <a:gd name="connsiteY1" fmla="*/ 0 h 601697"/>
              <a:gd name="connsiteX2" fmla="*/ 427335 w 547715"/>
              <a:gd name="connsiteY2" fmla="*/ 48126 h 601697"/>
              <a:gd name="connsiteX3" fmla="*/ 451398 w 547715"/>
              <a:gd name="connsiteY3" fmla="*/ 80210 h 601697"/>
              <a:gd name="connsiteX4" fmla="*/ 491504 w 547715"/>
              <a:gd name="connsiteY4" fmla="*/ 144379 h 601697"/>
              <a:gd name="connsiteX5" fmla="*/ 547651 w 547715"/>
              <a:gd name="connsiteY5" fmla="*/ 256673 h 601697"/>
              <a:gd name="connsiteX6" fmla="*/ 539630 w 547715"/>
              <a:gd name="connsiteY6" fmla="*/ 336884 h 601697"/>
              <a:gd name="connsiteX7" fmla="*/ 491504 w 547715"/>
              <a:gd name="connsiteY7" fmla="*/ 352926 h 601697"/>
              <a:gd name="connsiteX8" fmla="*/ 427335 w 547715"/>
              <a:gd name="connsiteY8" fmla="*/ 368968 h 601697"/>
              <a:gd name="connsiteX9" fmla="*/ 363167 w 547715"/>
              <a:gd name="connsiteY9" fmla="*/ 417095 h 601697"/>
              <a:gd name="connsiteX10" fmla="*/ 339104 w 547715"/>
              <a:gd name="connsiteY10" fmla="*/ 449179 h 601697"/>
              <a:gd name="connsiteX11" fmla="*/ 274935 w 547715"/>
              <a:gd name="connsiteY11" fmla="*/ 489284 h 601697"/>
              <a:gd name="connsiteX12" fmla="*/ 234830 w 547715"/>
              <a:gd name="connsiteY12" fmla="*/ 513347 h 601697"/>
              <a:gd name="connsiteX13" fmla="*/ 202746 w 547715"/>
              <a:gd name="connsiteY13" fmla="*/ 561473 h 601697"/>
              <a:gd name="connsiteX14" fmla="*/ 178682 w 547715"/>
              <a:gd name="connsiteY14" fmla="*/ 601579 h 601697"/>
              <a:gd name="connsiteX15" fmla="*/ 18261 w 547715"/>
              <a:gd name="connsiteY15" fmla="*/ 473242 h 601697"/>
              <a:gd name="connsiteX16" fmla="*/ 10240 w 547715"/>
              <a:gd name="connsiteY16" fmla="*/ 344905 h 601697"/>
              <a:gd name="connsiteX17" fmla="*/ 34304 w 547715"/>
              <a:gd name="connsiteY17" fmla="*/ 328863 h 601697"/>
              <a:gd name="connsiteX18" fmla="*/ 98472 w 547715"/>
              <a:gd name="connsiteY18" fmla="*/ 304800 h 601697"/>
              <a:gd name="connsiteX19" fmla="*/ 170661 w 547715"/>
              <a:gd name="connsiteY19" fmla="*/ 240631 h 601697"/>
              <a:gd name="connsiteX20" fmla="*/ 178682 w 547715"/>
              <a:gd name="connsiteY20" fmla="*/ 216568 h 601697"/>
              <a:gd name="connsiteX21" fmla="*/ 194725 w 547715"/>
              <a:gd name="connsiteY21" fmla="*/ 184484 h 601697"/>
              <a:gd name="connsiteX22" fmla="*/ 226809 w 547715"/>
              <a:gd name="connsiteY22" fmla="*/ 24063 h 601697"/>
              <a:gd name="connsiteX23" fmla="*/ 218788 w 547715"/>
              <a:gd name="connsiteY23" fmla="*/ 0 h 601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7715" h="601697">
                <a:moveTo>
                  <a:pt x="218788" y="0"/>
                </a:moveTo>
                <a:lnTo>
                  <a:pt x="218788" y="0"/>
                </a:lnTo>
                <a:cubicBezTo>
                  <a:pt x="281402" y="8945"/>
                  <a:pt x="371927" y="-356"/>
                  <a:pt x="427335" y="48126"/>
                </a:cubicBezTo>
                <a:cubicBezTo>
                  <a:pt x="437396" y="56929"/>
                  <a:pt x="443983" y="69087"/>
                  <a:pt x="451398" y="80210"/>
                </a:cubicBezTo>
                <a:cubicBezTo>
                  <a:pt x="465390" y="101197"/>
                  <a:pt x="479425" y="122235"/>
                  <a:pt x="491504" y="144379"/>
                </a:cubicBezTo>
                <a:cubicBezTo>
                  <a:pt x="511544" y="181118"/>
                  <a:pt x="547651" y="256673"/>
                  <a:pt x="547651" y="256673"/>
                </a:cubicBezTo>
                <a:cubicBezTo>
                  <a:pt x="544977" y="283410"/>
                  <a:pt x="553169" y="313674"/>
                  <a:pt x="539630" y="336884"/>
                </a:cubicBezTo>
                <a:cubicBezTo>
                  <a:pt x="531110" y="351490"/>
                  <a:pt x="507909" y="348825"/>
                  <a:pt x="491504" y="352926"/>
                </a:cubicBezTo>
                <a:lnTo>
                  <a:pt x="427335" y="368968"/>
                </a:lnTo>
                <a:cubicBezTo>
                  <a:pt x="405946" y="385010"/>
                  <a:pt x="379209" y="395706"/>
                  <a:pt x="363167" y="417095"/>
                </a:cubicBezTo>
                <a:cubicBezTo>
                  <a:pt x="355146" y="427790"/>
                  <a:pt x="349451" y="440714"/>
                  <a:pt x="339104" y="449179"/>
                </a:cubicBezTo>
                <a:cubicBezTo>
                  <a:pt x="319582" y="465151"/>
                  <a:pt x="296417" y="476064"/>
                  <a:pt x="274935" y="489284"/>
                </a:cubicBezTo>
                <a:cubicBezTo>
                  <a:pt x="261658" y="497455"/>
                  <a:pt x="234830" y="513347"/>
                  <a:pt x="234830" y="513347"/>
                </a:cubicBezTo>
                <a:cubicBezTo>
                  <a:pt x="224135" y="529389"/>
                  <a:pt x="213097" y="545207"/>
                  <a:pt x="202746" y="561473"/>
                </a:cubicBezTo>
                <a:cubicBezTo>
                  <a:pt x="194376" y="574626"/>
                  <a:pt x="194116" y="603784"/>
                  <a:pt x="178682" y="601579"/>
                </a:cubicBezTo>
                <a:cubicBezTo>
                  <a:pt x="129073" y="594492"/>
                  <a:pt x="49372" y="504353"/>
                  <a:pt x="18261" y="473242"/>
                </a:cubicBezTo>
                <a:cubicBezTo>
                  <a:pt x="3744" y="422434"/>
                  <a:pt x="-10101" y="400843"/>
                  <a:pt x="10240" y="344905"/>
                </a:cubicBezTo>
                <a:cubicBezTo>
                  <a:pt x="13535" y="335845"/>
                  <a:pt x="25681" y="333174"/>
                  <a:pt x="34304" y="328863"/>
                </a:cubicBezTo>
                <a:cubicBezTo>
                  <a:pt x="106331" y="292850"/>
                  <a:pt x="-7902" y="363897"/>
                  <a:pt x="98472" y="304800"/>
                </a:cubicBezTo>
                <a:cubicBezTo>
                  <a:pt x="125028" y="290047"/>
                  <a:pt x="150311" y="260982"/>
                  <a:pt x="170661" y="240631"/>
                </a:cubicBezTo>
                <a:cubicBezTo>
                  <a:pt x="173335" y="232610"/>
                  <a:pt x="175351" y="224339"/>
                  <a:pt x="178682" y="216568"/>
                </a:cubicBezTo>
                <a:cubicBezTo>
                  <a:pt x="183392" y="205578"/>
                  <a:pt x="191955" y="196116"/>
                  <a:pt x="194725" y="184484"/>
                </a:cubicBezTo>
                <a:cubicBezTo>
                  <a:pt x="205974" y="137240"/>
                  <a:pt x="206809" y="74063"/>
                  <a:pt x="226809" y="24063"/>
                </a:cubicBezTo>
                <a:cubicBezTo>
                  <a:pt x="229029" y="18512"/>
                  <a:pt x="220125" y="4010"/>
                  <a:pt x="218788" y="0"/>
                </a:cubicBez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FDA5ABB3-F9BC-1300-EF46-554F08292739}"/>
              </a:ext>
            </a:extLst>
          </p:cNvPr>
          <p:cNvSpPr/>
          <p:nvPr/>
        </p:nvSpPr>
        <p:spPr>
          <a:xfrm rot="4436720">
            <a:off x="5479849" y="3128998"/>
            <a:ext cx="1288724" cy="1288732"/>
          </a:xfrm>
          <a:custGeom>
            <a:avLst/>
            <a:gdLst>
              <a:gd name="connsiteX0" fmla="*/ 232611 w 1066800"/>
              <a:gd name="connsiteY0" fmla="*/ 120315 h 994610"/>
              <a:gd name="connsiteX1" fmla="*/ 232611 w 1066800"/>
              <a:gd name="connsiteY1" fmla="*/ 120315 h 994610"/>
              <a:gd name="connsiteX2" fmla="*/ 128337 w 1066800"/>
              <a:gd name="connsiteY2" fmla="*/ 112294 h 994610"/>
              <a:gd name="connsiteX3" fmla="*/ 0 w 1066800"/>
              <a:gd name="connsiteY3" fmla="*/ 385010 h 994610"/>
              <a:gd name="connsiteX4" fmla="*/ 56147 w 1066800"/>
              <a:gd name="connsiteY4" fmla="*/ 537410 h 994610"/>
              <a:gd name="connsiteX5" fmla="*/ 681790 w 1066800"/>
              <a:gd name="connsiteY5" fmla="*/ 994610 h 994610"/>
              <a:gd name="connsiteX6" fmla="*/ 946484 w 1066800"/>
              <a:gd name="connsiteY6" fmla="*/ 826168 h 994610"/>
              <a:gd name="connsiteX7" fmla="*/ 1034716 w 1066800"/>
              <a:gd name="connsiteY7" fmla="*/ 641684 h 994610"/>
              <a:gd name="connsiteX8" fmla="*/ 1066800 w 1066800"/>
              <a:gd name="connsiteY8" fmla="*/ 521368 h 994610"/>
              <a:gd name="connsiteX9" fmla="*/ 1058779 w 1066800"/>
              <a:gd name="connsiteY9" fmla="*/ 385010 h 994610"/>
              <a:gd name="connsiteX10" fmla="*/ 1026695 w 1066800"/>
              <a:gd name="connsiteY10" fmla="*/ 336884 h 994610"/>
              <a:gd name="connsiteX11" fmla="*/ 778042 w 1066800"/>
              <a:gd name="connsiteY11" fmla="*/ 497305 h 994610"/>
              <a:gd name="connsiteX12" fmla="*/ 737937 w 1066800"/>
              <a:gd name="connsiteY12" fmla="*/ 537410 h 994610"/>
              <a:gd name="connsiteX13" fmla="*/ 721895 w 1066800"/>
              <a:gd name="connsiteY13" fmla="*/ 465221 h 994610"/>
              <a:gd name="connsiteX14" fmla="*/ 745958 w 1066800"/>
              <a:gd name="connsiteY14" fmla="*/ 328863 h 994610"/>
              <a:gd name="connsiteX15" fmla="*/ 753979 w 1066800"/>
              <a:gd name="connsiteY15" fmla="*/ 248652 h 994610"/>
              <a:gd name="connsiteX16" fmla="*/ 762000 w 1066800"/>
              <a:gd name="connsiteY16" fmla="*/ 224589 h 994610"/>
              <a:gd name="connsiteX17" fmla="*/ 778042 w 1066800"/>
              <a:gd name="connsiteY17" fmla="*/ 160421 h 994610"/>
              <a:gd name="connsiteX18" fmla="*/ 762000 w 1066800"/>
              <a:gd name="connsiteY18" fmla="*/ 24063 h 994610"/>
              <a:gd name="connsiteX19" fmla="*/ 737937 w 1066800"/>
              <a:gd name="connsiteY19" fmla="*/ 0 h 994610"/>
              <a:gd name="connsiteX20" fmla="*/ 657726 w 1066800"/>
              <a:gd name="connsiteY20" fmla="*/ 16042 h 994610"/>
              <a:gd name="connsiteX21" fmla="*/ 633663 w 1066800"/>
              <a:gd name="connsiteY21" fmla="*/ 32084 h 994610"/>
              <a:gd name="connsiteX22" fmla="*/ 601579 w 1066800"/>
              <a:gd name="connsiteY22" fmla="*/ 56147 h 994610"/>
              <a:gd name="connsiteX23" fmla="*/ 561474 w 1066800"/>
              <a:gd name="connsiteY23" fmla="*/ 112294 h 994610"/>
              <a:gd name="connsiteX24" fmla="*/ 481263 w 1066800"/>
              <a:gd name="connsiteY24" fmla="*/ 96252 h 994610"/>
              <a:gd name="connsiteX25" fmla="*/ 449179 w 1066800"/>
              <a:gd name="connsiteY25" fmla="*/ 120315 h 994610"/>
              <a:gd name="connsiteX26" fmla="*/ 352926 w 1066800"/>
              <a:gd name="connsiteY26" fmla="*/ 128336 h 994610"/>
              <a:gd name="connsiteX27" fmla="*/ 296779 w 1066800"/>
              <a:gd name="connsiteY27" fmla="*/ 136357 h 994610"/>
              <a:gd name="connsiteX28" fmla="*/ 232611 w 1066800"/>
              <a:gd name="connsiteY28" fmla="*/ 128336 h 994610"/>
              <a:gd name="connsiteX29" fmla="*/ 192505 w 1066800"/>
              <a:gd name="connsiteY29" fmla="*/ 104273 h 994610"/>
              <a:gd name="connsiteX30" fmla="*/ 104274 w 1066800"/>
              <a:gd name="connsiteY30" fmla="*/ 168442 h 994610"/>
              <a:gd name="connsiteX31" fmla="*/ 96253 w 1066800"/>
              <a:gd name="connsiteY31" fmla="*/ 184484 h 99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66800" h="994610">
                <a:moveTo>
                  <a:pt x="232611" y="120315"/>
                </a:moveTo>
                <a:lnTo>
                  <a:pt x="232611" y="120315"/>
                </a:lnTo>
                <a:cubicBezTo>
                  <a:pt x="197853" y="117641"/>
                  <a:pt x="156628" y="91925"/>
                  <a:pt x="128337" y="112294"/>
                </a:cubicBezTo>
                <a:cubicBezTo>
                  <a:pt x="43660" y="173262"/>
                  <a:pt x="24257" y="294045"/>
                  <a:pt x="0" y="385010"/>
                </a:cubicBezTo>
                <a:cubicBezTo>
                  <a:pt x="18716" y="435810"/>
                  <a:pt x="18478" y="498526"/>
                  <a:pt x="56147" y="537410"/>
                </a:cubicBezTo>
                <a:cubicBezTo>
                  <a:pt x="343485" y="834017"/>
                  <a:pt x="404604" y="849991"/>
                  <a:pt x="681790" y="994610"/>
                </a:cubicBezTo>
                <a:cubicBezTo>
                  <a:pt x="761342" y="950856"/>
                  <a:pt x="879555" y="896443"/>
                  <a:pt x="946484" y="826168"/>
                </a:cubicBezTo>
                <a:cubicBezTo>
                  <a:pt x="996958" y="773171"/>
                  <a:pt x="1014727" y="709146"/>
                  <a:pt x="1034716" y="641684"/>
                </a:cubicBezTo>
                <a:cubicBezTo>
                  <a:pt x="1046508" y="601887"/>
                  <a:pt x="1056105" y="561473"/>
                  <a:pt x="1066800" y="521368"/>
                </a:cubicBezTo>
                <a:cubicBezTo>
                  <a:pt x="1064126" y="475915"/>
                  <a:pt x="1068451" y="429502"/>
                  <a:pt x="1058779" y="385010"/>
                </a:cubicBezTo>
                <a:cubicBezTo>
                  <a:pt x="1054683" y="366170"/>
                  <a:pt x="1045481" y="332549"/>
                  <a:pt x="1026695" y="336884"/>
                </a:cubicBezTo>
                <a:cubicBezTo>
                  <a:pt x="928762" y="359484"/>
                  <a:pt x="848994" y="431421"/>
                  <a:pt x="778042" y="497305"/>
                </a:cubicBezTo>
                <a:cubicBezTo>
                  <a:pt x="764188" y="510169"/>
                  <a:pt x="751305" y="524042"/>
                  <a:pt x="737937" y="537410"/>
                </a:cubicBezTo>
                <a:cubicBezTo>
                  <a:pt x="732590" y="513347"/>
                  <a:pt x="720948" y="489853"/>
                  <a:pt x="721895" y="465221"/>
                </a:cubicBezTo>
                <a:cubicBezTo>
                  <a:pt x="723669" y="419100"/>
                  <a:pt x="741365" y="374789"/>
                  <a:pt x="745958" y="328863"/>
                </a:cubicBezTo>
                <a:cubicBezTo>
                  <a:pt x="748632" y="302126"/>
                  <a:pt x="749893" y="275210"/>
                  <a:pt x="753979" y="248652"/>
                </a:cubicBezTo>
                <a:cubicBezTo>
                  <a:pt x="755265" y="240295"/>
                  <a:pt x="759775" y="232746"/>
                  <a:pt x="762000" y="224589"/>
                </a:cubicBezTo>
                <a:cubicBezTo>
                  <a:pt x="767801" y="203318"/>
                  <a:pt x="772695" y="181810"/>
                  <a:pt x="778042" y="160421"/>
                </a:cubicBezTo>
                <a:cubicBezTo>
                  <a:pt x="785931" y="89421"/>
                  <a:pt x="797069" y="88356"/>
                  <a:pt x="762000" y="24063"/>
                </a:cubicBezTo>
                <a:cubicBezTo>
                  <a:pt x="756568" y="14105"/>
                  <a:pt x="745958" y="8021"/>
                  <a:pt x="737937" y="0"/>
                </a:cubicBezTo>
                <a:cubicBezTo>
                  <a:pt x="711200" y="5347"/>
                  <a:pt x="683787" y="8023"/>
                  <a:pt x="657726" y="16042"/>
                </a:cubicBezTo>
                <a:cubicBezTo>
                  <a:pt x="648512" y="18877"/>
                  <a:pt x="641507" y="26481"/>
                  <a:pt x="633663" y="32084"/>
                </a:cubicBezTo>
                <a:cubicBezTo>
                  <a:pt x="622785" y="39854"/>
                  <a:pt x="611032" y="46694"/>
                  <a:pt x="601579" y="56147"/>
                </a:cubicBezTo>
                <a:cubicBezTo>
                  <a:pt x="591630" y="66096"/>
                  <a:pt x="570583" y="98631"/>
                  <a:pt x="561474" y="112294"/>
                </a:cubicBezTo>
                <a:cubicBezTo>
                  <a:pt x="534737" y="106947"/>
                  <a:pt x="508460" y="94309"/>
                  <a:pt x="481263" y="96252"/>
                </a:cubicBezTo>
                <a:cubicBezTo>
                  <a:pt x="467929" y="97204"/>
                  <a:pt x="462148" y="117073"/>
                  <a:pt x="449179" y="120315"/>
                </a:cubicBezTo>
                <a:cubicBezTo>
                  <a:pt x="417945" y="128124"/>
                  <a:pt x="384945" y="124966"/>
                  <a:pt x="352926" y="128336"/>
                </a:cubicBezTo>
                <a:cubicBezTo>
                  <a:pt x="334124" y="130315"/>
                  <a:pt x="315495" y="133683"/>
                  <a:pt x="296779" y="136357"/>
                </a:cubicBezTo>
                <a:cubicBezTo>
                  <a:pt x="275390" y="133683"/>
                  <a:pt x="253214" y="134675"/>
                  <a:pt x="232611" y="128336"/>
                </a:cubicBezTo>
                <a:cubicBezTo>
                  <a:pt x="217710" y="123751"/>
                  <a:pt x="208041" y="102978"/>
                  <a:pt x="192505" y="104273"/>
                </a:cubicBezTo>
                <a:cubicBezTo>
                  <a:pt x="165587" y="106516"/>
                  <a:pt x="121877" y="147318"/>
                  <a:pt x="104274" y="168442"/>
                </a:cubicBezTo>
                <a:cubicBezTo>
                  <a:pt x="100447" y="173035"/>
                  <a:pt x="98927" y="179137"/>
                  <a:pt x="96253" y="184484"/>
                </a:cubicBezTo>
              </a:path>
            </a:pathLst>
          </a:cu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E5CAB29E-FB95-101D-793A-F4EC93942571}"/>
              </a:ext>
            </a:extLst>
          </p:cNvPr>
          <p:cNvSpPr/>
          <p:nvPr/>
        </p:nvSpPr>
        <p:spPr>
          <a:xfrm rot="13613180">
            <a:off x="7442816" y="4897888"/>
            <a:ext cx="1357363" cy="1514793"/>
          </a:xfrm>
          <a:custGeom>
            <a:avLst/>
            <a:gdLst>
              <a:gd name="connsiteX0" fmla="*/ 232611 w 1066800"/>
              <a:gd name="connsiteY0" fmla="*/ 120315 h 994610"/>
              <a:gd name="connsiteX1" fmla="*/ 232611 w 1066800"/>
              <a:gd name="connsiteY1" fmla="*/ 120315 h 994610"/>
              <a:gd name="connsiteX2" fmla="*/ 128337 w 1066800"/>
              <a:gd name="connsiteY2" fmla="*/ 112294 h 994610"/>
              <a:gd name="connsiteX3" fmla="*/ 0 w 1066800"/>
              <a:gd name="connsiteY3" fmla="*/ 385010 h 994610"/>
              <a:gd name="connsiteX4" fmla="*/ 56147 w 1066800"/>
              <a:gd name="connsiteY4" fmla="*/ 537410 h 994610"/>
              <a:gd name="connsiteX5" fmla="*/ 681790 w 1066800"/>
              <a:gd name="connsiteY5" fmla="*/ 994610 h 994610"/>
              <a:gd name="connsiteX6" fmla="*/ 946484 w 1066800"/>
              <a:gd name="connsiteY6" fmla="*/ 826168 h 994610"/>
              <a:gd name="connsiteX7" fmla="*/ 1034716 w 1066800"/>
              <a:gd name="connsiteY7" fmla="*/ 641684 h 994610"/>
              <a:gd name="connsiteX8" fmla="*/ 1066800 w 1066800"/>
              <a:gd name="connsiteY8" fmla="*/ 521368 h 994610"/>
              <a:gd name="connsiteX9" fmla="*/ 1058779 w 1066800"/>
              <a:gd name="connsiteY9" fmla="*/ 385010 h 994610"/>
              <a:gd name="connsiteX10" fmla="*/ 1026695 w 1066800"/>
              <a:gd name="connsiteY10" fmla="*/ 336884 h 994610"/>
              <a:gd name="connsiteX11" fmla="*/ 778042 w 1066800"/>
              <a:gd name="connsiteY11" fmla="*/ 497305 h 994610"/>
              <a:gd name="connsiteX12" fmla="*/ 737937 w 1066800"/>
              <a:gd name="connsiteY12" fmla="*/ 537410 h 994610"/>
              <a:gd name="connsiteX13" fmla="*/ 721895 w 1066800"/>
              <a:gd name="connsiteY13" fmla="*/ 465221 h 994610"/>
              <a:gd name="connsiteX14" fmla="*/ 745958 w 1066800"/>
              <a:gd name="connsiteY14" fmla="*/ 328863 h 994610"/>
              <a:gd name="connsiteX15" fmla="*/ 753979 w 1066800"/>
              <a:gd name="connsiteY15" fmla="*/ 248652 h 994610"/>
              <a:gd name="connsiteX16" fmla="*/ 762000 w 1066800"/>
              <a:gd name="connsiteY16" fmla="*/ 224589 h 994610"/>
              <a:gd name="connsiteX17" fmla="*/ 778042 w 1066800"/>
              <a:gd name="connsiteY17" fmla="*/ 160421 h 994610"/>
              <a:gd name="connsiteX18" fmla="*/ 762000 w 1066800"/>
              <a:gd name="connsiteY18" fmla="*/ 24063 h 994610"/>
              <a:gd name="connsiteX19" fmla="*/ 737937 w 1066800"/>
              <a:gd name="connsiteY19" fmla="*/ 0 h 994610"/>
              <a:gd name="connsiteX20" fmla="*/ 657726 w 1066800"/>
              <a:gd name="connsiteY20" fmla="*/ 16042 h 994610"/>
              <a:gd name="connsiteX21" fmla="*/ 633663 w 1066800"/>
              <a:gd name="connsiteY21" fmla="*/ 32084 h 994610"/>
              <a:gd name="connsiteX22" fmla="*/ 601579 w 1066800"/>
              <a:gd name="connsiteY22" fmla="*/ 56147 h 994610"/>
              <a:gd name="connsiteX23" fmla="*/ 561474 w 1066800"/>
              <a:gd name="connsiteY23" fmla="*/ 112294 h 994610"/>
              <a:gd name="connsiteX24" fmla="*/ 481263 w 1066800"/>
              <a:gd name="connsiteY24" fmla="*/ 96252 h 994610"/>
              <a:gd name="connsiteX25" fmla="*/ 449179 w 1066800"/>
              <a:gd name="connsiteY25" fmla="*/ 120315 h 994610"/>
              <a:gd name="connsiteX26" fmla="*/ 352926 w 1066800"/>
              <a:gd name="connsiteY26" fmla="*/ 128336 h 994610"/>
              <a:gd name="connsiteX27" fmla="*/ 296779 w 1066800"/>
              <a:gd name="connsiteY27" fmla="*/ 136357 h 994610"/>
              <a:gd name="connsiteX28" fmla="*/ 232611 w 1066800"/>
              <a:gd name="connsiteY28" fmla="*/ 128336 h 994610"/>
              <a:gd name="connsiteX29" fmla="*/ 192505 w 1066800"/>
              <a:gd name="connsiteY29" fmla="*/ 104273 h 994610"/>
              <a:gd name="connsiteX30" fmla="*/ 104274 w 1066800"/>
              <a:gd name="connsiteY30" fmla="*/ 168442 h 994610"/>
              <a:gd name="connsiteX31" fmla="*/ 96253 w 1066800"/>
              <a:gd name="connsiteY31" fmla="*/ 184484 h 99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66800" h="994610">
                <a:moveTo>
                  <a:pt x="232611" y="120315"/>
                </a:moveTo>
                <a:lnTo>
                  <a:pt x="232611" y="120315"/>
                </a:lnTo>
                <a:cubicBezTo>
                  <a:pt x="197853" y="117641"/>
                  <a:pt x="156628" y="91925"/>
                  <a:pt x="128337" y="112294"/>
                </a:cubicBezTo>
                <a:cubicBezTo>
                  <a:pt x="43660" y="173262"/>
                  <a:pt x="24257" y="294045"/>
                  <a:pt x="0" y="385010"/>
                </a:cubicBezTo>
                <a:cubicBezTo>
                  <a:pt x="18716" y="435810"/>
                  <a:pt x="18478" y="498526"/>
                  <a:pt x="56147" y="537410"/>
                </a:cubicBezTo>
                <a:cubicBezTo>
                  <a:pt x="343485" y="834017"/>
                  <a:pt x="404604" y="849991"/>
                  <a:pt x="681790" y="994610"/>
                </a:cubicBezTo>
                <a:cubicBezTo>
                  <a:pt x="761342" y="950856"/>
                  <a:pt x="879555" y="896443"/>
                  <a:pt x="946484" y="826168"/>
                </a:cubicBezTo>
                <a:cubicBezTo>
                  <a:pt x="996958" y="773171"/>
                  <a:pt x="1014727" y="709146"/>
                  <a:pt x="1034716" y="641684"/>
                </a:cubicBezTo>
                <a:cubicBezTo>
                  <a:pt x="1046508" y="601887"/>
                  <a:pt x="1056105" y="561473"/>
                  <a:pt x="1066800" y="521368"/>
                </a:cubicBezTo>
                <a:cubicBezTo>
                  <a:pt x="1064126" y="475915"/>
                  <a:pt x="1068451" y="429502"/>
                  <a:pt x="1058779" y="385010"/>
                </a:cubicBezTo>
                <a:cubicBezTo>
                  <a:pt x="1054683" y="366170"/>
                  <a:pt x="1045481" y="332549"/>
                  <a:pt x="1026695" y="336884"/>
                </a:cubicBezTo>
                <a:cubicBezTo>
                  <a:pt x="928762" y="359484"/>
                  <a:pt x="848994" y="431421"/>
                  <a:pt x="778042" y="497305"/>
                </a:cubicBezTo>
                <a:cubicBezTo>
                  <a:pt x="764188" y="510169"/>
                  <a:pt x="751305" y="524042"/>
                  <a:pt x="737937" y="537410"/>
                </a:cubicBezTo>
                <a:cubicBezTo>
                  <a:pt x="732590" y="513347"/>
                  <a:pt x="720948" y="489853"/>
                  <a:pt x="721895" y="465221"/>
                </a:cubicBezTo>
                <a:cubicBezTo>
                  <a:pt x="723669" y="419100"/>
                  <a:pt x="741365" y="374789"/>
                  <a:pt x="745958" y="328863"/>
                </a:cubicBezTo>
                <a:cubicBezTo>
                  <a:pt x="748632" y="302126"/>
                  <a:pt x="749893" y="275210"/>
                  <a:pt x="753979" y="248652"/>
                </a:cubicBezTo>
                <a:cubicBezTo>
                  <a:pt x="755265" y="240295"/>
                  <a:pt x="759775" y="232746"/>
                  <a:pt x="762000" y="224589"/>
                </a:cubicBezTo>
                <a:cubicBezTo>
                  <a:pt x="767801" y="203318"/>
                  <a:pt x="772695" y="181810"/>
                  <a:pt x="778042" y="160421"/>
                </a:cubicBezTo>
                <a:cubicBezTo>
                  <a:pt x="785931" y="89421"/>
                  <a:pt x="797069" y="88356"/>
                  <a:pt x="762000" y="24063"/>
                </a:cubicBezTo>
                <a:cubicBezTo>
                  <a:pt x="756568" y="14105"/>
                  <a:pt x="745958" y="8021"/>
                  <a:pt x="737937" y="0"/>
                </a:cubicBezTo>
                <a:cubicBezTo>
                  <a:pt x="711200" y="5347"/>
                  <a:pt x="683787" y="8023"/>
                  <a:pt x="657726" y="16042"/>
                </a:cubicBezTo>
                <a:cubicBezTo>
                  <a:pt x="648512" y="18877"/>
                  <a:pt x="641507" y="26481"/>
                  <a:pt x="633663" y="32084"/>
                </a:cubicBezTo>
                <a:cubicBezTo>
                  <a:pt x="622785" y="39854"/>
                  <a:pt x="611032" y="46694"/>
                  <a:pt x="601579" y="56147"/>
                </a:cubicBezTo>
                <a:cubicBezTo>
                  <a:pt x="591630" y="66096"/>
                  <a:pt x="570583" y="98631"/>
                  <a:pt x="561474" y="112294"/>
                </a:cubicBezTo>
                <a:cubicBezTo>
                  <a:pt x="534737" y="106947"/>
                  <a:pt x="508460" y="94309"/>
                  <a:pt x="481263" y="96252"/>
                </a:cubicBezTo>
                <a:cubicBezTo>
                  <a:pt x="467929" y="97204"/>
                  <a:pt x="462148" y="117073"/>
                  <a:pt x="449179" y="120315"/>
                </a:cubicBezTo>
                <a:cubicBezTo>
                  <a:pt x="417945" y="128124"/>
                  <a:pt x="384945" y="124966"/>
                  <a:pt x="352926" y="128336"/>
                </a:cubicBezTo>
                <a:cubicBezTo>
                  <a:pt x="334124" y="130315"/>
                  <a:pt x="315495" y="133683"/>
                  <a:pt x="296779" y="136357"/>
                </a:cubicBezTo>
                <a:cubicBezTo>
                  <a:pt x="275390" y="133683"/>
                  <a:pt x="253214" y="134675"/>
                  <a:pt x="232611" y="128336"/>
                </a:cubicBezTo>
                <a:cubicBezTo>
                  <a:pt x="217710" y="123751"/>
                  <a:pt x="208041" y="102978"/>
                  <a:pt x="192505" y="104273"/>
                </a:cubicBezTo>
                <a:cubicBezTo>
                  <a:pt x="165587" y="106516"/>
                  <a:pt x="121877" y="147318"/>
                  <a:pt x="104274" y="168442"/>
                </a:cubicBezTo>
                <a:cubicBezTo>
                  <a:pt x="100447" y="173035"/>
                  <a:pt x="98927" y="179137"/>
                  <a:pt x="96253" y="184484"/>
                </a:cubicBezTo>
              </a:path>
            </a:pathLst>
          </a:cu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AE2DC2BF-84CD-458B-2D88-3943CE7824A7}"/>
              </a:ext>
            </a:extLst>
          </p:cNvPr>
          <p:cNvSpPr/>
          <p:nvPr/>
        </p:nvSpPr>
        <p:spPr>
          <a:xfrm>
            <a:off x="6877026" y="3067029"/>
            <a:ext cx="1037037" cy="1926329"/>
          </a:xfrm>
          <a:custGeom>
            <a:avLst/>
            <a:gdLst>
              <a:gd name="connsiteX0" fmla="*/ 32915 w 490115"/>
              <a:gd name="connsiteY0" fmla="*/ 16042 h 939208"/>
              <a:gd name="connsiteX1" fmla="*/ 32915 w 490115"/>
              <a:gd name="connsiteY1" fmla="*/ 16042 h 939208"/>
              <a:gd name="connsiteX2" fmla="*/ 830 w 490115"/>
              <a:gd name="connsiteY2" fmla="*/ 96253 h 939208"/>
              <a:gd name="connsiteX3" fmla="*/ 16872 w 490115"/>
              <a:gd name="connsiteY3" fmla="*/ 248653 h 939208"/>
              <a:gd name="connsiteX4" fmla="*/ 81041 w 490115"/>
              <a:gd name="connsiteY4" fmla="*/ 352926 h 939208"/>
              <a:gd name="connsiteX5" fmla="*/ 105104 w 490115"/>
              <a:gd name="connsiteY5" fmla="*/ 409074 h 939208"/>
              <a:gd name="connsiteX6" fmla="*/ 161251 w 490115"/>
              <a:gd name="connsiteY6" fmla="*/ 481263 h 939208"/>
              <a:gd name="connsiteX7" fmla="*/ 209378 w 490115"/>
              <a:gd name="connsiteY7" fmla="*/ 633663 h 939208"/>
              <a:gd name="connsiteX8" fmla="*/ 201357 w 490115"/>
              <a:gd name="connsiteY8" fmla="*/ 705853 h 939208"/>
              <a:gd name="connsiteX9" fmla="*/ 137188 w 490115"/>
              <a:gd name="connsiteY9" fmla="*/ 794084 h 939208"/>
              <a:gd name="connsiteX10" fmla="*/ 81041 w 490115"/>
              <a:gd name="connsiteY10" fmla="*/ 850232 h 939208"/>
              <a:gd name="connsiteX11" fmla="*/ 48957 w 490115"/>
              <a:gd name="connsiteY11" fmla="*/ 898358 h 939208"/>
              <a:gd name="connsiteX12" fmla="*/ 40936 w 490115"/>
              <a:gd name="connsiteY12" fmla="*/ 930442 h 939208"/>
              <a:gd name="connsiteX13" fmla="*/ 73020 w 490115"/>
              <a:gd name="connsiteY13" fmla="*/ 938463 h 939208"/>
              <a:gd name="connsiteX14" fmla="*/ 97083 w 490115"/>
              <a:gd name="connsiteY14" fmla="*/ 922421 h 939208"/>
              <a:gd name="connsiteX15" fmla="*/ 121146 w 490115"/>
              <a:gd name="connsiteY15" fmla="*/ 914400 h 939208"/>
              <a:gd name="connsiteX16" fmla="*/ 169272 w 490115"/>
              <a:gd name="connsiteY16" fmla="*/ 890337 h 939208"/>
              <a:gd name="connsiteX17" fmla="*/ 209378 w 490115"/>
              <a:gd name="connsiteY17" fmla="*/ 866274 h 939208"/>
              <a:gd name="connsiteX18" fmla="*/ 241462 w 490115"/>
              <a:gd name="connsiteY18" fmla="*/ 850232 h 939208"/>
              <a:gd name="connsiteX19" fmla="*/ 265525 w 490115"/>
              <a:gd name="connsiteY19" fmla="*/ 826169 h 939208"/>
              <a:gd name="connsiteX20" fmla="*/ 369799 w 490115"/>
              <a:gd name="connsiteY20" fmla="*/ 745958 h 939208"/>
              <a:gd name="connsiteX21" fmla="*/ 441988 w 490115"/>
              <a:gd name="connsiteY21" fmla="*/ 673769 h 939208"/>
              <a:gd name="connsiteX22" fmla="*/ 474072 w 490115"/>
              <a:gd name="connsiteY22" fmla="*/ 641684 h 939208"/>
              <a:gd name="connsiteX23" fmla="*/ 482093 w 490115"/>
              <a:gd name="connsiteY23" fmla="*/ 609600 h 939208"/>
              <a:gd name="connsiteX24" fmla="*/ 482093 w 490115"/>
              <a:gd name="connsiteY24" fmla="*/ 368969 h 939208"/>
              <a:gd name="connsiteX25" fmla="*/ 458030 w 490115"/>
              <a:gd name="connsiteY25" fmla="*/ 376990 h 939208"/>
              <a:gd name="connsiteX26" fmla="*/ 433967 w 490115"/>
              <a:gd name="connsiteY26" fmla="*/ 368969 h 939208"/>
              <a:gd name="connsiteX27" fmla="*/ 329693 w 490115"/>
              <a:gd name="connsiteY27" fmla="*/ 344905 h 939208"/>
              <a:gd name="connsiteX28" fmla="*/ 337715 w 490115"/>
              <a:gd name="connsiteY28" fmla="*/ 200526 h 939208"/>
              <a:gd name="connsiteX29" fmla="*/ 345736 w 490115"/>
              <a:gd name="connsiteY29" fmla="*/ 176463 h 939208"/>
              <a:gd name="connsiteX30" fmla="*/ 257504 w 490115"/>
              <a:gd name="connsiteY30" fmla="*/ 88232 h 939208"/>
              <a:gd name="connsiteX31" fmla="*/ 249483 w 490115"/>
              <a:gd name="connsiteY31" fmla="*/ 0 h 939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90115" h="939208">
                <a:moveTo>
                  <a:pt x="32915" y="16042"/>
                </a:moveTo>
                <a:lnTo>
                  <a:pt x="32915" y="16042"/>
                </a:lnTo>
                <a:cubicBezTo>
                  <a:pt x="22220" y="42779"/>
                  <a:pt x="2811" y="67525"/>
                  <a:pt x="830" y="96253"/>
                </a:cubicBezTo>
                <a:cubicBezTo>
                  <a:pt x="-2685" y="147213"/>
                  <a:pt x="5386" y="198880"/>
                  <a:pt x="16872" y="248653"/>
                </a:cubicBezTo>
                <a:cubicBezTo>
                  <a:pt x="20546" y="264575"/>
                  <a:pt x="70967" y="337815"/>
                  <a:pt x="81041" y="352926"/>
                </a:cubicBezTo>
                <a:cubicBezTo>
                  <a:pt x="87837" y="373315"/>
                  <a:pt x="92360" y="390666"/>
                  <a:pt x="105104" y="409074"/>
                </a:cubicBezTo>
                <a:cubicBezTo>
                  <a:pt x="122456" y="434138"/>
                  <a:pt x="145094" y="455412"/>
                  <a:pt x="161251" y="481263"/>
                </a:cubicBezTo>
                <a:cubicBezTo>
                  <a:pt x="187010" y="522477"/>
                  <a:pt x="198782" y="591281"/>
                  <a:pt x="209378" y="633663"/>
                </a:cubicBezTo>
                <a:cubicBezTo>
                  <a:pt x="206704" y="657726"/>
                  <a:pt x="208009" y="682573"/>
                  <a:pt x="201357" y="705853"/>
                </a:cubicBezTo>
                <a:cubicBezTo>
                  <a:pt x="194761" y="728939"/>
                  <a:pt x="149486" y="780762"/>
                  <a:pt x="137188" y="794084"/>
                </a:cubicBezTo>
                <a:cubicBezTo>
                  <a:pt x="119235" y="813533"/>
                  <a:pt x="98138" y="830026"/>
                  <a:pt x="81041" y="850232"/>
                </a:cubicBezTo>
                <a:cubicBezTo>
                  <a:pt x="68587" y="864950"/>
                  <a:pt x="48957" y="898358"/>
                  <a:pt x="48957" y="898358"/>
                </a:cubicBezTo>
                <a:cubicBezTo>
                  <a:pt x="46283" y="909053"/>
                  <a:pt x="35264" y="920989"/>
                  <a:pt x="40936" y="930442"/>
                </a:cubicBezTo>
                <a:cubicBezTo>
                  <a:pt x="46608" y="939895"/>
                  <a:pt x="62107" y="940022"/>
                  <a:pt x="73020" y="938463"/>
                </a:cubicBezTo>
                <a:cubicBezTo>
                  <a:pt x="82563" y="937100"/>
                  <a:pt x="88461" y="926732"/>
                  <a:pt x="97083" y="922421"/>
                </a:cubicBezTo>
                <a:cubicBezTo>
                  <a:pt x="104645" y="918640"/>
                  <a:pt x="113420" y="917834"/>
                  <a:pt x="121146" y="914400"/>
                </a:cubicBezTo>
                <a:cubicBezTo>
                  <a:pt x="137536" y="907116"/>
                  <a:pt x="153526" y="898925"/>
                  <a:pt x="169272" y="890337"/>
                </a:cubicBezTo>
                <a:cubicBezTo>
                  <a:pt x="182959" y="882872"/>
                  <a:pt x="195750" y="873845"/>
                  <a:pt x="209378" y="866274"/>
                </a:cubicBezTo>
                <a:cubicBezTo>
                  <a:pt x="219830" y="860467"/>
                  <a:pt x="231732" y="857182"/>
                  <a:pt x="241462" y="850232"/>
                </a:cubicBezTo>
                <a:cubicBezTo>
                  <a:pt x="250693" y="843639"/>
                  <a:pt x="256746" y="833352"/>
                  <a:pt x="265525" y="826169"/>
                </a:cubicBezTo>
                <a:cubicBezTo>
                  <a:pt x="267806" y="824302"/>
                  <a:pt x="357212" y="758545"/>
                  <a:pt x="369799" y="745958"/>
                </a:cubicBezTo>
                <a:lnTo>
                  <a:pt x="441988" y="673769"/>
                </a:lnTo>
                <a:lnTo>
                  <a:pt x="474072" y="641684"/>
                </a:lnTo>
                <a:cubicBezTo>
                  <a:pt x="476746" y="630989"/>
                  <a:pt x="480805" y="620548"/>
                  <a:pt x="482093" y="609600"/>
                </a:cubicBezTo>
                <a:cubicBezTo>
                  <a:pt x="495639" y="494464"/>
                  <a:pt x="489509" y="495021"/>
                  <a:pt x="482093" y="368969"/>
                </a:cubicBezTo>
                <a:cubicBezTo>
                  <a:pt x="474072" y="371643"/>
                  <a:pt x="466485" y="376990"/>
                  <a:pt x="458030" y="376990"/>
                </a:cubicBezTo>
                <a:cubicBezTo>
                  <a:pt x="449575" y="376990"/>
                  <a:pt x="442169" y="371020"/>
                  <a:pt x="433967" y="368969"/>
                </a:cubicBezTo>
                <a:cubicBezTo>
                  <a:pt x="399361" y="360317"/>
                  <a:pt x="364451" y="352926"/>
                  <a:pt x="329693" y="344905"/>
                </a:cubicBezTo>
                <a:cubicBezTo>
                  <a:pt x="332367" y="296779"/>
                  <a:pt x="333145" y="248509"/>
                  <a:pt x="337715" y="200526"/>
                </a:cubicBezTo>
                <a:cubicBezTo>
                  <a:pt x="338517" y="192109"/>
                  <a:pt x="349170" y="184189"/>
                  <a:pt x="345736" y="176463"/>
                </a:cubicBezTo>
                <a:cubicBezTo>
                  <a:pt x="331896" y="145324"/>
                  <a:pt x="282038" y="108677"/>
                  <a:pt x="257504" y="88232"/>
                </a:cubicBezTo>
                <a:cubicBezTo>
                  <a:pt x="242719" y="43877"/>
                  <a:pt x="249483" y="72624"/>
                  <a:pt x="249483" y="0"/>
                </a:cubicBezTo>
              </a:path>
            </a:pathLst>
          </a:cu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EEF6700C-4683-318E-83C1-510C579FDDB0}"/>
              </a:ext>
            </a:extLst>
          </p:cNvPr>
          <p:cNvSpPr/>
          <p:nvPr/>
        </p:nvSpPr>
        <p:spPr>
          <a:xfrm>
            <a:off x="5504068" y="4610768"/>
            <a:ext cx="848590" cy="907504"/>
          </a:xfrm>
          <a:custGeom>
            <a:avLst/>
            <a:gdLst>
              <a:gd name="connsiteX0" fmla="*/ 0 w 401053"/>
              <a:gd name="connsiteY0" fmla="*/ 129645 h 442466"/>
              <a:gd name="connsiteX1" fmla="*/ 0 w 401053"/>
              <a:gd name="connsiteY1" fmla="*/ 129645 h 442466"/>
              <a:gd name="connsiteX2" fmla="*/ 56147 w 401053"/>
              <a:gd name="connsiteY2" fmla="*/ 57455 h 442466"/>
              <a:gd name="connsiteX3" fmla="*/ 80211 w 401053"/>
              <a:gd name="connsiteY3" fmla="*/ 33392 h 442466"/>
              <a:gd name="connsiteX4" fmla="*/ 104274 w 401053"/>
              <a:gd name="connsiteY4" fmla="*/ 25371 h 442466"/>
              <a:gd name="connsiteX5" fmla="*/ 168442 w 401053"/>
              <a:gd name="connsiteY5" fmla="*/ 1308 h 442466"/>
              <a:gd name="connsiteX6" fmla="*/ 393032 w 401053"/>
              <a:gd name="connsiteY6" fmla="*/ 49434 h 442466"/>
              <a:gd name="connsiteX7" fmla="*/ 401053 w 401053"/>
              <a:gd name="connsiteY7" fmla="*/ 73498 h 442466"/>
              <a:gd name="connsiteX8" fmla="*/ 393032 w 401053"/>
              <a:gd name="connsiteY8" fmla="*/ 129645 h 442466"/>
              <a:gd name="connsiteX9" fmla="*/ 352926 w 401053"/>
              <a:gd name="connsiteY9" fmla="*/ 137666 h 442466"/>
              <a:gd name="connsiteX10" fmla="*/ 232611 w 401053"/>
              <a:gd name="connsiteY10" fmla="*/ 153708 h 442466"/>
              <a:gd name="connsiteX11" fmla="*/ 208547 w 401053"/>
              <a:gd name="connsiteY11" fmla="*/ 169750 h 442466"/>
              <a:gd name="connsiteX12" fmla="*/ 184484 w 401053"/>
              <a:gd name="connsiteY12" fmla="*/ 225898 h 442466"/>
              <a:gd name="connsiteX13" fmla="*/ 136358 w 401053"/>
              <a:gd name="connsiteY13" fmla="*/ 257982 h 442466"/>
              <a:gd name="connsiteX14" fmla="*/ 40105 w 401053"/>
              <a:gd name="connsiteY14" fmla="*/ 282045 h 442466"/>
              <a:gd name="connsiteX15" fmla="*/ 24063 w 401053"/>
              <a:gd name="connsiteY15" fmla="*/ 290066 h 442466"/>
              <a:gd name="connsiteX16" fmla="*/ 40105 w 401053"/>
              <a:gd name="connsiteY16" fmla="*/ 442466 h 442466"/>
              <a:gd name="connsiteX17" fmla="*/ 8021 w 401053"/>
              <a:gd name="connsiteY17" fmla="*/ 370276 h 44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1053" h="442466">
                <a:moveTo>
                  <a:pt x="0" y="129645"/>
                </a:moveTo>
                <a:lnTo>
                  <a:pt x="0" y="129645"/>
                </a:lnTo>
                <a:cubicBezTo>
                  <a:pt x="18716" y="105582"/>
                  <a:pt x="36631" y="80874"/>
                  <a:pt x="56147" y="57455"/>
                </a:cubicBezTo>
                <a:cubicBezTo>
                  <a:pt x="63409" y="48741"/>
                  <a:pt x="70772" y="39684"/>
                  <a:pt x="80211" y="33392"/>
                </a:cubicBezTo>
                <a:cubicBezTo>
                  <a:pt x="87246" y="28702"/>
                  <a:pt x="96503" y="28702"/>
                  <a:pt x="104274" y="25371"/>
                </a:cubicBezTo>
                <a:cubicBezTo>
                  <a:pt x="162996" y="205"/>
                  <a:pt x="109290" y="16096"/>
                  <a:pt x="168442" y="1308"/>
                </a:cubicBezTo>
                <a:cubicBezTo>
                  <a:pt x="280910" y="14285"/>
                  <a:pt x="352729" y="-31174"/>
                  <a:pt x="393032" y="49434"/>
                </a:cubicBezTo>
                <a:cubicBezTo>
                  <a:pt x="396813" y="56997"/>
                  <a:pt x="398379" y="65477"/>
                  <a:pt x="401053" y="73498"/>
                </a:cubicBezTo>
                <a:cubicBezTo>
                  <a:pt x="398379" y="92214"/>
                  <a:pt x="404376" y="114521"/>
                  <a:pt x="393032" y="129645"/>
                </a:cubicBezTo>
                <a:cubicBezTo>
                  <a:pt x="384852" y="140552"/>
                  <a:pt x="366409" y="135644"/>
                  <a:pt x="352926" y="137666"/>
                </a:cubicBezTo>
                <a:cubicBezTo>
                  <a:pt x="312914" y="143668"/>
                  <a:pt x="272716" y="148361"/>
                  <a:pt x="232611" y="153708"/>
                </a:cubicBezTo>
                <a:cubicBezTo>
                  <a:pt x="224590" y="159055"/>
                  <a:pt x="214569" y="162222"/>
                  <a:pt x="208547" y="169750"/>
                </a:cubicBezTo>
                <a:cubicBezTo>
                  <a:pt x="170191" y="217694"/>
                  <a:pt x="241861" y="168520"/>
                  <a:pt x="184484" y="225898"/>
                </a:cubicBezTo>
                <a:cubicBezTo>
                  <a:pt x="170851" y="239531"/>
                  <a:pt x="154327" y="250994"/>
                  <a:pt x="136358" y="257982"/>
                </a:cubicBezTo>
                <a:cubicBezTo>
                  <a:pt x="105535" y="269969"/>
                  <a:pt x="71904" y="272960"/>
                  <a:pt x="40105" y="282045"/>
                </a:cubicBezTo>
                <a:cubicBezTo>
                  <a:pt x="34357" y="283687"/>
                  <a:pt x="29410" y="287392"/>
                  <a:pt x="24063" y="290066"/>
                </a:cubicBezTo>
                <a:lnTo>
                  <a:pt x="40105" y="442466"/>
                </a:lnTo>
                <a:lnTo>
                  <a:pt x="8021" y="370276"/>
                </a:lnTo>
              </a:path>
            </a:pathLst>
          </a:cu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3A376C36-6B7C-B7A4-E74D-E614272868C4}"/>
              </a:ext>
            </a:extLst>
          </p:cNvPr>
          <p:cNvSpPr/>
          <p:nvPr/>
        </p:nvSpPr>
        <p:spPr>
          <a:xfrm>
            <a:off x="5504635" y="7642000"/>
            <a:ext cx="1076564" cy="1100724"/>
          </a:xfrm>
          <a:custGeom>
            <a:avLst/>
            <a:gdLst>
              <a:gd name="connsiteX0" fmla="*/ 0 w 538059"/>
              <a:gd name="connsiteY0" fmla="*/ 280751 h 529403"/>
              <a:gd name="connsiteX1" fmla="*/ 0 w 538059"/>
              <a:gd name="connsiteY1" fmla="*/ 280751 h 529403"/>
              <a:gd name="connsiteX2" fmla="*/ 64168 w 538059"/>
              <a:gd name="connsiteY2" fmla="*/ 200540 h 529403"/>
              <a:gd name="connsiteX3" fmla="*/ 80211 w 538059"/>
              <a:gd name="connsiteY3" fmla="*/ 128351 h 529403"/>
              <a:gd name="connsiteX4" fmla="*/ 104274 w 538059"/>
              <a:gd name="connsiteY4" fmla="*/ 80224 h 529403"/>
              <a:gd name="connsiteX5" fmla="*/ 144379 w 538059"/>
              <a:gd name="connsiteY5" fmla="*/ 72203 h 529403"/>
              <a:gd name="connsiteX6" fmla="*/ 176463 w 538059"/>
              <a:gd name="connsiteY6" fmla="*/ 208561 h 529403"/>
              <a:gd name="connsiteX7" fmla="*/ 208547 w 538059"/>
              <a:gd name="connsiteY7" fmla="*/ 232624 h 529403"/>
              <a:gd name="connsiteX8" fmla="*/ 232611 w 538059"/>
              <a:gd name="connsiteY8" fmla="*/ 272730 h 529403"/>
              <a:gd name="connsiteX9" fmla="*/ 393032 w 538059"/>
              <a:gd name="connsiteY9" fmla="*/ 336898 h 529403"/>
              <a:gd name="connsiteX10" fmla="*/ 497305 w 538059"/>
              <a:gd name="connsiteY10" fmla="*/ 441172 h 529403"/>
              <a:gd name="connsiteX11" fmla="*/ 537411 w 538059"/>
              <a:gd name="connsiteY11" fmla="*/ 457214 h 529403"/>
              <a:gd name="connsiteX12" fmla="*/ 521368 w 538059"/>
              <a:gd name="connsiteY12" fmla="*/ 521382 h 529403"/>
              <a:gd name="connsiteX13" fmla="*/ 24063 w 538059"/>
              <a:gd name="connsiteY13" fmla="*/ 529403 h 529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8059" h="529403">
                <a:moveTo>
                  <a:pt x="0" y="280751"/>
                </a:moveTo>
                <a:lnTo>
                  <a:pt x="0" y="280751"/>
                </a:lnTo>
                <a:cubicBezTo>
                  <a:pt x="8808" y="270475"/>
                  <a:pt x="52282" y="224312"/>
                  <a:pt x="64168" y="200540"/>
                </a:cubicBezTo>
                <a:cubicBezTo>
                  <a:pt x="75001" y="178874"/>
                  <a:pt x="75283" y="150528"/>
                  <a:pt x="80211" y="128351"/>
                </a:cubicBezTo>
                <a:cubicBezTo>
                  <a:pt x="85747" y="103442"/>
                  <a:pt x="89851" y="101858"/>
                  <a:pt x="104274" y="80224"/>
                </a:cubicBezTo>
                <a:cubicBezTo>
                  <a:pt x="125290" y="-24858"/>
                  <a:pt x="111694" y="-25853"/>
                  <a:pt x="144379" y="72203"/>
                </a:cubicBezTo>
                <a:cubicBezTo>
                  <a:pt x="157991" y="289999"/>
                  <a:pt x="110738" y="171004"/>
                  <a:pt x="176463" y="208561"/>
                </a:cubicBezTo>
                <a:cubicBezTo>
                  <a:pt x="188070" y="215194"/>
                  <a:pt x="197852" y="224603"/>
                  <a:pt x="208547" y="232624"/>
                </a:cubicBezTo>
                <a:cubicBezTo>
                  <a:pt x="216568" y="245993"/>
                  <a:pt x="227681" y="257940"/>
                  <a:pt x="232611" y="272730"/>
                </a:cubicBezTo>
                <a:cubicBezTo>
                  <a:pt x="268476" y="380323"/>
                  <a:pt x="166189" y="324959"/>
                  <a:pt x="393032" y="336898"/>
                </a:cubicBezTo>
                <a:cubicBezTo>
                  <a:pt x="427790" y="371656"/>
                  <a:pt x="459543" y="409704"/>
                  <a:pt x="497305" y="441172"/>
                </a:cubicBezTo>
                <a:cubicBezTo>
                  <a:pt x="508366" y="450390"/>
                  <a:pt x="530267" y="444713"/>
                  <a:pt x="537411" y="457214"/>
                </a:cubicBezTo>
                <a:cubicBezTo>
                  <a:pt x="541486" y="464345"/>
                  <a:pt x="525170" y="509977"/>
                  <a:pt x="521368" y="521382"/>
                </a:cubicBezTo>
                <a:lnTo>
                  <a:pt x="24063" y="529403"/>
                </a:lnTo>
              </a:path>
            </a:pathLst>
          </a:cu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F1C077D1-B45F-11AF-161D-8ECFA2CCF34D}"/>
              </a:ext>
            </a:extLst>
          </p:cNvPr>
          <p:cNvSpPr/>
          <p:nvPr/>
        </p:nvSpPr>
        <p:spPr>
          <a:xfrm>
            <a:off x="7909177" y="3083480"/>
            <a:ext cx="734672" cy="1645128"/>
          </a:xfrm>
          <a:custGeom>
            <a:avLst/>
            <a:gdLst>
              <a:gd name="connsiteX0" fmla="*/ 50435 w 347214"/>
              <a:gd name="connsiteY0" fmla="*/ 16042 h 802105"/>
              <a:gd name="connsiteX1" fmla="*/ 50435 w 347214"/>
              <a:gd name="connsiteY1" fmla="*/ 16042 h 802105"/>
              <a:gd name="connsiteX2" fmla="*/ 2309 w 347214"/>
              <a:gd name="connsiteY2" fmla="*/ 80211 h 802105"/>
              <a:gd name="connsiteX3" fmla="*/ 18351 w 347214"/>
              <a:gd name="connsiteY3" fmla="*/ 280737 h 802105"/>
              <a:gd name="connsiteX4" fmla="*/ 34393 w 347214"/>
              <a:gd name="connsiteY4" fmla="*/ 312821 h 802105"/>
              <a:gd name="connsiteX5" fmla="*/ 58456 w 347214"/>
              <a:gd name="connsiteY5" fmla="*/ 328863 h 802105"/>
              <a:gd name="connsiteX6" fmla="*/ 82519 w 347214"/>
              <a:gd name="connsiteY6" fmla="*/ 352926 h 802105"/>
              <a:gd name="connsiteX7" fmla="*/ 90540 w 347214"/>
              <a:gd name="connsiteY7" fmla="*/ 745958 h 802105"/>
              <a:gd name="connsiteX8" fmla="*/ 114603 w 347214"/>
              <a:gd name="connsiteY8" fmla="*/ 762000 h 802105"/>
              <a:gd name="connsiteX9" fmla="*/ 170751 w 347214"/>
              <a:gd name="connsiteY9" fmla="*/ 802105 h 802105"/>
              <a:gd name="connsiteX10" fmla="*/ 242940 w 347214"/>
              <a:gd name="connsiteY10" fmla="*/ 794084 h 802105"/>
              <a:gd name="connsiteX11" fmla="*/ 275024 w 347214"/>
              <a:gd name="connsiteY11" fmla="*/ 770021 h 802105"/>
              <a:gd name="connsiteX12" fmla="*/ 347214 w 347214"/>
              <a:gd name="connsiteY12" fmla="*/ 729916 h 802105"/>
              <a:gd name="connsiteX13" fmla="*/ 347214 w 347214"/>
              <a:gd name="connsiteY13" fmla="*/ 721895 h 802105"/>
              <a:gd name="connsiteX14" fmla="*/ 339193 w 347214"/>
              <a:gd name="connsiteY14" fmla="*/ 0 h 802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7214" h="802105">
                <a:moveTo>
                  <a:pt x="50435" y="16042"/>
                </a:moveTo>
                <a:lnTo>
                  <a:pt x="50435" y="16042"/>
                </a:lnTo>
                <a:cubicBezTo>
                  <a:pt x="34393" y="37432"/>
                  <a:pt x="5526" y="53668"/>
                  <a:pt x="2309" y="80211"/>
                </a:cubicBezTo>
                <a:cubicBezTo>
                  <a:pt x="-5760" y="146779"/>
                  <a:pt x="9189" y="214310"/>
                  <a:pt x="18351" y="280737"/>
                </a:cubicBezTo>
                <a:cubicBezTo>
                  <a:pt x="19985" y="292582"/>
                  <a:pt x="26738" y="303635"/>
                  <a:pt x="34393" y="312821"/>
                </a:cubicBezTo>
                <a:cubicBezTo>
                  <a:pt x="40564" y="320227"/>
                  <a:pt x="51050" y="322692"/>
                  <a:pt x="58456" y="328863"/>
                </a:cubicBezTo>
                <a:cubicBezTo>
                  <a:pt x="67170" y="336125"/>
                  <a:pt x="74498" y="344905"/>
                  <a:pt x="82519" y="352926"/>
                </a:cubicBezTo>
                <a:cubicBezTo>
                  <a:pt x="85193" y="483937"/>
                  <a:pt x="80294" y="615321"/>
                  <a:pt x="90540" y="745958"/>
                </a:cubicBezTo>
                <a:cubicBezTo>
                  <a:pt x="91294" y="755569"/>
                  <a:pt x="107284" y="755726"/>
                  <a:pt x="114603" y="762000"/>
                </a:cubicBezTo>
                <a:cubicBezTo>
                  <a:pt x="163046" y="803523"/>
                  <a:pt x="126535" y="787367"/>
                  <a:pt x="170751" y="802105"/>
                </a:cubicBezTo>
                <a:cubicBezTo>
                  <a:pt x="194814" y="799431"/>
                  <a:pt x="219800" y="801204"/>
                  <a:pt x="242940" y="794084"/>
                </a:cubicBezTo>
                <a:cubicBezTo>
                  <a:pt x="255717" y="790153"/>
                  <a:pt x="263417" y="776654"/>
                  <a:pt x="275024" y="770021"/>
                </a:cubicBezTo>
                <a:cubicBezTo>
                  <a:pt x="293188" y="759641"/>
                  <a:pt x="347214" y="758165"/>
                  <a:pt x="347214" y="729916"/>
                </a:cubicBezTo>
                <a:lnTo>
                  <a:pt x="347214" y="721895"/>
                </a:lnTo>
                <a:cubicBezTo>
                  <a:pt x="344540" y="481263"/>
                  <a:pt x="341867" y="240632"/>
                  <a:pt x="339193" y="0"/>
                </a:cubicBezTo>
              </a:path>
            </a:pathLst>
          </a:cu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267FD028-34D0-C019-E311-A43F6A7A3078}"/>
              </a:ext>
            </a:extLst>
          </p:cNvPr>
          <p:cNvSpPr/>
          <p:nvPr/>
        </p:nvSpPr>
        <p:spPr>
          <a:xfrm>
            <a:off x="5523536" y="6776683"/>
            <a:ext cx="1425631" cy="1499433"/>
          </a:xfrm>
          <a:custGeom>
            <a:avLst/>
            <a:gdLst>
              <a:gd name="connsiteX0" fmla="*/ 280737 w 673769"/>
              <a:gd name="connsiteY0" fmla="*/ 33102 h 731069"/>
              <a:gd name="connsiteX1" fmla="*/ 280737 w 673769"/>
              <a:gd name="connsiteY1" fmla="*/ 33102 h 731069"/>
              <a:gd name="connsiteX2" fmla="*/ 144379 w 673769"/>
              <a:gd name="connsiteY2" fmla="*/ 129355 h 731069"/>
              <a:gd name="connsiteX3" fmla="*/ 80211 w 673769"/>
              <a:gd name="connsiteY3" fmla="*/ 145397 h 731069"/>
              <a:gd name="connsiteX4" fmla="*/ 48127 w 673769"/>
              <a:gd name="connsiteY4" fmla="*/ 169460 h 731069"/>
              <a:gd name="connsiteX5" fmla="*/ 8021 w 673769"/>
              <a:gd name="connsiteY5" fmla="*/ 193523 h 731069"/>
              <a:gd name="connsiteX6" fmla="*/ 0 w 673769"/>
              <a:gd name="connsiteY6" fmla="*/ 225608 h 731069"/>
              <a:gd name="connsiteX7" fmla="*/ 88232 w 673769"/>
              <a:gd name="connsiteY7" fmla="*/ 241650 h 731069"/>
              <a:gd name="connsiteX8" fmla="*/ 128337 w 673769"/>
              <a:gd name="connsiteY8" fmla="*/ 249671 h 731069"/>
              <a:gd name="connsiteX9" fmla="*/ 272716 w 673769"/>
              <a:gd name="connsiteY9" fmla="*/ 257692 h 731069"/>
              <a:gd name="connsiteX10" fmla="*/ 280737 w 673769"/>
              <a:gd name="connsiteY10" fmla="*/ 337902 h 731069"/>
              <a:gd name="connsiteX11" fmla="*/ 264695 w 673769"/>
              <a:gd name="connsiteY11" fmla="*/ 361965 h 731069"/>
              <a:gd name="connsiteX12" fmla="*/ 240632 w 673769"/>
              <a:gd name="connsiteY12" fmla="*/ 386029 h 731069"/>
              <a:gd name="connsiteX13" fmla="*/ 224590 w 673769"/>
              <a:gd name="connsiteY13" fmla="*/ 410092 h 731069"/>
              <a:gd name="connsiteX14" fmla="*/ 184485 w 673769"/>
              <a:gd name="connsiteY14" fmla="*/ 458218 h 731069"/>
              <a:gd name="connsiteX15" fmla="*/ 200527 w 673769"/>
              <a:gd name="connsiteY15" fmla="*/ 490302 h 731069"/>
              <a:gd name="connsiteX16" fmla="*/ 232611 w 673769"/>
              <a:gd name="connsiteY16" fmla="*/ 530408 h 731069"/>
              <a:gd name="connsiteX17" fmla="*/ 441158 w 673769"/>
              <a:gd name="connsiteY17" fmla="*/ 554471 h 731069"/>
              <a:gd name="connsiteX18" fmla="*/ 433137 w 673769"/>
              <a:gd name="connsiteY18" fmla="*/ 594576 h 731069"/>
              <a:gd name="connsiteX19" fmla="*/ 417095 w 673769"/>
              <a:gd name="connsiteY19" fmla="*/ 618639 h 731069"/>
              <a:gd name="connsiteX20" fmla="*/ 409074 w 673769"/>
              <a:gd name="connsiteY20" fmla="*/ 650723 h 731069"/>
              <a:gd name="connsiteX21" fmla="*/ 417095 w 673769"/>
              <a:gd name="connsiteY21" fmla="*/ 722913 h 731069"/>
              <a:gd name="connsiteX22" fmla="*/ 449179 w 673769"/>
              <a:gd name="connsiteY22" fmla="*/ 730934 h 731069"/>
              <a:gd name="connsiteX23" fmla="*/ 537411 w 673769"/>
              <a:gd name="connsiteY23" fmla="*/ 722913 h 731069"/>
              <a:gd name="connsiteX24" fmla="*/ 617621 w 673769"/>
              <a:gd name="connsiteY24" fmla="*/ 634681 h 731069"/>
              <a:gd name="connsiteX25" fmla="*/ 625642 w 673769"/>
              <a:gd name="connsiteY25" fmla="*/ 610618 h 731069"/>
              <a:gd name="connsiteX26" fmla="*/ 633663 w 673769"/>
              <a:gd name="connsiteY26" fmla="*/ 337902 h 731069"/>
              <a:gd name="connsiteX27" fmla="*/ 657727 w 673769"/>
              <a:gd name="connsiteY27" fmla="*/ 305818 h 731069"/>
              <a:gd name="connsiteX28" fmla="*/ 673769 w 673769"/>
              <a:gd name="connsiteY28" fmla="*/ 265713 h 731069"/>
              <a:gd name="connsiteX29" fmla="*/ 649706 w 673769"/>
              <a:gd name="connsiteY29" fmla="*/ 97271 h 731069"/>
              <a:gd name="connsiteX30" fmla="*/ 601579 w 673769"/>
              <a:gd name="connsiteY30" fmla="*/ 41123 h 731069"/>
              <a:gd name="connsiteX31" fmla="*/ 577516 w 673769"/>
              <a:gd name="connsiteY31" fmla="*/ 9039 h 731069"/>
              <a:gd name="connsiteX32" fmla="*/ 529390 w 673769"/>
              <a:gd name="connsiteY32" fmla="*/ 1018 h 731069"/>
              <a:gd name="connsiteX33" fmla="*/ 240632 w 673769"/>
              <a:gd name="connsiteY33" fmla="*/ 1018 h 731069"/>
              <a:gd name="connsiteX34" fmla="*/ 280737 w 673769"/>
              <a:gd name="connsiteY34" fmla="*/ 33102 h 731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73769" h="731069">
                <a:moveTo>
                  <a:pt x="280737" y="33102"/>
                </a:moveTo>
                <a:lnTo>
                  <a:pt x="280737" y="33102"/>
                </a:lnTo>
                <a:cubicBezTo>
                  <a:pt x="239647" y="69627"/>
                  <a:pt x="200969" y="115208"/>
                  <a:pt x="144379" y="129355"/>
                </a:cubicBezTo>
                <a:lnTo>
                  <a:pt x="80211" y="145397"/>
                </a:lnTo>
                <a:cubicBezTo>
                  <a:pt x="69516" y="153418"/>
                  <a:pt x="59250" y="162045"/>
                  <a:pt x="48127" y="169460"/>
                </a:cubicBezTo>
                <a:cubicBezTo>
                  <a:pt x="35155" y="178108"/>
                  <a:pt x="18167" y="181686"/>
                  <a:pt x="8021" y="193523"/>
                </a:cubicBezTo>
                <a:cubicBezTo>
                  <a:pt x="847" y="201893"/>
                  <a:pt x="2674" y="214913"/>
                  <a:pt x="0" y="225608"/>
                </a:cubicBezTo>
                <a:lnTo>
                  <a:pt x="88232" y="241650"/>
                </a:lnTo>
                <a:cubicBezTo>
                  <a:pt x="101632" y="244162"/>
                  <a:pt x="114755" y="248490"/>
                  <a:pt x="128337" y="249671"/>
                </a:cubicBezTo>
                <a:cubicBezTo>
                  <a:pt x="176356" y="253847"/>
                  <a:pt x="224590" y="255018"/>
                  <a:pt x="272716" y="257692"/>
                </a:cubicBezTo>
                <a:cubicBezTo>
                  <a:pt x="275390" y="284429"/>
                  <a:pt x="282798" y="311111"/>
                  <a:pt x="280737" y="337902"/>
                </a:cubicBezTo>
                <a:cubicBezTo>
                  <a:pt x="279998" y="347514"/>
                  <a:pt x="270866" y="354559"/>
                  <a:pt x="264695" y="361965"/>
                </a:cubicBezTo>
                <a:cubicBezTo>
                  <a:pt x="257433" y="370680"/>
                  <a:pt x="247894" y="377314"/>
                  <a:pt x="240632" y="386029"/>
                </a:cubicBezTo>
                <a:cubicBezTo>
                  <a:pt x="234461" y="393435"/>
                  <a:pt x="230508" y="402483"/>
                  <a:pt x="224590" y="410092"/>
                </a:cubicBezTo>
                <a:cubicBezTo>
                  <a:pt x="211770" y="426575"/>
                  <a:pt x="197853" y="442176"/>
                  <a:pt x="184485" y="458218"/>
                </a:cubicBezTo>
                <a:cubicBezTo>
                  <a:pt x="189832" y="468913"/>
                  <a:pt x="193895" y="480353"/>
                  <a:pt x="200527" y="490302"/>
                </a:cubicBezTo>
                <a:cubicBezTo>
                  <a:pt x="210023" y="504547"/>
                  <a:pt x="220505" y="518302"/>
                  <a:pt x="232611" y="530408"/>
                </a:cubicBezTo>
                <a:cubicBezTo>
                  <a:pt x="281655" y="579453"/>
                  <a:pt x="414551" y="553314"/>
                  <a:pt x="441158" y="554471"/>
                </a:cubicBezTo>
                <a:cubicBezTo>
                  <a:pt x="438484" y="567839"/>
                  <a:pt x="437924" y="581811"/>
                  <a:pt x="433137" y="594576"/>
                </a:cubicBezTo>
                <a:cubicBezTo>
                  <a:pt x="429752" y="603602"/>
                  <a:pt x="420892" y="609778"/>
                  <a:pt x="417095" y="618639"/>
                </a:cubicBezTo>
                <a:cubicBezTo>
                  <a:pt x="412753" y="628771"/>
                  <a:pt x="411748" y="640028"/>
                  <a:pt x="409074" y="650723"/>
                </a:cubicBezTo>
                <a:cubicBezTo>
                  <a:pt x="411748" y="674786"/>
                  <a:pt x="406267" y="701258"/>
                  <a:pt x="417095" y="722913"/>
                </a:cubicBezTo>
                <a:cubicBezTo>
                  <a:pt x="422025" y="732773"/>
                  <a:pt x="438155" y="730934"/>
                  <a:pt x="449179" y="730934"/>
                </a:cubicBezTo>
                <a:cubicBezTo>
                  <a:pt x="478711" y="730934"/>
                  <a:pt x="508000" y="725587"/>
                  <a:pt x="537411" y="722913"/>
                </a:cubicBezTo>
                <a:cubicBezTo>
                  <a:pt x="556900" y="703424"/>
                  <a:pt x="601211" y="667502"/>
                  <a:pt x="617621" y="634681"/>
                </a:cubicBezTo>
                <a:cubicBezTo>
                  <a:pt x="621402" y="627119"/>
                  <a:pt x="622968" y="618639"/>
                  <a:pt x="625642" y="610618"/>
                </a:cubicBezTo>
                <a:cubicBezTo>
                  <a:pt x="628316" y="519713"/>
                  <a:pt x="624142" y="428347"/>
                  <a:pt x="633663" y="337902"/>
                </a:cubicBezTo>
                <a:cubicBezTo>
                  <a:pt x="635063" y="324607"/>
                  <a:pt x="651235" y="317504"/>
                  <a:pt x="657727" y="305818"/>
                </a:cubicBezTo>
                <a:cubicBezTo>
                  <a:pt x="664719" y="293232"/>
                  <a:pt x="668422" y="279081"/>
                  <a:pt x="673769" y="265713"/>
                </a:cubicBezTo>
                <a:cubicBezTo>
                  <a:pt x="665748" y="209566"/>
                  <a:pt x="662942" y="152422"/>
                  <a:pt x="649706" y="97271"/>
                </a:cubicBezTo>
                <a:cubicBezTo>
                  <a:pt x="645797" y="80982"/>
                  <a:pt x="612219" y="53536"/>
                  <a:pt x="601579" y="41123"/>
                </a:cubicBezTo>
                <a:cubicBezTo>
                  <a:pt x="592879" y="30973"/>
                  <a:pt x="589202" y="15531"/>
                  <a:pt x="577516" y="9039"/>
                </a:cubicBezTo>
                <a:cubicBezTo>
                  <a:pt x="563299" y="1141"/>
                  <a:pt x="545649" y="1405"/>
                  <a:pt x="529390" y="1018"/>
                </a:cubicBezTo>
                <a:cubicBezTo>
                  <a:pt x="433165" y="-1273"/>
                  <a:pt x="336885" y="1018"/>
                  <a:pt x="240632" y="1018"/>
                </a:cubicBezTo>
                <a:lnTo>
                  <a:pt x="280737" y="33102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B189B775-EC61-FFBE-147A-04AA8524C60D}"/>
              </a:ext>
            </a:extLst>
          </p:cNvPr>
          <p:cNvSpPr/>
          <p:nvPr/>
        </p:nvSpPr>
        <p:spPr>
          <a:xfrm>
            <a:off x="7057606" y="6453808"/>
            <a:ext cx="1586244" cy="1188191"/>
          </a:xfrm>
          <a:custGeom>
            <a:avLst/>
            <a:gdLst>
              <a:gd name="connsiteX0" fmla="*/ 396749 w 749676"/>
              <a:gd name="connsiteY0" fmla="*/ 41171 h 579319"/>
              <a:gd name="connsiteX1" fmla="*/ 396749 w 749676"/>
              <a:gd name="connsiteY1" fmla="*/ 41171 h 579319"/>
              <a:gd name="connsiteX2" fmla="*/ 180181 w 749676"/>
              <a:gd name="connsiteY2" fmla="*/ 1066 h 579319"/>
              <a:gd name="connsiteX3" fmla="*/ 132055 w 749676"/>
              <a:gd name="connsiteY3" fmla="*/ 17108 h 579319"/>
              <a:gd name="connsiteX4" fmla="*/ 91949 w 749676"/>
              <a:gd name="connsiteY4" fmla="*/ 49192 h 579319"/>
              <a:gd name="connsiteX5" fmla="*/ 51844 w 749676"/>
              <a:gd name="connsiteY5" fmla="*/ 73255 h 579319"/>
              <a:gd name="connsiteX6" fmla="*/ 11739 w 749676"/>
              <a:gd name="connsiteY6" fmla="*/ 113361 h 579319"/>
              <a:gd name="connsiteX7" fmla="*/ 67886 w 749676"/>
              <a:gd name="connsiteY7" fmla="*/ 265761 h 579319"/>
              <a:gd name="connsiteX8" fmla="*/ 172160 w 749676"/>
              <a:gd name="connsiteY8" fmla="*/ 257740 h 579319"/>
              <a:gd name="connsiteX9" fmla="*/ 260392 w 749676"/>
              <a:gd name="connsiteY9" fmla="*/ 273782 h 579319"/>
              <a:gd name="connsiteX10" fmla="*/ 236328 w 749676"/>
              <a:gd name="connsiteY10" fmla="*/ 362013 h 579319"/>
              <a:gd name="connsiteX11" fmla="*/ 260392 w 749676"/>
              <a:gd name="connsiteY11" fmla="*/ 458266 h 579319"/>
              <a:gd name="connsiteX12" fmla="*/ 292476 w 749676"/>
              <a:gd name="connsiteY12" fmla="*/ 466287 h 579319"/>
              <a:gd name="connsiteX13" fmla="*/ 364665 w 749676"/>
              <a:gd name="connsiteY13" fmla="*/ 458266 h 579319"/>
              <a:gd name="connsiteX14" fmla="*/ 396749 w 749676"/>
              <a:gd name="connsiteY14" fmla="*/ 442224 h 579319"/>
              <a:gd name="connsiteX15" fmla="*/ 525086 w 749676"/>
              <a:gd name="connsiteY15" fmla="*/ 410140 h 579319"/>
              <a:gd name="connsiteX16" fmla="*/ 597276 w 749676"/>
              <a:gd name="connsiteY16" fmla="*/ 402119 h 579319"/>
              <a:gd name="connsiteX17" fmla="*/ 653423 w 749676"/>
              <a:gd name="connsiteY17" fmla="*/ 434203 h 579319"/>
              <a:gd name="connsiteX18" fmla="*/ 661444 w 749676"/>
              <a:gd name="connsiteY18" fmla="*/ 490350 h 579319"/>
              <a:gd name="connsiteX19" fmla="*/ 693528 w 749676"/>
              <a:gd name="connsiteY19" fmla="*/ 514413 h 579319"/>
              <a:gd name="connsiteX20" fmla="*/ 709571 w 749676"/>
              <a:gd name="connsiteY20" fmla="*/ 530455 h 579319"/>
              <a:gd name="connsiteX21" fmla="*/ 749676 w 749676"/>
              <a:gd name="connsiteY21" fmla="*/ 578582 h 579319"/>
              <a:gd name="connsiteX22" fmla="*/ 741655 w 749676"/>
              <a:gd name="connsiteY22" fmla="*/ 1066 h 579319"/>
              <a:gd name="connsiteX23" fmla="*/ 396749 w 749676"/>
              <a:gd name="connsiteY23" fmla="*/ 41171 h 57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49676" h="579319">
                <a:moveTo>
                  <a:pt x="396749" y="41171"/>
                </a:moveTo>
                <a:lnTo>
                  <a:pt x="396749" y="41171"/>
                </a:lnTo>
                <a:cubicBezTo>
                  <a:pt x="301253" y="9339"/>
                  <a:pt x="288024" y="-4069"/>
                  <a:pt x="180181" y="1066"/>
                </a:cubicBezTo>
                <a:cubicBezTo>
                  <a:pt x="163290" y="1870"/>
                  <a:pt x="148097" y="11761"/>
                  <a:pt x="132055" y="17108"/>
                </a:cubicBezTo>
                <a:cubicBezTo>
                  <a:pt x="118686" y="27803"/>
                  <a:pt x="105974" y="39374"/>
                  <a:pt x="91949" y="49192"/>
                </a:cubicBezTo>
                <a:cubicBezTo>
                  <a:pt x="79177" y="58132"/>
                  <a:pt x="64018" y="63516"/>
                  <a:pt x="51844" y="73255"/>
                </a:cubicBezTo>
                <a:cubicBezTo>
                  <a:pt x="37081" y="85066"/>
                  <a:pt x="25107" y="99992"/>
                  <a:pt x="11739" y="113361"/>
                </a:cubicBezTo>
                <a:cubicBezTo>
                  <a:pt x="-2950" y="172118"/>
                  <a:pt x="-19428" y="207551"/>
                  <a:pt x="67886" y="265761"/>
                </a:cubicBezTo>
                <a:cubicBezTo>
                  <a:pt x="96892" y="285098"/>
                  <a:pt x="137402" y="260414"/>
                  <a:pt x="172160" y="257740"/>
                </a:cubicBezTo>
                <a:cubicBezTo>
                  <a:pt x="201571" y="263087"/>
                  <a:pt x="237050" y="255108"/>
                  <a:pt x="260392" y="273782"/>
                </a:cubicBezTo>
                <a:cubicBezTo>
                  <a:pt x="271411" y="282597"/>
                  <a:pt x="239459" y="354185"/>
                  <a:pt x="236328" y="362013"/>
                </a:cubicBezTo>
                <a:cubicBezTo>
                  <a:pt x="244349" y="394097"/>
                  <a:pt x="244713" y="429147"/>
                  <a:pt x="260392" y="458266"/>
                </a:cubicBezTo>
                <a:cubicBezTo>
                  <a:pt x="265618" y="467972"/>
                  <a:pt x="281452" y="466287"/>
                  <a:pt x="292476" y="466287"/>
                </a:cubicBezTo>
                <a:cubicBezTo>
                  <a:pt x="316687" y="466287"/>
                  <a:pt x="340602" y="460940"/>
                  <a:pt x="364665" y="458266"/>
                </a:cubicBezTo>
                <a:cubicBezTo>
                  <a:pt x="375360" y="452919"/>
                  <a:pt x="385647" y="446665"/>
                  <a:pt x="396749" y="442224"/>
                </a:cubicBezTo>
                <a:cubicBezTo>
                  <a:pt x="439927" y="424953"/>
                  <a:pt x="477983" y="417577"/>
                  <a:pt x="525086" y="410140"/>
                </a:cubicBezTo>
                <a:cubicBezTo>
                  <a:pt x="549001" y="406364"/>
                  <a:pt x="573213" y="404793"/>
                  <a:pt x="597276" y="402119"/>
                </a:cubicBezTo>
                <a:cubicBezTo>
                  <a:pt x="619724" y="407731"/>
                  <a:pt x="642804" y="407655"/>
                  <a:pt x="653423" y="434203"/>
                </a:cubicBezTo>
                <a:cubicBezTo>
                  <a:pt x="660444" y="451756"/>
                  <a:pt x="652989" y="473440"/>
                  <a:pt x="661444" y="490350"/>
                </a:cubicBezTo>
                <a:cubicBezTo>
                  <a:pt x="667423" y="502307"/>
                  <a:pt x="683258" y="505855"/>
                  <a:pt x="693528" y="514413"/>
                </a:cubicBezTo>
                <a:cubicBezTo>
                  <a:pt x="699338" y="519254"/>
                  <a:pt x="704223" y="525108"/>
                  <a:pt x="709571" y="530455"/>
                </a:cubicBezTo>
                <a:cubicBezTo>
                  <a:pt x="719350" y="589131"/>
                  <a:pt x="701328" y="578582"/>
                  <a:pt x="749676" y="578582"/>
                </a:cubicBezTo>
                <a:lnTo>
                  <a:pt x="741655" y="1066"/>
                </a:lnTo>
                <a:lnTo>
                  <a:pt x="396749" y="41171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771DF413-DD41-4141-DFA8-4310693C5A31}"/>
              </a:ext>
            </a:extLst>
          </p:cNvPr>
          <p:cNvSpPr/>
          <p:nvPr/>
        </p:nvSpPr>
        <p:spPr>
          <a:xfrm>
            <a:off x="8219552" y="7953063"/>
            <a:ext cx="441268" cy="789794"/>
          </a:xfrm>
          <a:custGeom>
            <a:avLst/>
            <a:gdLst>
              <a:gd name="connsiteX0" fmla="*/ 192506 w 208548"/>
              <a:gd name="connsiteY0" fmla="*/ 0 h 385075"/>
              <a:gd name="connsiteX1" fmla="*/ 192506 w 208548"/>
              <a:gd name="connsiteY1" fmla="*/ 0 h 385075"/>
              <a:gd name="connsiteX2" fmla="*/ 80211 w 208548"/>
              <a:gd name="connsiteY2" fmla="*/ 16042 h 385075"/>
              <a:gd name="connsiteX3" fmla="*/ 40106 w 208548"/>
              <a:gd name="connsiteY3" fmla="*/ 40105 h 385075"/>
              <a:gd name="connsiteX4" fmla="*/ 24064 w 208548"/>
              <a:gd name="connsiteY4" fmla="*/ 64168 h 385075"/>
              <a:gd name="connsiteX5" fmla="*/ 16043 w 208548"/>
              <a:gd name="connsiteY5" fmla="*/ 88231 h 385075"/>
              <a:gd name="connsiteX6" fmla="*/ 0 w 208548"/>
              <a:gd name="connsiteY6" fmla="*/ 120316 h 385075"/>
              <a:gd name="connsiteX7" fmla="*/ 16043 w 208548"/>
              <a:gd name="connsiteY7" fmla="*/ 224589 h 385075"/>
              <a:gd name="connsiteX8" fmla="*/ 32085 w 208548"/>
              <a:gd name="connsiteY8" fmla="*/ 320842 h 385075"/>
              <a:gd name="connsiteX9" fmla="*/ 64169 w 208548"/>
              <a:gd name="connsiteY9" fmla="*/ 376989 h 385075"/>
              <a:gd name="connsiteX10" fmla="*/ 208548 w 208548"/>
              <a:gd name="connsiteY10" fmla="*/ 385010 h 385075"/>
              <a:gd name="connsiteX11" fmla="*/ 192506 w 208548"/>
              <a:gd name="connsiteY11" fmla="*/ 0 h 385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8548" h="385075">
                <a:moveTo>
                  <a:pt x="192506" y="0"/>
                </a:moveTo>
                <a:lnTo>
                  <a:pt x="192506" y="0"/>
                </a:lnTo>
                <a:cubicBezTo>
                  <a:pt x="181343" y="1116"/>
                  <a:pt x="105535" y="4787"/>
                  <a:pt x="80211" y="16042"/>
                </a:cubicBezTo>
                <a:cubicBezTo>
                  <a:pt x="65965" y="22374"/>
                  <a:pt x="53474" y="32084"/>
                  <a:pt x="40106" y="40105"/>
                </a:cubicBezTo>
                <a:cubicBezTo>
                  <a:pt x="34759" y="48126"/>
                  <a:pt x="28375" y="55546"/>
                  <a:pt x="24064" y="64168"/>
                </a:cubicBezTo>
                <a:cubicBezTo>
                  <a:pt x="20283" y="71730"/>
                  <a:pt x="19374" y="80460"/>
                  <a:pt x="16043" y="88231"/>
                </a:cubicBezTo>
                <a:cubicBezTo>
                  <a:pt x="11333" y="99222"/>
                  <a:pt x="5348" y="109621"/>
                  <a:pt x="0" y="120316"/>
                </a:cubicBezTo>
                <a:cubicBezTo>
                  <a:pt x="5348" y="155074"/>
                  <a:pt x="11070" y="189776"/>
                  <a:pt x="16043" y="224589"/>
                </a:cubicBezTo>
                <a:cubicBezTo>
                  <a:pt x="19627" y="249675"/>
                  <a:pt x="21804" y="293427"/>
                  <a:pt x="32085" y="320842"/>
                </a:cubicBezTo>
                <a:cubicBezTo>
                  <a:pt x="32396" y="321671"/>
                  <a:pt x="57653" y="375127"/>
                  <a:pt x="64169" y="376989"/>
                </a:cubicBezTo>
                <a:cubicBezTo>
                  <a:pt x="96905" y="386342"/>
                  <a:pt x="167840" y="385010"/>
                  <a:pt x="208548" y="385010"/>
                </a:cubicBezTo>
                <a:lnTo>
                  <a:pt x="192506" y="0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906736B9-C548-2C96-58D2-A9EA7B23254C}"/>
              </a:ext>
            </a:extLst>
          </p:cNvPr>
          <p:cNvSpPr/>
          <p:nvPr/>
        </p:nvSpPr>
        <p:spPr>
          <a:xfrm>
            <a:off x="6607235" y="3099931"/>
            <a:ext cx="644930" cy="5614453"/>
          </a:xfrm>
          <a:custGeom>
            <a:avLst/>
            <a:gdLst>
              <a:gd name="connsiteX0" fmla="*/ 0 w 304801"/>
              <a:gd name="connsiteY0" fmla="*/ 0 h 2767263"/>
              <a:gd name="connsiteX1" fmla="*/ 40105 w 304801"/>
              <a:gd name="connsiteY1" fmla="*/ 176463 h 2767263"/>
              <a:gd name="connsiteX2" fmla="*/ 64168 w 304801"/>
              <a:gd name="connsiteY2" fmla="*/ 200527 h 2767263"/>
              <a:gd name="connsiteX3" fmla="*/ 104273 w 304801"/>
              <a:gd name="connsiteY3" fmla="*/ 224590 h 2767263"/>
              <a:gd name="connsiteX4" fmla="*/ 136357 w 304801"/>
              <a:gd name="connsiteY4" fmla="*/ 248653 h 2767263"/>
              <a:gd name="connsiteX5" fmla="*/ 184484 w 304801"/>
              <a:gd name="connsiteY5" fmla="*/ 344905 h 2767263"/>
              <a:gd name="connsiteX6" fmla="*/ 152400 w 304801"/>
              <a:gd name="connsiteY6" fmla="*/ 697832 h 2767263"/>
              <a:gd name="connsiteX7" fmla="*/ 120315 w 304801"/>
              <a:gd name="connsiteY7" fmla="*/ 786063 h 2767263"/>
              <a:gd name="connsiteX8" fmla="*/ 112294 w 304801"/>
              <a:gd name="connsiteY8" fmla="*/ 834190 h 2767263"/>
              <a:gd name="connsiteX9" fmla="*/ 144378 w 304801"/>
              <a:gd name="connsiteY9" fmla="*/ 1050758 h 2767263"/>
              <a:gd name="connsiteX10" fmla="*/ 176463 w 304801"/>
              <a:gd name="connsiteY10" fmla="*/ 1082842 h 2767263"/>
              <a:gd name="connsiteX11" fmla="*/ 200526 w 304801"/>
              <a:gd name="connsiteY11" fmla="*/ 1130969 h 2767263"/>
              <a:gd name="connsiteX12" fmla="*/ 208547 w 304801"/>
              <a:gd name="connsiteY12" fmla="*/ 1155032 h 2767263"/>
              <a:gd name="connsiteX13" fmla="*/ 240631 w 304801"/>
              <a:gd name="connsiteY13" fmla="*/ 1203158 h 2767263"/>
              <a:gd name="connsiteX14" fmla="*/ 296778 w 304801"/>
              <a:gd name="connsiteY14" fmla="*/ 1299411 h 2767263"/>
              <a:gd name="connsiteX15" fmla="*/ 304800 w 304801"/>
              <a:gd name="connsiteY15" fmla="*/ 1339516 h 2767263"/>
              <a:gd name="connsiteX16" fmla="*/ 296778 w 304801"/>
              <a:gd name="connsiteY16" fmla="*/ 1515979 h 2767263"/>
              <a:gd name="connsiteX17" fmla="*/ 248652 w 304801"/>
              <a:gd name="connsiteY17" fmla="*/ 1588169 h 2767263"/>
              <a:gd name="connsiteX18" fmla="*/ 192505 w 304801"/>
              <a:gd name="connsiteY18" fmla="*/ 1652337 h 2767263"/>
              <a:gd name="connsiteX19" fmla="*/ 176463 w 304801"/>
              <a:gd name="connsiteY19" fmla="*/ 1957137 h 2767263"/>
              <a:gd name="connsiteX20" fmla="*/ 168442 w 304801"/>
              <a:gd name="connsiteY20" fmla="*/ 2310063 h 2767263"/>
              <a:gd name="connsiteX21" fmla="*/ 160421 w 304801"/>
              <a:gd name="connsiteY21" fmla="*/ 2350169 h 2767263"/>
              <a:gd name="connsiteX22" fmla="*/ 152400 w 304801"/>
              <a:gd name="connsiteY22" fmla="*/ 2414337 h 2767263"/>
              <a:gd name="connsiteX23" fmla="*/ 128336 w 304801"/>
              <a:gd name="connsiteY23" fmla="*/ 2470484 h 2767263"/>
              <a:gd name="connsiteX24" fmla="*/ 120315 w 304801"/>
              <a:gd name="connsiteY24" fmla="*/ 2518611 h 2767263"/>
              <a:gd name="connsiteX25" fmla="*/ 112294 w 304801"/>
              <a:gd name="connsiteY25" fmla="*/ 2542674 h 2767263"/>
              <a:gd name="connsiteX26" fmla="*/ 104273 w 304801"/>
              <a:gd name="connsiteY26" fmla="*/ 2646948 h 2767263"/>
              <a:gd name="connsiteX27" fmla="*/ 96252 w 304801"/>
              <a:gd name="connsiteY27" fmla="*/ 2671011 h 2767263"/>
              <a:gd name="connsiteX28" fmla="*/ 88231 w 304801"/>
              <a:gd name="connsiteY28" fmla="*/ 2767263 h 2767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04801" h="2767263">
                <a:moveTo>
                  <a:pt x="0" y="0"/>
                </a:moveTo>
                <a:cubicBezTo>
                  <a:pt x="13368" y="58821"/>
                  <a:pt x="21721" y="119012"/>
                  <a:pt x="40105" y="176463"/>
                </a:cubicBezTo>
                <a:cubicBezTo>
                  <a:pt x="43562" y="187267"/>
                  <a:pt x="55093" y="193721"/>
                  <a:pt x="64168" y="200527"/>
                </a:cubicBezTo>
                <a:cubicBezTo>
                  <a:pt x="76640" y="209881"/>
                  <a:pt x="91301" y="215942"/>
                  <a:pt x="104273" y="224590"/>
                </a:cubicBezTo>
                <a:cubicBezTo>
                  <a:pt x="115396" y="232005"/>
                  <a:pt x="125662" y="240632"/>
                  <a:pt x="136357" y="248653"/>
                </a:cubicBezTo>
                <a:cubicBezTo>
                  <a:pt x="148127" y="268270"/>
                  <a:pt x="184019" y="323992"/>
                  <a:pt x="184484" y="344905"/>
                </a:cubicBezTo>
                <a:cubicBezTo>
                  <a:pt x="192885" y="722936"/>
                  <a:pt x="196404" y="543820"/>
                  <a:pt x="152400" y="697832"/>
                </a:cubicBezTo>
                <a:cubicBezTo>
                  <a:pt x="129425" y="778243"/>
                  <a:pt x="150595" y="740642"/>
                  <a:pt x="120315" y="786063"/>
                </a:cubicBezTo>
                <a:cubicBezTo>
                  <a:pt x="117641" y="802105"/>
                  <a:pt x="112294" y="817926"/>
                  <a:pt x="112294" y="834190"/>
                </a:cubicBezTo>
                <a:cubicBezTo>
                  <a:pt x="112294" y="919752"/>
                  <a:pt x="98008" y="984517"/>
                  <a:pt x="144378" y="1050758"/>
                </a:cubicBezTo>
                <a:cubicBezTo>
                  <a:pt x="153052" y="1063149"/>
                  <a:pt x="165768" y="1072147"/>
                  <a:pt x="176463" y="1082842"/>
                </a:cubicBezTo>
                <a:cubicBezTo>
                  <a:pt x="184484" y="1098884"/>
                  <a:pt x="193242" y="1114579"/>
                  <a:pt x="200526" y="1130969"/>
                </a:cubicBezTo>
                <a:cubicBezTo>
                  <a:pt x="203960" y="1138695"/>
                  <a:pt x="204441" y="1147641"/>
                  <a:pt x="208547" y="1155032"/>
                </a:cubicBezTo>
                <a:cubicBezTo>
                  <a:pt x="217910" y="1171886"/>
                  <a:pt x="233471" y="1185257"/>
                  <a:pt x="240631" y="1203158"/>
                </a:cubicBezTo>
                <a:cubicBezTo>
                  <a:pt x="265215" y="1264618"/>
                  <a:pt x="248304" y="1231547"/>
                  <a:pt x="296778" y="1299411"/>
                </a:cubicBezTo>
                <a:cubicBezTo>
                  <a:pt x="299452" y="1312779"/>
                  <a:pt x="304800" y="1325883"/>
                  <a:pt x="304800" y="1339516"/>
                </a:cubicBezTo>
                <a:cubicBezTo>
                  <a:pt x="304800" y="1398398"/>
                  <a:pt x="305105" y="1457689"/>
                  <a:pt x="296778" y="1515979"/>
                </a:cubicBezTo>
                <a:cubicBezTo>
                  <a:pt x="291097" y="1555743"/>
                  <a:pt x="270562" y="1563128"/>
                  <a:pt x="248652" y="1588169"/>
                </a:cubicBezTo>
                <a:cubicBezTo>
                  <a:pt x="180113" y="1666501"/>
                  <a:pt x="248133" y="1596709"/>
                  <a:pt x="192505" y="1652337"/>
                </a:cubicBezTo>
                <a:cubicBezTo>
                  <a:pt x="133645" y="1789678"/>
                  <a:pt x="176463" y="1667885"/>
                  <a:pt x="176463" y="1957137"/>
                </a:cubicBezTo>
                <a:cubicBezTo>
                  <a:pt x="176463" y="2074809"/>
                  <a:pt x="173241" y="2192489"/>
                  <a:pt x="168442" y="2310063"/>
                </a:cubicBezTo>
                <a:cubicBezTo>
                  <a:pt x="167886" y="2323685"/>
                  <a:pt x="162494" y="2336694"/>
                  <a:pt x="160421" y="2350169"/>
                </a:cubicBezTo>
                <a:cubicBezTo>
                  <a:pt x="157143" y="2371474"/>
                  <a:pt x="156256" y="2393129"/>
                  <a:pt x="152400" y="2414337"/>
                </a:cubicBezTo>
                <a:cubicBezTo>
                  <a:pt x="149028" y="2432879"/>
                  <a:pt x="136235" y="2454687"/>
                  <a:pt x="128336" y="2470484"/>
                </a:cubicBezTo>
                <a:cubicBezTo>
                  <a:pt x="125662" y="2486526"/>
                  <a:pt x="123843" y="2502735"/>
                  <a:pt x="120315" y="2518611"/>
                </a:cubicBezTo>
                <a:cubicBezTo>
                  <a:pt x="118481" y="2526865"/>
                  <a:pt x="113343" y="2534284"/>
                  <a:pt x="112294" y="2542674"/>
                </a:cubicBezTo>
                <a:cubicBezTo>
                  <a:pt x="107970" y="2577265"/>
                  <a:pt x="108597" y="2612357"/>
                  <a:pt x="104273" y="2646948"/>
                </a:cubicBezTo>
                <a:cubicBezTo>
                  <a:pt x="103224" y="2655338"/>
                  <a:pt x="98086" y="2662757"/>
                  <a:pt x="96252" y="2671011"/>
                </a:cubicBezTo>
                <a:cubicBezTo>
                  <a:pt x="85594" y="2718973"/>
                  <a:pt x="88231" y="2718644"/>
                  <a:pt x="88231" y="2767263"/>
                </a:cubicBezTo>
              </a:path>
            </a:pathLst>
          </a:custGeom>
          <a:ln w="38100">
            <a:solidFill>
              <a:srgbClr val="C0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3DC2711-366D-3EC9-6588-BDAC2DDDD2F3}"/>
              </a:ext>
            </a:extLst>
          </p:cNvPr>
          <p:cNvSpPr/>
          <p:nvPr/>
        </p:nvSpPr>
        <p:spPr>
          <a:xfrm>
            <a:off x="2774674" y="5176166"/>
            <a:ext cx="646518" cy="67102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45B1AA56-0E02-077E-F3A7-40577D8CA249}"/>
              </a:ext>
            </a:extLst>
          </p:cNvPr>
          <p:cNvCxnSpPr>
            <a:cxnSpLocks/>
            <a:stCxn id="57" idx="0"/>
            <a:endCxn id="45" idx="0"/>
          </p:cNvCxnSpPr>
          <p:nvPr/>
        </p:nvCxnSpPr>
        <p:spPr>
          <a:xfrm rot="16200000" flipH="1" flipV="1">
            <a:off x="3841928" y="1961106"/>
            <a:ext cx="2471065" cy="3959053"/>
          </a:xfrm>
          <a:prstGeom prst="bentConnector3">
            <a:avLst>
              <a:gd name="adj1" fmla="val -13578"/>
            </a:avLst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43653A1A-4D48-097F-FFD5-F3537992A2BB}"/>
              </a:ext>
            </a:extLst>
          </p:cNvPr>
          <p:cNvCxnSpPr>
            <a:cxnSpLocks/>
            <a:stCxn id="58" idx="2"/>
            <a:endCxn id="45" idx="4"/>
          </p:cNvCxnSpPr>
          <p:nvPr/>
        </p:nvCxnSpPr>
        <p:spPr>
          <a:xfrm rot="5400000" flipH="1">
            <a:off x="3443400" y="5501726"/>
            <a:ext cx="3285091" cy="3976024"/>
          </a:xfrm>
          <a:prstGeom prst="bentConnector3">
            <a:avLst>
              <a:gd name="adj1" fmla="val -10213"/>
            </a:avLst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2671F8A-F66E-DF56-3F19-92B6332F4004}"/>
              </a:ext>
            </a:extLst>
          </p:cNvPr>
          <p:cNvGrpSpPr/>
          <p:nvPr/>
        </p:nvGrpSpPr>
        <p:grpSpPr>
          <a:xfrm>
            <a:off x="7850726" y="9122017"/>
            <a:ext cx="2622175" cy="505153"/>
            <a:chOff x="5533753" y="2959612"/>
            <a:chExt cx="1854331" cy="344183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E1BD921-D494-7A56-4B2D-A4D2797C8C09}"/>
                </a:ext>
              </a:extLst>
            </p:cNvPr>
            <p:cNvSpPr txBox="1"/>
            <p:nvPr/>
          </p:nvSpPr>
          <p:spPr>
            <a:xfrm>
              <a:off x="6091385" y="3057574"/>
              <a:ext cx="12966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b="1" dirty="0">
                  <a:solidFill>
                    <a:prstClr val="black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Electrode plate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EFC64B0-6E3E-B3C1-E4E8-D04C8F5456F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33753" y="2959612"/>
              <a:ext cx="605147" cy="23610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92095C3D-5465-8140-72A9-EEF487502351}"/>
              </a:ext>
            </a:extLst>
          </p:cNvPr>
          <p:cNvSpPr txBox="1"/>
          <p:nvPr/>
        </p:nvSpPr>
        <p:spPr>
          <a:xfrm rot="16200000">
            <a:off x="2953216" y="5363929"/>
            <a:ext cx="253351" cy="377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C4BA38-AFBA-C3E2-29EA-937235330AB6}"/>
              </a:ext>
            </a:extLst>
          </p:cNvPr>
          <p:cNvSpPr txBox="1"/>
          <p:nvPr/>
        </p:nvSpPr>
        <p:spPr>
          <a:xfrm>
            <a:off x="-89932" y="1485900"/>
            <a:ext cx="1014833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Aft>
                <a:spcPts val="600"/>
              </a:spcAft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</a:lstStyle>
          <a:p>
            <a:pPr defTabSz="1371600">
              <a:spcAft>
                <a:spcPts val="900"/>
              </a:spcAft>
              <a:defRPr/>
            </a:pPr>
            <a:r>
              <a:rPr lang="en-US" sz="3400" dirty="0"/>
              <a:t>3. Electrical Bulk Resistivity – ASTM C1876                                                                                                                 </a:t>
            </a:r>
          </a:p>
        </p:txBody>
      </p:sp>
      <p:sp>
        <p:nvSpPr>
          <p:cNvPr id="7" name="Footer Placeholder 20">
            <a:extLst>
              <a:ext uri="{FF2B5EF4-FFF2-40B4-BE49-F238E27FC236}">
                <a16:creationId xmlns:a16="http://schemas.microsoft.com/office/drawing/2014/main" id="{C61FBCE2-3939-F97D-E2E3-0995B5DC955B}"/>
              </a:ext>
            </a:extLst>
          </p:cNvPr>
          <p:cNvSpPr txBox="1">
            <a:spLocks/>
          </p:cNvSpPr>
          <p:nvPr/>
        </p:nvSpPr>
        <p:spPr>
          <a:xfrm>
            <a:off x="380506" y="9756418"/>
            <a:ext cx="68580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Civil Engineering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7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624753"/>
            <a:ext cx="18288000" cy="662248"/>
            <a:chOff x="0" y="-47625"/>
            <a:chExt cx="4816593" cy="231238"/>
          </a:xfrm>
          <a:solidFill>
            <a:srgbClr val="C41E3A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3613"/>
            </a:xfrm>
            <a:custGeom>
              <a:avLst/>
              <a:gdLst/>
              <a:ahLst/>
              <a:cxnLst/>
              <a:rect l="l" t="t" r="r" b="b"/>
              <a:pathLst>
                <a:path w="4816592" h="183613">
                  <a:moveTo>
                    <a:pt x="0" y="0"/>
                  </a:moveTo>
                  <a:lnTo>
                    <a:pt x="4816592" y="0"/>
                  </a:lnTo>
                  <a:lnTo>
                    <a:pt x="4816592" y="183613"/>
                  </a:lnTo>
                  <a:lnTo>
                    <a:pt x="0" y="18361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3123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70DC8E1D-5DDA-077E-2A46-068B78966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773894" y="979169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21</a:t>
            </a:fld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0DE68444-BCB7-ADAB-4DC5-7217AFEA810C}"/>
              </a:ext>
            </a:extLst>
          </p:cNvPr>
          <p:cNvSpPr/>
          <p:nvPr/>
        </p:nvSpPr>
        <p:spPr>
          <a:xfrm>
            <a:off x="0" y="-1"/>
            <a:ext cx="1706346" cy="1345987"/>
          </a:xfrm>
          <a:custGeom>
            <a:avLst/>
            <a:gdLst/>
            <a:ahLst/>
            <a:cxnLst/>
            <a:rect l="l" t="t" r="r" b="b"/>
            <a:pathLst>
              <a:path w="1760106" h="1333975">
                <a:moveTo>
                  <a:pt x="0" y="0"/>
                </a:moveTo>
                <a:lnTo>
                  <a:pt x="1760106" y="0"/>
                </a:lnTo>
                <a:lnTo>
                  <a:pt x="1760106" y="1333975"/>
                </a:lnTo>
                <a:lnTo>
                  <a:pt x="0" y="13339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2837EF-5C25-9C20-AA17-4699829161D3}"/>
              </a:ext>
            </a:extLst>
          </p:cNvPr>
          <p:cNvSpPr txBox="1"/>
          <p:nvPr/>
        </p:nvSpPr>
        <p:spPr>
          <a:xfrm>
            <a:off x="5050690" y="295331"/>
            <a:ext cx="8758862" cy="101710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70000" lnSpcReduction="20000"/>
          </a:bodyPr>
          <a:lstStyle/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rPr>
              <a:t>III. </a:t>
            </a:r>
            <a:r>
              <a:rPr lang="en-US" sz="6000" b="1" u="sng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rPr>
              <a:t>Results: Compressive Strengths</a:t>
            </a:r>
            <a:endParaRPr kumimoji="0" lang="en-US" sz="6000" b="1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abon Next LT" panose="02000500000000000000" pitchFamily="2" charset="0"/>
              <a:ea typeface="+mn-ea"/>
              <a:cs typeface="Sabon Next LT" panose="02000500000000000000" pitchFamily="2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050C30C-D243-9544-E088-ED6454E5E9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6887058"/>
              </p:ext>
            </p:extLst>
          </p:nvPr>
        </p:nvGraphicFramePr>
        <p:xfrm>
          <a:off x="990600" y="1062516"/>
          <a:ext cx="16611600" cy="8805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34" name="Group 33">
            <a:extLst>
              <a:ext uri="{FF2B5EF4-FFF2-40B4-BE49-F238E27FC236}">
                <a16:creationId xmlns:a16="http://schemas.microsoft.com/office/drawing/2014/main" id="{900DB5F3-AF18-2B53-772A-5CA9A03CA631}"/>
              </a:ext>
            </a:extLst>
          </p:cNvPr>
          <p:cNvGrpSpPr/>
          <p:nvPr/>
        </p:nvGrpSpPr>
        <p:grpSpPr>
          <a:xfrm>
            <a:off x="2514599" y="4076700"/>
            <a:ext cx="4681825" cy="4876800"/>
            <a:chOff x="2514600" y="3543300"/>
            <a:chExt cx="4635988" cy="541020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C19E556-BAA3-226F-C83D-4D572C4B1A7E}"/>
                </a:ext>
              </a:extLst>
            </p:cNvPr>
            <p:cNvGrpSpPr/>
            <p:nvPr/>
          </p:nvGrpSpPr>
          <p:grpSpPr>
            <a:xfrm>
              <a:off x="2514600" y="3543300"/>
              <a:ext cx="1344572" cy="5410200"/>
              <a:chOff x="304800" y="1790700"/>
              <a:chExt cx="1448626" cy="4343400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3EAF654-E409-4D7B-CE49-B43CD1FAC41D}"/>
                  </a:ext>
                </a:extLst>
              </p:cNvPr>
              <p:cNvSpPr txBox="1"/>
              <p:nvPr/>
            </p:nvSpPr>
            <p:spPr>
              <a:xfrm>
                <a:off x="305626" y="1811307"/>
                <a:ext cx="1447800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Limestone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F671D78-182C-9B57-89BD-97E4D0C4EFCB}"/>
                  </a:ext>
                </a:extLst>
              </p:cNvPr>
              <p:cNvSpPr/>
              <p:nvPr/>
            </p:nvSpPr>
            <p:spPr>
              <a:xfrm>
                <a:off x="304800" y="1790700"/>
                <a:ext cx="1401546" cy="434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B0F6A28-DE40-821F-E269-80BCF1A8A9E1}"/>
                </a:ext>
              </a:extLst>
            </p:cNvPr>
            <p:cNvGrpSpPr/>
            <p:nvPr/>
          </p:nvGrpSpPr>
          <p:grpSpPr>
            <a:xfrm>
              <a:off x="3813836" y="3543300"/>
              <a:ext cx="1198140" cy="5410200"/>
              <a:chOff x="304800" y="1790700"/>
              <a:chExt cx="1431492" cy="434340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6D5EDD6-BE82-41DD-B758-E6118724EC34}"/>
                  </a:ext>
                </a:extLst>
              </p:cNvPr>
              <p:cNvSpPr txBox="1"/>
              <p:nvPr/>
            </p:nvSpPr>
            <p:spPr>
              <a:xfrm>
                <a:off x="334746" y="1811307"/>
                <a:ext cx="1401546" cy="271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Sandstone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7B495FC-EC1A-7D91-EAA7-17D524FC862B}"/>
                  </a:ext>
                </a:extLst>
              </p:cNvPr>
              <p:cNvSpPr/>
              <p:nvPr/>
            </p:nvSpPr>
            <p:spPr>
              <a:xfrm>
                <a:off x="304800" y="1790700"/>
                <a:ext cx="1401546" cy="434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956C1D5-4FED-344F-87B2-D1A62CC7697A}"/>
                </a:ext>
              </a:extLst>
            </p:cNvPr>
            <p:cNvGrpSpPr/>
            <p:nvPr/>
          </p:nvGrpSpPr>
          <p:grpSpPr>
            <a:xfrm>
              <a:off x="4986912" y="3543300"/>
              <a:ext cx="1198140" cy="5410200"/>
              <a:chOff x="304800" y="1790700"/>
              <a:chExt cx="1431492" cy="4343400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9D0EC3D-1D4C-1145-9889-D368DFF6E649}"/>
                  </a:ext>
                </a:extLst>
              </p:cNvPr>
              <p:cNvSpPr txBox="1"/>
              <p:nvPr/>
            </p:nvSpPr>
            <p:spPr>
              <a:xfrm>
                <a:off x="334746" y="1811307"/>
                <a:ext cx="1401546" cy="271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Dolomite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BFA23E0-155C-6547-4D7F-A4A115DFA280}"/>
                  </a:ext>
                </a:extLst>
              </p:cNvPr>
              <p:cNvSpPr/>
              <p:nvPr/>
            </p:nvSpPr>
            <p:spPr>
              <a:xfrm>
                <a:off x="304800" y="1790700"/>
                <a:ext cx="1401546" cy="434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289AB75-DF5D-63A8-5C0E-62CF85251135}"/>
                </a:ext>
              </a:extLst>
            </p:cNvPr>
            <p:cNvGrpSpPr/>
            <p:nvPr/>
          </p:nvGrpSpPr>
          <p:grpSpPr>
            <a:xfrm>
              <a:off x="6158351" y="3543300"/>
              <a:ext cx="992237" cy="5410200"/>
              <a:chOff x="304800" y="1790700"/>
              <a:chExt cx="1431492" cy="4343400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639008B-8C62-751D-4217-38EECF5EE191}"/>
                  </a:ext>
                </a:extLst>
              </p:cNvPr>
              <p:cNvSpPr txBox="1"/>
              <p:nvPr/>
            </p:nvSpPr>
            <p:spPr>
              <a:xfrm>
                <a:off x="334746" y="1811307"/>
                <a:ext cx="1401546" cy="271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Gravel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3556964-CE50-93AB-EA2C-D5C2A3CEFF0D}"/>
                  </a:ext>
                </a:extLst>
              </p:cNvPr>
              <p:cNvSpPr/>
              <p:nvPr/>
            </p:nvSpPr>
            <p:spPr>
              <a:xfrm>
                <a:off x="304800" y="1790700"/>
                <a:ext cx="1401546" cy="434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72B66B4-2A5B-AC8F-C502-5F2A25F05C3B}"/>
              </a:ext>
            </a:extLst>
          </p:cNvPr>
          <p:cNvGrpSpPr/>
          <p:nvPr/>
        </p:nvGrpSpPr>
        <p:grpSpPr>
          <a:xfrm>
            <a:off x="7460226" y="1790700"/>
            <a:ext cx="4564541" cy="7162800"/>
            <a:chOff x="2471487" y="3543300"/>
            <a:chExt cx="4742865" cy="541020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CB494CE-725C-2CF9-E21B-8AC81BCABEE9}"/>
                </a:ext>
              </a:extLst>
            </p:cNvPr>
            <p:cNvGrpSpPr/>
            <p:nvPr/>
          </p:nvGrpSpPr>
          <p:grpSpPr>
            <a:xfrm>
              <a:off x="2471487" y="3543300"/>
              <a:ext cx="1612081" cy="5410200"/>
              <a:chOff x="258352" y="1790700"/>
              <a:chExt cx="1736838" cy="4343400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E34B763-6622-9AAA-FE44-155D08508550}"/>
                  </a:ext>
                </a:extLst>
              </p:cNvPr>
              <p:cNvSpPr txBox="1"/>
              <p:nvPr/>
            </p:nvSpPr>
            <p:spPr>
              <a:xfrm>
                <a:off x="258352" y="1811307"/>
                <a:ext cx="1736838" cy="242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Limestone</a:t>
                </a: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06237D0-DC6A-869B-4BD8-B63680C74DF2}"/>
                  </a:ext>
                </a:extLst>
              </p:cNvPr>
              <p:cNvSpPr/>
              <p:nvPr/>
            </p:nvSpPr>
            <p:spPr>
              <a:xfrm>
                <a:off x="304800" y="1790700"/>
                <a:ext cx="1401546" cy="434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1DCEF25-5C26-8C53-B283-BD62DFCA27A0}"/>
                </a:ext>
              </a:extLst>
            </p:cNvPr>
            <p:cNvGrpSpPr/>
            <p:nvPr/>
          </p:nvGrpSpPr>
          <p:grpSpPr>
            <a:xfrm>
              <a:off x="3813836" y="3543300"/>
              <a:ext cx="1343805" cy="5410200"/>
              <a:chOff x="304800" y="1790700"/>
              <a:chExt cx="1605527" cy="4343400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4D438BC-A69B-CD7F-9CFE-E6E529C7C54C}"/>
                  </a:ext>
                </a:extLst>
              </p:cNvPr>
              <p:cNvSpPr txBox="1"/>
              <p:nvPr/>
            </p:nvSpPr>
            <p:spPr>
              <a:xfrm>
                <a:off x="334746" y="1811307"/>
                <a:ext cx="1575581" cy="223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Sandstone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EE8C0A3-CC4C-205C-CD9E-14C58BB07B53}"/>
                  </a:ext>
                </a:extLst>
              </p:cNvPr>
              <p:cNvSpPr/>
              <p:nvPr/>
            </p:nvSpPr>
            <p:spPr>
              <a:xfrm>
                <a:off x="304800" y="1790700"/>
                <a:ext cx="1401546" cy="434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3002778-10A8-1385-575C-2C8833935BED}"/>
                </a:ext>
              </a:extLst>
            </p:cNvPr>
            <p:cNvGrpSpPr/>
            <p:nvPr/>
          </p:nvGrpSpPr>
          <p:grpSpPr>
            <a:xfrm>
              <a:off x="4986912" y="3543300"/>
              <a:ext cx="1271440" cy="5410200"/>
              <a:chOff x="304800" y="1790700"/>
              <a:chExt cx="1519068" cy="4343400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C4D1FED-A481-F4EB-893E-4B7FEF4D4AD6}"/>
                  </a:ext>
                </a:extLst>
              </p:cNvPr>
              <p:cNvSpPr txBox="1"/>
              <p:nvPr/>
            </p:nvSpPr>
            <p:spPr>
              <a:xfrm>
                <a:off x="334746" y="1811307"/>
                <a:ext cx="1401546" cy="271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Dolomite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4F593619-A8DF-C4DE-3893-50C0A0E782AE}"/>
                  </a:ext>
                </a:extLst>
              </p:cNvPr>
              <p:cNvSpPr/>
              <p:nvPr/>
            </p:nvSpPr>
            <p:spPr>
              <a:xfrm>
                <a:off x="304800" y="1790700"/>
                <a:ext cx="1519068" cy="434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5862125-41EF-05DD-3AB7-84AA5EA5A5BA}"/>
                </a:ext>
              </a:extLst>
            </p:cNvPr>
            <p:cNvGrpSpPr/>
            <p:nvPr/>
          </p:nvGrpSpPr>
          <p:grpSpPr>
            <a:xfrm>
              <a:off x="6179108" y="3543300"/>
              <a:ext cx="1035244" cy="5410200"/>
              <a:chOff x="334746" y="1790700"/>
              <a:chExt cx="1493538" cy="4343400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E7561A6-0BE7-8187-8AC0-8CE0A73A17A2}"/>
                  </a:ext>
                </a:extLst>
              </p:cNvPr>
              <p:cNvSpPr txBox="1"/>
              <p:nvPr/>
            </p:nvSpPr>
            <p:spPr>
              <a:xfrm>
                <a:off x="334746" y="1811307"/>
                <a:ext cx="1401546" cy="271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Gravel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5049AAE2-09F0-FAE4-A659-D154CA53A257}"/>
                  </a:ext>
                </a:extLst>
              </p:cNvPr>
              <p:cNvSpPr/>
              <p:nvPr/>
            </p:nvSpPr>
            <p:spPr>
              <a:xfrm>
                <a:off x="485231" y="1790700"/>
                <a:ext cx="1343053" cy="434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93237D0-5A68-00DA-35C2-3C89E21DA489}"/>
              </a:ext>
            </a:extLst>
          </p:cNvPr>
          <p:cNvGrpSpPr/>
          <p:nvPr/>
        </p:nvGrpSpPr>
        <p:grpSpPr>
          <a:xfrm>
            <a:off x="12411568" y="1562100"/>
            <a:ext cx="4564542" cy="7380268"/>
            <a:chOff x="2471486" y="3543300"/>
            <a:chExt cx="4742866" cy="541020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BEAEE4FC-EF9B-C00B-43EA-61745059A938}"/>
                </a:ext>
              </a:extLst>
            </p:cNvPr>
            <p:cNvGrpSpPr/>
            <p:nvPr/>
          </p:nvGrpSpPr>
          <p:grpSpPr>
            <a:xfrm>
              <a:off x="2471486" y="3543300"/>
              <a:ext cx="1497196" cy="5410200"/>
              <a:chOff x="258351" y="1790700"/>
              <a:chExt cx="1613063" cy="4343400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EE50A48-99B1-6909-BBEC-FC86C164916F}"/>
                  </a:ext>
                </a:extLst>
              </p:cNvPr>
              <p:cNvSpPr txBox="1"/>
              <p:nvPr/>
            </p:nvSpPr>
            <p:spPr>
              <a:xfrm>
                <a:off x="258351" y="1811307"/>
                <a:ext cx="1613063" cy="235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Limestone</a:t>
                </a: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A0FD7DA-7CC5-53E7-D12C-B1847C3395FF}"/>
                  </a:ext>
                </a:extLst>
              </p:cNvPr>
              <p:cNvSpPr/>
              <p:nvPr/>
            </p:nvSpPr>
            <p:spPr>
              <a:xfrm>
                <a:off x="304800" y="1790700"/>
                <a:ext cx="1401546" cy="434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FC394BB-49C4-B449-3CA5-C1AE9916F49D}"/>
                </a:ext>
              </a:extLst>
            </p:cNvPr>
            <p:cNvGrpSpPr/>
            <p:nvPr/>
          </p:nvGrpSpPr>
          <p:grpSpPr>
            <a:xfrm>
              <a:off x="3813836" y="3543300"/>
              <a:ext cx="1273078" cy="5410200"/>
              <a:chOff x="304800" y="1790700"/>
              <a:chExt cx="1521025" cy="4343400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EAF0FAA-2306-ED79-C0C6-4529BBC952CD}"/>
                  </a:ext>
                </a:extLst>
              </p:cNvPr>
              <p:cNvSpPr txBox="1"/>
              <p:nvPr/>
            </p:nvSpPr>
            <p:spPr>
              <a:xfrm>
                <a:off x="334745" y="1811307"/>
                <a:ext cx="1491080" cy="19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Sandstone</a:t>
                </a: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CAAE743A-842D-E6FA-0CC5-133DDBE570EE}"/>
                  </a:ext>
                </a:extLst>
              </p:cNvPr>
              <p:cNvSpPr/>
              <p:nvPr/>
            </p:nvSpPr>
            <p:spPr>
              <a:xfrm>
                <a:off x="304800" y="1790700"/>
                <a:ext cx="1401546" cy="434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143E8ED-03E5-C48E-64FC-EBCDD9B64756}"/>
                </a:ext>
              </a:extLst>
            </p:cNvPr>
            <p:cNvGrpSpPr/>
            <p:nvPr/>
          </p:nvGrpSpPr>
          <p:grpSpPr>
            <a:xfrm>
              <a:off x="4986912" y="3543300"/>
              <a:ext cx="1271440" cy="5410200"/>
              <a:chOff x="304800" y="1790700"/>
              <a:chExt cx="1519068" cy="4343400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CDE19496-C8BA-AB0B-1837-07863BB5D014}"/>
                  </a:ext>
                </a:extLst>
              </p:cNvPr>
              <p:cNvSpPr txBox="1"/>
              <p:nvPr/>
            </p:nvSpPr>
            <p:spPr>
              <a:xfrm>
                <a:off x="334746" y="1811307"/>
                <a:ext cx="1401546" cy="271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Dolomite</a:t>
                </a: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8B95402E-57DF-95C2-D410-6D0612D6D353}"/>
                  </a:ext>
                </a:extLst>
              </p:cNvPr>
              <p:cNvSpPr/>
              <p:nvPr/>
            </p:nvSpPr>
            <p:spPr>
              <a:xfrm>
                <a:off x="304800" y="1790700"/>
                <a:ext cx="1519068" cy="434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2B06F3F-F411-EDBB-3F43-90091AA46C29}"/>
                </a:ext>
              </a:extLst>
            </p:cNvPr>
            <p:cNvGrpSpPr/>
            <p:nvPr/>
          </p:nvGrpSpPr>
          <p:grpSpPr>
            <a:xfrm>
              <a:off x="6179108" y="3543300"/>
              <a:ext cx="1035244" cy="5410200"/>
              <a:chOff x="334746" y="1790700"/>
              <a:chExt cx="1493538" cy="4343400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78304F3-CACA-CF26-67F1-224429BF8BB7}"/>
                  </a:ext>
                </a:extLst>
              </p:cNvPr>
              <p:cNvSpPr txBox="1"/>
              <p:nvPr/>
            </p:nvSpPr>
            <p:spPr>
              <a:xfrm>
                <a:off x="334746" y="1811307"/>
                <a:ext cx="1401546" cy="271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Gravel</a:t>
                </a: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8656C3A-6764-8CCB-FDC6-FEAD453440AD}"/>
                  </a:ext>
                </a:extLst>
              </p:cNvPr>
              <p:cNvSpPr/>
              <p:nvPr/>
            </p:nvSpPr>
            <p:spPr>
              <a:xfrm>
                <a:off x="485231" y="1790700"/>
                <a:ext cx="1343053" cy="434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D40157F-D590-45D6-89B9-F2FB839B1396}"/>
              </a:ext>
            </a:extLst>
          </p:cNvPr>
          <p:cNvGrpSpPr/>
          <p:nvPr/>
        </p:nvGrpSpPr>
        <p:grpSpPr>
          <a:xfrm>
            <a:off x="2527502" y="1574861"/>
            <a:ext cx="4386631" cy="2126864"/>
            <a:chOff x="2782884" y="1496758"/>
            <a:chExt cx="4386631" cy="2126864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E4E1D38-4C56-C906-5990-6BA62BBB4683}"/>
                </a:ext>
              </a:extLst>
            </p:cNvPr>
            <p:cNvSpPr txBox="1"/>
            <p:nvPr/>
          </p:nvSpPr>
          <p:spPr>
            <a:xfrm>
              <a:off x="2782884" y="1496758"/>
              <a:ext cx="4386631" cy="21268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/>
                <a:t>	Standard S(AE)</a:t>
              </a:r>
            </a:p>
            <a:p>
              <a:pPr>
                <a:lnSpc>
                  <a:spcPct val="150000"/>
                </a:lnSpc>
              </a:pPr>
              <a:r>
                <a:rPr lang="en-US"/>
                <a:t>	Cement reduced by 5.9%</a:t>
              </a:r>
            </a:p>
            <a:p>
              <a:pPr>
                <a:lnSpc>
                  <a:spcPct val="150000"/>
                </a:lnSpc>
              </a:pPr>
              <a:r>
                <a:rPr lang="en-US"/>
                <a:t>	Cement reduced by 15.4%</a:t>
              </a:r>
            </a:p>
            <a:p>
              <a:pPr>
                <a:lnSpc>
                  <a:spcPct val="150000"/>
                </a:lnSpc>
              </a:pPr>
              <a:r>
                <a:rPr lang="en-US"/>
                <a:t>	Substitution with 20% F. A.</a:t>
              </a:r>
            </a:p>
            <a:p>
              <a:pPr>
                <a:lnSpc>
                  <a:spcPct val="150000"/>
                </a:lnSpc>
              </a:pPr>
              <a:r>
                <a:rPr lang="en-US"/>
                <a:t>	Substitution with 30% F. A.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15AA37B-1522-4C0F-23C0-C4FBBF1C85B0}"/>
                </a:ext>
              </a:extLst>
            </p:cNvPr>
            <p:cNvSpPr/>
            <p:nvPr/>
          </p:nvSpPr>
          <p:spPr>
            <a:xfrm>
              <a:off x="2946641" y="3272680"/>
              <a:ext cx="567246" cy="301119"/>
            </a:xfrm>
            <a:prstGeom prst="rect">
              <a:avLst/>
            </a:prstGeom>
            <a:pattFill prst="pct75">
              <a:fgClr>
                <a:schemeClr val="tx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310EEDC-3C98-E8A9-D928-32FF01700FA1}"/>
                </a:ext>
              </a:extLst>
            </p:cNvPr>
            <p:cNvSpPr/>
            <p:nvPr/>
          </p:nvSpPr>
          <p:spPr>
            <a:xfrm>
              <a:off x="2948296" y="2836406"/>
              <a:ext cx="567246" cy="301119"/>
            </a:xfrm>
            <a:prstGeom prst="rect">
              <a:avLst/>
            </a:prstGeom>
            <a:pattFill prst="pct60">
              <a:fgClr>
                <a:schemeClr val="tx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FB7C1643-C2A3-6727-8310-ED9BBB5BD993}"/>
                </a:ext>
              </a:extLst>
            </p:cNvPr>
            <p:cNvSpPr/>
            <p:nvPr/>
          </p:nvSpPr>
          <p:spPr>
            <a:xfrm>
              <a:off x="2953925" y="1636333"/>
              <a:ext cx="567246" cy="3011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F5456978-836D-E789-6BFA-D9C05A1AB78B}"/>
                </a:ext>
              </a:extLst>
            </p:cNvPr>
            <p:cNvSpPr/>
            <p:nvPr/>
          </p:nvSpPr>
          <p:spPr>
            <a:xfrm>
              <a:off x="2948296" y="2018621"/>
              <a:ext cx="567246" cy="3011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E20E1C04-93B9-9611-1E14-3603E50E8899}"/>
                </a:ext>
              </a:extLst>
            </p:cNvPr>
            <p:cNvSpPr/>
            <p:nvPr/>
          </p:nvSpPr>
          <p:spPr>
            <a:xfrm>
              <a:off x="2948296" y="2431606"/>
              <a:ext cx="567246" cy="3011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4D90000E-3124-DF31-78AF-84DD85BD2D43}"/>
              </a:ext>
            </a:extLst>
          </p:cNvPr>
          <p:cNvSpPr/>
          <p:nvPr/>
        </p:nvSpPr>
        <p:spPr>
          <a:xfrm>
            <a:off x="5035014" y="3932596"/>
            <a:ext cx="2320377" cy="50066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                                                   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69DBEB-8E94-3F6F-7B45-997A35477D1F}"/>
              </a:ext>
            </a:extLst>
          </p:cNvPr>
          <p:cNvSpPr/>
          <p:nvPr/>
        </p:nvSpPr>
        <p:spPr>
          <a:xfrm>
            <a:off x="8768014" y="1562100"/>
            <a:ext cx="3639525" cy="7391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587117-1AB6-2D5A-6CE6-36B7CDE4DD1E}"/>
              </a:ext>
            </a:extLst>
          </p:cNvPr>
          <p:cNvSpPr/>
          <p:nvPr/>
        </p:nvSpPr>
        <p:spPr>
          <a:xfrm>
            <a:off x="13727570" y="1558952"/>
            <a:ext cx="3473444" cy="73802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411080-B6A9-13F0-E2B1-78B1ED61E3E8}"/>
              </a:ext>
            </a:extLst>
          </p:cNvPr>
          <p:cNvSpPr/>
          <p:nvPr/>
        </p:nvSpPr>
        <p:spPr>
          <a:xfrm>
            <a:off x="3845646" y="3932596"/>
            <a:ext cx="1251342" cy="50066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8290A9-D3C6-9EF2-27A3-CE1E407184BD}"/>
              </a:ext>
            </a:extLst>
          </p:cNvPr>
          <p:cNvSpPr/>
          <p:nvPr/>
        </p:nvSpPr>
        <p:spPr>
          <a:xfrm>
            <a:off x="6959230" y="1687410"/>
            <a:ext cx="471945" cy="72518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BE4C699-103A-A8E8-1764-C97859DD1B1F}"/>
              </a:ext>
            </a:extLst>
          </p:cNvPr>
          <p:cNvCxnSpPr>
            <a:cxnSpLocks/>
          </p:cNvCxnSpPr>
          <p:nvPr/>
        </p:nvCxnSpPr>
        <p:spPr>
          <a:xfrm>
            <a:off x="2542395" y="5676900"/>
            <a:ext cx="14755005" cy="0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Footer Placeholder 20">
            <a:extLst>
              <a:ext uri="{FF2B5EF4-FFF2-40B4-BE49-F238E27FC236}">
                <a16:creationId xmlns:a16="http://schemas.microsoft.com/office/drawing/2014/main" id="{C1CAB3F8-C29C-6204-1E6E-AAEDD1501623}"/>
              </a:ext>
            </a:extLst>
          </p:cNvPr>
          <p:cNvSpPr txBox="1">
            <a:spLocks/>
          </p:cNvSpPr>
          <p:nvPr/>
        </p:nvSpPr>
        <p:spPr>
          <a:xfrm>
            <a:off x="380506" y="9756418"/>
            <a:ext cx="68580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Civil Engineering</a:t>
            </a:r>
          </a:p>
        </p:txBody>
      </p:sp>
    </p:spTree>
    <p:extLst>
      <p:ext uri="{BB962C8B-B14F-4D97-AF65-F5344CB8AC3E}">
        <p14:creationId xmlns:p14="http://schemas.microsoft.com/office/powerpoint/2010/main" val="8515875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624753"/>
            <a:ext cx="18288000" cy="662248"/>
            <a:chOff x="0" y="-47625"/>
            <a:chExt cx="4816593" cy="231238"/>
          </a:xfrm>
          <a:solidFill>
            <a:srgbClr val="C41E3A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3613"/>
            </a:xfrm>
            <a:custGeom>
              <a:avLst/>
              <a:gdLst/>
              <a:ahLst/>
              <a:cxnLst/>
              <a:rect l="l" t="t" r="r" b="b"/>
              <a:pathLst>
                <a:path w="4816592" h="183613">
                  <a:moveTo>
                    <a:pt x="0" y="0"/>
                  </a:moveTo>
                  <a:lnTo>
                    <a:pt x="4816592" y="0"/>
                  </a:lnTo>
                  <a:lnTo>
                    <a:pt x="4816592" y="183613"/>
                  </a:lnTo>
                  <a:lnTo>
                    <a:pt x="0" y="18361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3123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70DC8E1D-5DDA-077E-2A46-068B78966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773894" y="979169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22</a:t>
            </a:fld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0DE68444-BCB7-ADAB-4DC5-7217AFEA810C}"/>
              </a:ext>
            </a:extLst>
          </p:cNvPr>
          <p:cNvSpPr/>
          <p:nvPr/>
        </p:nvSpPr>
        <p:spPr>
          <a:xfrm>
            <a:off x="0" y="-1"/>
            <a:ext cx="1706346" cy="1345987"/>
          </a:xfrm>
          <a:custGeom>
            <a:avLst/>
            <a:gdLst/>
            <a:ahLst/>
            <a:cxnLst/>
            <a:rect l="l" t="t" r="r" b="b"/>
            <a:pathLst>
              <a:path w="1760106" h="1333975">
                <a:moveTo>
                  <a:pt x="0" y="0"/>
                </a:moveTo>
                <a:lnTo>
                  <a:pt x="1760106" y="0"/>
                </a:lnTo>
                <a:lnTo>
                  <a:pt x="1760106" y="1333975"/>
                </a:lnTo>
                <a:lnTo>
                  <a:pt x="0" y="13339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2837EF-5C25-9C20-AA17-4699829161D3}"/>
              </a:ext>
            </a:extLst>
          </p:cNvPr>
          <p:cNvSpPr txBox="1"/>
          <p:nvPr/>
        </p:nvSpPr>
        <p:spPr>
          <a:xfrm>
            <a:off x="5050690" y="295331"/>
            <a:ext cx="8758862" cy="101710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70000" lnSpcReduction="20000"/>
          </a:bodyPr>
          <a:lstStyle/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rPr>
              <a:t>III. </a:t>
            </a:r>
            <a:r>
              <a:rPr lang="en-US" sz="6000" b="1" u="sng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rPr>
              <a:t>Results: Compressive Strengths</a:t>
            </a:r>
            <a:endParaRPr kumimoji="0" lang="en-US" sz="6000" b="1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abon Next LT" panose="02000500000000000000" pitchFamily="2" charset="0"/>
              <a:ea typeface="+mn-ea"/>
              <a:cs typeface="Sabon Next LT" panose="02000500000000000000" pitchFamily="2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050C30C-D243-9544-E088-ED6454E5E9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780934"/>
              </p:ext>
            </p:extLst>
          </p:nvPr>
        </p:nvGraphicFramePr>
        <p:xfrm>
          <a:off x="990600" y="1062516"/>
          <a:ext cx="16611600" cy="8805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34" name="Group 33">
            <a:extLst>
              <a:ext uri="{FF2B5EF4-FFF2-40B4-BE49-F238E27FC236}">
                <a16:creationId xmlns:a16="http://schemas.microsoft.com/office/drawing/2014/main" id="{900DB5F3-AF18-2B53-772A-5CA9A03CA631}"/>
              </a:ext>
            </a:extLst>
          </p:cNvPr>
          <p:cNvGrpSpPr/>
          <p:nvPr/>
        </p:nvGrpSpPr>
        <p:grpSpPr>
          <a:xfrm>
            <a:off x="2514599" y="4076700"/>
            <a:ext cx="4681825" cy="4876800"/>
            <a:chOff x="2514600" y="3543300"/>
            <a:chExt cx="4635988" cy="541020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C19E556-BAA3-226F-C83D-4D572C4B1A7E}"/>
                </a:ext>
              </a:extLst>
            </p:cNvPr>
            <p:cNvGrpSpPr/>
            <p:nvPr/>
          </p:nvGrpSpPr>
          <p:grpSpPr>
            <a:xfrm>
              <a:off x="2514600" y="3543300"/>
              <a:ext cx="1371600" cy="5410200"/>
              <a:chOff x="304800" y="1790700"/>
              <a:chExt cx="1477746" cy="4343400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3EAF654-E409-4D7B-CE49-B43CD1FAC41D}"/>
                  </a:ext>
                </a:extLst>
              </p:cNvPr>
              <p:cNvSpPr txBox="1"/>
              <p:nvPr/>
            </p:nvSpPr>
            <p:spPr>
              <a:xfrm>
                <a:off x="334746" y="1811307"/>
                <a:ext cx="1447800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Limestone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F671D78-182C-9B57-89BD-97E4D0C4EFCB}"/>
                  </a:ext>
                </a:extLst>
              </p:cNvPr>
              <p:cNvSpPr/>
              <p:nvPr/>
            </p:nvSpPr>
            <p:spPr>
              <a:xfrm>
                <a:off x="304800" y="1790700"/>
                <a:ext cx="1401546" cy="434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B0F6A28-DE40-821F-E269-80BCF1A8A9E1}"/>
                </a:ext>
              </a:extLst>
            </p:cNvPr>
            <p:cNvGrpSpPr/>
            <p:nvPr/>
          </p:nvGrpSpPr>
          <p:grpSpPr>
            <a:xfrm>
              <a:off x="3703759" y="3543300"/>
              <a:ext cx="1450317" cy="5410200"/>
              <a:chOff x="173284" y="1790700"/>
              <a:chExt cx="1732784" cy="434340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6D5EDD6-BE82-41DD-B758-E6118724EC34}"/>
                  </a:ext>
                </a:extLst>
              </p:cNvPr>
              <p:cNvSpPr txBox="1"/>
              <p:nvPr/>
            </p:nvSpPr>
            <p:spPr>
              <a:xfrm>
                <a:off x="173284" y="1811307"/>
                <a:ext cx="1732784" cy="356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Sandstone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7B495FC-EC1A-7D91-EAA7-17D524FC862B}"/>
                  </a:ext>
                </a:extLst>
              </p:cNvPr>
              <p:cNvSpPr/>
              <p:nvPr/>
            </p:nvSpPr>
            <p:spPr>
              <a:xfrm>
                <a:off x="304800" y="1790700"/>
                <a:ext cx="1401546" cy="434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956C1D5-4FED-344F-87B2-D1A62CC7697A}"/>
                </a:ext>
              </a:extLst>
            </p:cNvPr>
            <p:cNvGrpSpPr/>
            <p:nvPr/>
          </p:nvGrpSpPr>
          <p:grpSpPr>
            <a:xfrm>
              <a:off x="4986912" y="3543300"/>
              <a:ext cx="1198140" cy="5410200"/>
              <a:chOff x="304800" y="1790700"/>
              <a:chExt cx="1431492" cy="4343400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9D0EC3D-1D4C-1145-9889-D368DFF6E649}"/>
                  </a:ext>
                </a:extLst>
              </p:cNvPr>
              <p:cNvSpPr txBox="1"/>
              <p:nvPr/>
            </p:nvSpPr>
            <p:spPr>
              <a:xfrm>
                <a:off x="334746" y="1811307"/>
                <a:ext cx="1401546" cy="271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Dolomite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BFA23E0-155C-6547-4D7F-A4A115DFA280}"/>
                  </a:ext>
                </a:extLst>
              </p:cNvPr>
              <p:cNvSpPr/>
              <p:nvPr/>
            </p:nvSpPr>
            <p:spPr>
              <a:xfrm>
                <a:off x="304800" y="1790700"/>
                <a:ext cx="1401546" cy="434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289AB75-DF5D-63A8-5C0E-62CF85251135}"/>
                </a:ext>
              </a:extLst>
            </p:cNvPr>
            <p:cNvGrpSpPr/>
            <p:nvPr/>
          </p:nvGrpSpPr>
          <p:grpSpPr>
            <a:xfrm>
              <a:off x="6158351" y="3543300"/>
              <a:ext cx="992237" cy="5410200"/>
              <a:chOff x="304800" y="1790700"/>
              <a:chExt cx="1431492" cy="4343400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639008B-8C62-751D-4217-38EECF5EE191}"/>
                  </a:ext>
                </a:extLst>
              </p:cNvPr>
              <p:cNvSpPr txBox="1"/>
              <p:nvPr/>
            </p:nvSpPr>
            <p:spPr>
              <a:xfrm>
                <a:off x="334746" y="1811307"/>
                <a:ext cx="1401546" cy="271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Gravel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3556964-CE50-93AB-EA2C-D5C2A3CEFF0D}"/>
                  </a:ext>
                </a:extLst>
              </p:cNvPr>
              <p:cNvSpPr/>
              <p:nvPr/>
            </p:nvSpPr>
            <p:spPr>
              <a:xfrm>
                <a:off x="304800" y="1790700"/>
                <a:ext cx="1401546" cy="434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72B66B4-2A5B-AC8F-C502-5F2A25F05C3B}"/>
              </a:ext>
            </a:extLst>
          </p:cNvPr>
          <p:cNvGrpSpPr/>
          <p:nvPr/>
        </p:nvGrpSpPr>
        <p:grpSpPr>
          <a:xfrm>
            <a:off x="7501719" y="1790700"/>
            <a:ext cx="4523048" cy="7162800"/>
            <a:chOff x="2514600" y="3543300"/>
            <a:chExt cx="4699752" cy="541020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CB494CE-725C-2CF9-E21B-8AC81BCABEE9}"/>
                </a:ext>
              </a:extLst>
            </p:cNvPr>
            <p:cNvGrpSpPr/>
            <p:nvPr/>
          </p:nvGrpSpPr>
          <p:grpSpPr>
            <a:xfrm>
              <a:off x="2514600" y="3543300"/>
              <a:ext cx="1371600" cy="5410200"/>
              <a:chOff x="304800" y="1790700"/>
              <a:chExt cx="1477746" cy="4343400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E34B763-6622-9AAA-FE44-155D08508550}"/>
                  </a:ext>
                </a:extLst>
              </p:cNvPr>
              <p:cNvSpPr txBox="1"/>
              <p:nvPr/>
            </p:nvSpPr>
            <p:spPr>
              <a:xfrm>
                <a:off x="334746" y="1811307"/>
                <a:ext cx="1447800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Limestone</a:t>
                </a: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06237D0-DC6A-869B-4BD8-B63680C74DF2}"/>
                  </a:ext>
                </a:extLst>
              </p:cNvPr>
              <p:cNvSpPr/>
              <p:nvPr/>
            </p:nvSpPr>
            <p:spPr>
              <a:xfrm>
                <a:off x="304800" y="1790700"/>
                <a:ext cx="1401546" cy="434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EE8C0A3-CC4C-205C-CD9E-14C58BB07B53}"/>
                </a:ext>
              </a:extLst>
            </p:cNvPr>
            <p:cNvSpPr/>
            <p:nvPr/>
          </p:nvSpPr>
          <p:spPr>
            <a:xfrm>
              <a:off x="3813836" y="3543300"/>
              <a:ext cx="1173076" cy="54102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3002778-10A8-1385-575C-2C8833935BED}"/>
                </a:ext>
              </a:extLst>
            </p:cNvPr>
            <p:cNvGrpSpPr/>
            <p:nvPr/>
          </p:nvGrpSpPr>
          <p:grpSpPr>
            <a:xfrm>
              <a:off x="4986912" y="3543300"/>
              <a:ext cx="1271440" cy="5410200"/>
              <a:chOff x="304800" y="1790700"/>
              <a:chExt cx="1519068" cy="4343400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C4D1FED-A481-F4EB-893E-4B7FEF4D4AD6}"/>
                  </a:ext>
                </a:extLst>
              </p:cNvPr>
              <p:cNvSpPr txBox="1"/>
              <p:nvPr/>
            </p:nvSpPr>
            <p:spPr>
              <a:xfrm>
                <a:off x="334746" y="1811307"/>
                <a:ext cx="1401546" cy="271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Dolomite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4F593619-A8DF-C4DE-3893-50C0A0E782AE}"/>
                  </a:ext>
                </a:extLst>
              </p:cNvPr>
              <p:cNvSpPr/>
              <p:nvPr/>
            </p:nvSpPr>
            <p:spPr>
              <a:xfrm>
                <a:off x="304800" y="1790700"/>
                <a:ext cx="1519068" cy="434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5862125-41EF-05DD-3AB7-84AA5EA5A5BA}"/>
                </a:ext>
              </a:extLst>
            </p:cNvPr>
            <p:cNvGrpSpPr/>
            <p:nvPr/>
          </p:nvGrpSpPr>
          <p:grpSpPr>
            <a:xfrm>
              <a:off x="6179108" y="3543300"/>
              <a:ext cx="1035244" cy="5410200"/>
              <a:chOff x="334746" y="1790700"/>
              <a:chExt cx="1493538" cy="4343400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E7561A6-0BE7-8187-8AC0-8CE0A73A17A2}"/>
                  </a:ext>
                </a:extLst>
              </p:cNvPr>
              <p:cNvSpPr txBox="1"/>
              <p:nvPr/>
            </p:nvSpPr>
            <p:spPr>
              <a:xfrm>
                <a:off x="334746" y="1811307"/>
                <a:ext cx="1401546" cy="271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Gravel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5049AAE2-09F0-FAE4-A659-D154CA53A257}"/>
                  </a:ext>
                </a:extLst>
              </p:cNvPr>
              <p:cNvSpPr/>
              <p:nvPr/>
            </p:nvSpPr>
            <p:spPr>
              <a:xfrm>
                <a:off x="485231" y="1790700"/>
                <a:ext cx="1343053" cy="434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93237D0-5A68-00DA-35C2-3C89E21DA489}"/>
              </a:ext>
            </a:extLst>
          </p:cNvPr>
          <p:cNvGrpSpPr/>
          <p:nvPr/>
        </p:nvGrpSpPr>
        <p:grpSpPr>
          <a:xfrm>
            <a:off x="12453061" y="1562100"/>
            <a:ext cx="4523048" cy="7380268"/>
            <a:chOff x="2514600" y="3543300"/>
            <a:chExt cx="4699752" cy="541020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BEAEE4FC-EF9B-C00B-43EA-61745059A938}"/>
                </a:ext>
              </a:extLst>
            </p:cNvPr>
            <p:cNvGrpSpPr/>
            <p:nvPr/>
          </p:nvGrpSpPr>
          <p:grpSpPr>
            <a:xfrm>
              <a:off x="2514600" y="3543300"/>
              <a:ext cx="1371600" cy="5410200"/>
              <a:chOff x="304800" y="1790700"/>
              <a:chExt cx="1477746" cy="4343400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EE50A48-99B1-6909-BBEC-FC86C164916F}"/>
                  </a:ext>
                </a:extLst>
              </p:cNvPr>
              <p:cNvSpPr txBox="1"/>
              <p:nvPr/>
            </p:nvSpPr>
            <p:spPr>
              <a:xfrm>
                <a:off x="334746" y="1811307"/>
                <a:ext cx="1447800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Limestone</a:t>
                </a: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A0FD7DA-7CC5-53E7-D12C-B1847C3395FF}"/>
                  </a:ext>
                </a:extLst>
              </p:cNvPr>
              <p:cNvSpPr/>
              <p:nvPr/>
            </p:nvSpPr>
            <p:spPr>
              <a:xfrm>
                <a:off x="304800" y="1790700"/>
                <a:ext cx="1401546" cy="434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AAE743A-842D-E6FA-0CC5-133DDBE570EE}"/>
                </a:ext>
              </a:extLst>
            </p:cNvPr>
            <p:cNvSpPr/>
            <p:nvPr/>
          </p:nvSpPr>
          <p:spPr>
            <a:xfrm>
              <a:off x="3813836" y="3543300"/>
              <a:ext cx="1173076" cy="54102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143E8ED-03E5-C48E-64FC-EBCDD9B64756}"/>
                </a:ext>
              </a:extLst>
            </p:cNvPr>
            <p:cNvGrpSpPr/>
            <p:nvPr/>
          </p:nvGrpSpPr>
          <p:grpSpPr>
            <a:xfrm>
              <a:off x="4986912" y="3543300"/>
              <a:ext cx="1271440" cy="5410200"/>
              <a:chOff x="304800" y="1790700"/>
              <a:chExt cx="1519068" cy="4343400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CDE19496-C8BA-AB0B-1837-07863BB5D014}"/>
                  </a:ext>
                </a:extLst>
              </p:cNvPr>
              <p:cNvSpPr txBox="1"/>
              <p:nvPr/>
            </p:nvSpPr>
            <p:spPr>
              <a:xfrm>
                <a:off x="334746" y="1811307"/>
                <a:ext cx="1401546" cy="271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Dolomite</a:t>
                </a: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8B95402E-57DF-95C2-D410-6D0612D6D353}"/>
                  </a:ext>
                </a:extLst>
              </p:cNvPr>
              <p:cNvSpPr/>
              <p:nvPr/>
            </p:nvSpPr>
            <p:spPr>
              <a:xfrm>
                <a:off x="304800" y="1790700"/>
                <a:ext cx="1519068" cy="434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2B06F3F-F411-EDBB-3F43-90091AA46C29}"/>
                </a:ext>
              </a:extLst>
            </p:cNvPr>
            <p:cNvGrpSpPr/>
            <p:nvPr/>
          </p:nvGrpSpPr>
          <p:grpSpPr>
            <a:xfrm>
              <a:off x="6179108" y="3543300"/>
              <a:ext cx="1035244" cy="5410200"/>
              <a:chOff x="334746" y="1790700"/>
              <a:chExt cx="1493538" cy="4343400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78304F3-CACA-CF26-67F1-224429BF8BB7}"/>
                  </a:ext>
                </a:extLst>
              </p:cNvPr>
              <p:cNvSpPr txBox="1"/>
              <p:nvPr/>
            </p:nvSpPr>
            <p:spPr>
              <a:xfrm>
                <a:off x="334746" y="1811307"/>
                <a:ext cx="1401546" cy="271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Gravel</a:t>
                </a: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8656C3A-6764-8CCB-FDC6-FEAD453440AD}"/>
                  </a:ext>
                </a:extLst>
              </p:cNvPr>
              <p:cNvSpPr/>
              <p:nvPr/>
            </p:nvSpPr>
            <p:spPr>
              <a:xfrm>
                <a:off x="485231" y="1790700"/>
                <a:ext cx="1343053" cy="434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D40157F-D590-45D6-89B9-F2FB839B1396}"/>
              </a:ext>
            </a:extLst>
          </p:cNvPr>
          <p:cNvGrpSpPr/>
          <p:nvPr/>
        </p:nvGrpSpPr>
        <p:grpSpPr>
          <a:xfrm>
            <a:off x="2527502" y="1574861"/>
            <a:ext cx="4386631" cy="2126864"/>
            <a:chOff x="2782884" y="1496758"/>
            <a:chExt cx="4386631" cy="2126864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E4E1D38-4C56-C906-5990-6BA62BBB4683}"/>
                </a:ext>
              </a:extLst>
            </p:cNvPr>
            <p:cNvSpPr txBox="1"/>
            <p:nvPr/>
          </p:nvSpPr>
          <p:spPr>
            <a:xfrm>
              <a:off x="2782884" y="1496758"/>
              <a:ext cx="4386631" cy="21268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/>
                <a:t>	Standard S(AE)</a:t>
              </a:r>
            </a:p>
            <a:p>
              <a:pPr>
                <a:lnSpc>
                  <a:spcPct val="150000"/>
                </a:lnSpc>
              </a:pPr>
              <a:r>
                <a:rPr lang="en-US"/>
                <a:t>	Cement reduced by 5.9%</a:t>
              </a:r>
            </a:p>
            <a:p>
              <a:pPr>
                <a:lnSpc>
                  <a:spcPct val="150000"/>
                </a:lnSpc>
              </a:pPr>
              <a:r>
                <a:rPr lang="en-US"/>
                <a:t>	Cement reduced by 15.4%</a:t>
              </a:r>
            </a:p>
            <a:p>
              <a:pPr>
                <a:lnSpc>
                  <a:spcPct val="150000"/>
                </a:lnSpc>
              </a:pPr>
              <a:r>
                <a:rPr lang="en-US"/>
                <a:t>	Substitution with 20% F. A.</a:t>
              </a:r>
            </a:p>
            <a:p>
              <a:pPr>
                <a:lnSpc>
                  <a:spcPct val="150000"/>
                </a:lnSpc>
              </a:pPr>
              <a:r>
                <a:rPr lang="en-US"/>
                <a:t>	Substitution with 30% F. A.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15AA37B-1522-4C0F-23C0-C4FBBF1C85B0}"/>
                </a:ext>
              </a:extLst>
            </p:cNvPr>
            <p:cNvSpPr/>
            <p:nvPr/>
          </p:nvSpPr>
          <p:spPr>
            <a:xfrm>
              <a:off x="2946641" y="3272680"/>
              <a:ext cx="567246" cy="301119"/>
            </a:xfrm>
            <a:prstGeom prst="rect">
              <a:avLst/>
            </a:prstGeom>
            <a:pattFill prst="pct75">
              <a:fgClr>
                <a:schemeClr val="tx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310EEDC-3C98-E8A9-D928-32FF01700FA1}"/>
                </a:ext>
              </a:extLst>
            </p:cNvPr>
            <p:cNvSpPr/>
            <p:nvPr/>
          </p:nvSpPr>
          <p:spPr>
            <a:xfrm>
              <a:off x="2948296" y="2836406"/>
              <a:ext cx="567246" cy="301119"/>
            </a:xfrm>
            <a:prstGeom prst="rect">
              <a:avLst/>
            </a:prstGeom>
            <a:pattFill prst="pct60">
              <a:fgClr>
                <a:schemeClr val="tx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FB7C1643-C2A3-6727-8310-ED9BBB5BD993}"/>
                </a:ext>
              </a:extLst>
            </p:cNvPr>
            <p:cNvSpPr/>
            <p:nvPr/>
          </p:nvSpPr>
          <p:spPr>
            <a:xfrm>
              <a:off x="2953925" y="1636333"/>
              <a:ext cx="567246" cy="3011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F5456978-836D-E789-6BFA-D9C05A1AB78B}"/>
                </a:ext>
              </a:extLst>
            </p:cNvPr>
            <p:cNvSpPr/>
            <p:nvPr/>
          </p:nvSpPr>
          <p:spPr>
            <a:xfrm>
              <a:off x="2948296" y="2018621"/>
              <a:ext cx="567246" cy="3011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E20E1C04-93B9-9611-1E14-3603E50E8899}"/>
                </a:ext>
              </a:extLst>
            </p:cNvPr>
            <p:cNvSpPr/>
            <p:nvPr/>
          </p:nvSpPr>
          <p:spPr>
            <a:xfrm>
              <a:off x="2948296" y="2431606"/>
              <a:ext cx="567246" cy="3011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4D90000E-3124-DF31-78AF-84DD85BD2D43}"/>
              </a:ext>
            </a:extLst>
          </p:cNvPr>
          <p:cNvSpPr/>
          <p:nvPr/>
        </p:nvSpPr>
        <p:spPr>
          <a:xfrm>
            <a:off x="5035014" y="3932596"/>
            <a:ext cx="3438012" cy="50066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                                                   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69DBEB-8E94-3F6F-7B45-997A35477D1F}"/>
              </a:ext>
            </a:extLst>
          </p:cNvPr>
          <p:cNvSpPr/>
          <p:nvPr/>
        </p:nvSpPr>
        <p:spPr>
          <a:xfrm>
            <a:off x="9901146" y="1562100"/>
            <a:ext cx="3755880" cy="7391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587117-1AB6-2D5A-6CE6-36B7CDE4DD1E}"/>
              </a:ext>
            </a:extLst>
          </p:cNvPr>
          <p:cNvSpPr/>
          <p:nvPr/>
        </p:nvSpPr>
        <p:spPr>
          <a:xfrm>
            <a:off x="14877940" y="1558952"/>
            <a:ext cx="2323073" cy="73802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411080-B6A9-13F0-E2B1-78B1ED61E3E8}"/>
              </a:ext>
            </a:extLst>
          </p:cNvPr>
          <p:cNvSpPr/>
          <p:nvPr/>
        </p:nvSpPr>
        <p:spPr>
          <a:xfrm>
            <a:off x="2536377" y="3932596"/>
            <a:ext cx="1251342" cy="50066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8290A9-D3C6-9EF2-27A3-CE1E407184BD}"/>
              </a:ext>
            </a:extLst>
          </p:cNvPr>
          <p:cNvSpPr/>
          <p:nvPr/>
        </p:nvSpPr>
        <p:spPr>
          <a:xfrm>
            <a:off x="6959230" y="1687410"/>
            <a:ext cx="1768999" cy="72518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BE4C699-103A-A8E8-1764-C97859DD1B1F}"/>
              </a:ext>
            </a:extLst>
          </p:cNvPr>
          <p:cNvCxnSpPr>
            <a:cxnSpLocks/>
          </p:cNvCxnSpPr>
          <p:nvPr/>
        </p:nvCxnSpPr>
        <p:spPr>
          <a:xfrm>
            <a:off x="2542395" y="5676900"/>
            <a:ext cx="14755005" cy="0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Footer Placeholder 20">
            <a:extLst>
              <a:ext uri="{FF2B5EF4-FFF2-40B4-BE49-F238E27FC236}">
                <a16:creationId xmlns:a16="http://schemas.microsoft.com/office/drawing/2014/main" id="{C1CAB3F8-C29C-6204-1E6E-AAEDD1501623}"/>
              </a:ext>
            </a:extLst>
          </p:cNvPr>
          <p:cNvSpPr txBox="1">
            <a:spLocks/>
          </p:cNvSpPr>
          <p:nvPr/>
        </p:nvSpPr>
        <p:spPr>
          <a:xfrm>
            <a:off x="380506" y="9756418"/>
            <a:ext cx="68580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Civil Engineering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F80057-55F3-1A2E-0E06-1C97FDD01E81}"/>
              </a:ext>
            </a:extLst>
          </p:cNvPr>
          <p:cNvSpPr txBox="1"/>
          <p:nvPr/>
        </p:nvSpPr>
        <p:spPr>
          <a:xfrm>
            <a:off x="8616393" y="2082350"/>
            <a:ext cx="1464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Sandstone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3A4694-B0EA-F987-7E96-80019CD05CFF}"/>
              </a:ext>
            </a:extLst>
          </p:cNvPr>
          <p:cNvSpPr txBox="1"/>
          <p:nvPr/>
        </p:nvSpPr>
        <p:spPr>
          <a:xfrm>
            <a:off x="13542567" y="1974777"/>
            <a:ext cx="1464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Sandstone</a:t>
            </a:r>
          </a:p>
        </p:txBody>
      </p:sp>
    </p:spTree>
    <p:extLst>
      <p:ext uri="{BB962C8B-B14F-4D97-AF65-F5344CB8AC3E}">
        <p14:creationId xmlns:p14="http://schemas.microsoft.com/office/powerpoint/2010/main" val="3881816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624753"/>
            <a:ext cx="18288000" cy="662248"/>
            <a:chOff x="0" y="-47625"/>
            <a:chExt cx="4816593" cy="231238"/>
          </a:xfrm>
          <a:solidFill>
            <a:srgbClr val="C41E3A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3613"/>
            </a:xfrm>
            <a:custGeom>
              <a:avLst/>
              <a:gdLst/>
              <a:ahLst/>
              <a:cxnLst/>
              <a:rect l="l" t="t" r="r" b="b"/>
              <a:pathLst>
                <a:path w="4816592" h="183613">
                  <a:moveTo>
                    <a:pt x="0" y="0"/>
                  </a:moveTo>
                  <a:lnTo>
                    <a:pt x="4816592" y="0"/>
                  </a:lnTo>
                  <a:lnTo>
                    <a:pt x="4816592" y="183613"/>
                  </a:lnTo>
                  <a:lnTo>
                    <a:pt x="0" y="18361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3123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70DC8E1D-5DDA-077E-2A46-068B78966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773894" y="979169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23</a:t>
            </a:fld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0DE68444-BCB7-ADAB-4DC5-7217AFEA810C}"/>
              </a:ext>
            </a:extLst>
          </p:cNvPr>
          <p:cNvSpPr/>
          <p:nvPr/>
        </p:nvSpPr>
        <p:spPr>
          <a:xfrm>
            <a:off x="0" y="-1"/>
            <a:ext cx="1706346" cy="1345987"/>
          </a:xfrm>
          <a:custGeom>
            <a:avLst/>
            <a:gdLst/>
            <a:ahLst/>
            <a:cxnLst/>
            <a:rect l="l" t="t" r="r" b="b"/>
            <a:pathLst>
              <a:path w="1760106" h="1333975">
                <a:moveTo>
                  <a:pt x="0" y="0"/>
                </a:moveTo>
                <a:lnTo>
                  <a:pt x="1760106" y="0"/>
                </a:lnTo>
                <a:lnTo>
                  <a:pt x="1760106" y="1333975"/>
                </a:lnTo>
                <a:lnTo>
                  <a:pt x="0" y="13339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2837EF-5C25-9C20-AA17-4699829161D3}"/>
              </a:ext>
            </a:extLst>
          </p:cNvPr>
          <p:cNvSpPr txBox="1"/>
          <p:nvPr/>
        </p:nvSpPr>
        <p:spPr>
          <a:xfrm>
            <a:off x="5050690" y="295331"/>
            <a:ext cx="8758862" cy="101710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70000" lnSpcReduction="20000"/>
          </a:bodyPr>
          <a:lstStyle/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rPr>
              <a:t>III. </a:t>
            </a:r>
            <a:r>
              <a:rPr lang="en-US" sz="6000" b="1" u="sng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rPr>
              <a:t>Results: Compressive Strengths</a:t>
            </a:r>
            <a:endParaRPr kumimoji="0" lang="en-US" sz="6000" b="1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abon Next LT" panose="02000500000000000000" pitchFamily="2" charset="0"/>
              <a:ea typeface="+mn-ea"/>
              <a:cs typeface="Sabon Next LT" panose="02000500000000000000" pitchFamily="2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050C30C-D243-9544-E088-ED6454E5E9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820610"/>
              </p:ext>
            </p:extLst>
          </p:nvPr>
        </p:nvGraphicFramePr>
        <p:xfrm>
          <a:off x="990600" y="1062516"/>
          <a:ext cx="16611600" cy="8805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34" name="Group 33">
            <a:extLst>
              <a:ext uri="{FF2B5EF4-FFF2-40B4-BE49-F238E27FC236}">
                <a16:creationId xmlns:a16="http://schemas.microsoft.com/office/drawing/2014/main" id="{900DB5F3-AF18-2B53-772A-5CA9A03CA631}"/>
              </a:ext>
            </a:extLst>
          </p:cNvPr>
          <p:cNvGrpSpPr/>
          <p:nvPr/>
        </p:nvGrpSpPr>
        <p:grpSpPr>
          <a:xfrm>
            <a:off x="2514600" y="4076700"/>
            <a:ext cx="4635988" cy="4876800"/>
            <a:chOff x="2514600" y="3543300"/>
            <a:chExt cx="4635988" cy="541020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C19E556-BAA3-226F-C83D-4D572C4B1A7E}"/>
                </a:ext>
              </a:extLst>
            </p:cNvPr>
            <p:cNvGrpSpPr/>
            <p:nvPr/>
          </p:nvGrpSpPr>
          <p:grpSpPr>
            <a:xfrm>
              <a:off x="2514600" y="3543300"/>
              <a:ext cx="1371600" cy="5410200"/>
              <a:chOff x="304800" y="1790700"/>
              <a:chExt cx="1477746" cy="4343400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3EAF654-E409-4D7B-CE49-B43CD1FAC41D}"/>
                  </a:ext>
                </a:extLst>
              </p:cNvPr>
              <p:cNvSpPr txBox="1"/>
              <p:nvPr/>
            </p:nvSpPr>
            <p:spPr>
              <a:xfrm>
                <a:off x="334746" y="1811307"/>
                <a:ext cx="1447800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Limestone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F671D78-182C-9B57-89BD-97E4D0C4EFCB}"/>
                  </a:ext>
                </a:extLst>
              </p:cNvPr>
              <p:cNvSpPr/>
              <p:nvPr/>
            </p:nvSpPr>
            <p:spPr>
              <a:xfrm>
                <a:off x="304800" y="1790700"/>
                <a:ext cx="1401546" cy="434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B0F6A28-DE40-821F-E269-80BCF1A8A9E1}"/>
                </a:ext>
              </a:extLst>
            </p:cNvPr>
            <p:cNvGrpSpPr/>
            <p:nvPr/>
          </p:nvGrpSpPr>
          <p:grpSpPr>
            <a:xfrm>
              <a:off x="3813836" y="3543300"/>
              <a:ext cx="1198140" cy="5410200"/>
              <a:chOff x="304800" y="1790700"/>
              <a:chExt cx="1431492" cy="434340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6D5EDD6-BE82-41DD-B758-E6118724EC34}"/>
                  </a:ext>
                </a:extLst>
              </p:cNvPr>
              <p:cNvSpPr txBox="1"/>
              <p:nvPr/>
            </p:nvSpPr>
            <p:spPr>
              <a:xfrm>
                <a:off x="334746" y="1811307"/>
                <a:ext cx="1401546" cy="271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Sandstone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7B495FC-EC1A-7D91-EAA7-17D524FC862B}"/>
                  </a:ext>
                </a:extLst>
              </p:cNvPr>
              <p:cNvSpPr/>
              <p:nvPr/>
            </p:nvSpPr>
            <p:spPr>
              <a:xfrm>
                <a:off x="304800" y="1790700"/>
                <a:ext cx="1401546" cy="434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956C1D5-4FED-344F-87B2-D1A62CC7697A}"/>
                </a:ext>
              </a:extLst>
            </p:cNvPr>
            <p:cNvGrpSpPr/>
            <p:nvPr/>
          </p:nvGrpSpPr>
          <p:grpSpPr>
            <a:xfrm>
              <a:off x="4984679" y="3543300"/>
              <a:ext cx="1299731" cy="5410200"/>
              <a:chOff x="302132" y="1790700"/>
              <a:chExt cx="1552869" cy="4343400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9D0EC3D-1D4C-1145-9889-D368DFF6E649}"/>
                  </a:ext>
                </a:extLst>
              </p:cNvPr>
              <p:cNvSpPr txBox="1"/>
              <p:nvPr/>
            </p:nvSpPr>
            <p:spPr>
              <a:xfrm>
                <a:off x="302132" y="1811307"/>
                <a:ext cx="1552869" cy="356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Dolomite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BFA23E0-155C-6547-4D7F-A4A115DFA280}"/>
                  </a:ext>
                </a:extLst>
              </p:cNvPr>
              <p:cNvSpPr/>
              <p:nvPr/>
            </p:nvSpPr>
            <p:spPr>
              <a:xfrm>
                <a:off x="304800" y="1790700"/>
                <a:ext cx="1401546" cy="434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289AB75-DF5D-63A8-5C0E-62CF85251135}"/>
                </a:ext>
              </a:extLst>
            </p:cNvPr>
            <p:cNvGrpSpPr/>
            <p:nvPr/>
          </p:nvGrpSpPr>
          <p:grpSpPr>
            <a:xfrm>
              <a:off x="6158351" y="3543300"/>
              <a:ext cx="992237" cy="5410200"/>
              <a:chOff x="304800" y="1790700"/>
              <a:chExt cx="1431492" cy="4343400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639008B-8C62-751D-4217-38EECF5EE191}"/>
                  </a:ext>
                </a:extLst>
              </p:cNvPr>
              <p:cNvSpPr txBox="1"/>
              <p:nvPr/>
            </p:nvSpPr>
            <p:spPr>
              <a:xfrm>
                <a:off x="334746" y="1811307"/>
                <a:ext cx="1401546" cy="271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Gravel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3556964-CE50-93AB-EA2C-D5C2A3CEFF0D}"/>
                  </a:ext>
                </a:extLst>
              </p:cNvPr>
              <p:cNvSpPr/>
              <p:nvPr/>
            </p:nvSpPr>
            <p:spPr>
              <a:xfrm>
                <a:off x="304800" y="1790700"/>
                <a:ext cx="1401546" cy="434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72B66B4-2A5B-AC8F-C502-5F2A25F05C3B}"/>
              </a:ext>
            </a:extLst>
          </p:cNvPr>
          <p:cNvGrpSpPr/>
          <p:nvPr/>
        </p:nvGrpSpPr>
        <p:grpSpPr>
          <a:xfrm>
            <a:off x="7501719" y="1790700"/>
            <a:ext cx="4523048" cy="7162800"/>
            <a:chOff x="2514600" y="3543300"/>
            <a:chExt cx="4699752" cy="541020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CB494CE-725C-2CF9-E21B-8AC81BCABEE9}"/>
                </a:ext>
              </a:extLst>
            </p:cNvPr>
            <p:cNvGrpSpPr/>
            <p:nvPr/>
          </p:nvGrpSpPr>
          <p:grpSpPr>
            <a:xfrm>
              <a:off x="2514600" y="3543300"/>
              <a:ext cx="1371600" cy="5410200"/>
              <a:chOff x="304800" y="1790700"/>
              <a:chExt cx="1477746" cy="4343400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E34B763-6622-9AAA-FE44-155D08508550}"/>
                  </a:ext>
                </a:extLst>
              </p:cNvPr>
              <p:cNvSpPr txBox="1"/>
              <p:nvPr/>
            </p:nvSpPr>
            <p:spPr>
              <a:xfrm>
                <a:off x="334746" y="1811307"/>
                <a:ext cx="1447800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Limestone</a:t>
                </a: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06237D0-DC6A-869B-4BD8-B63680C74DF2}"/>
                  </a:ext>
                </a:extLst>
              </p:cNvPr>
              <p:cNvSpPr/>
              <p:nvPr/>
            </p:nvSpPr>
            <p:spPr>
              <a:xfrm>
                <a:off x="304800" y="1790700"/>
                <a:ext cx="1401546" cy="434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1DCEF25-5C26-8C53-B283-BD62DFCA27A0}"/>
                </a:ext>
              </a:extLst>
            </p:cNvPr>
            <p:cNvGrpSpPr/>
            <p:nvPr/>
          </p:nvGrpSpPr>
          <p:grpSpPr>
            <a:xfrm>
              <a:off x="3813836" y="3543300"/>
              <a:ext cx="1343805" cy="5410200"/>
              <a:chOff x="304800" y="1790700"/>
              <a:chExt cx="1605527" cy="4343400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4D438BC-A69B-CD7F-9CFE-E6E529C7C54C}"/>
                  </a:ext>
                </a:extLst>
              </p:cNvPr>
              <p:cNvSpPr txBox="1"/>
              <p:nvPr/>
            </p:nvSpPr>
            <p:spPr>
              <a:xfrm>
                <a:off x="334746" y="1811307"/>
                <a:ext cx="1575581" cy="223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Sandstone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EE8C0A3-CC4C-205C-CD9E-14C58BB07B53}"/>
                  </a:ext>
                </a:extLst>
              </p:cNvPr>
              <p:cNvSpPr/>
              <p:nvPr/>
            </p:nvSpPr>
            <p:spPr>
              <a:xfrm>
                <a:off x="304800" y="1790700"/>
                <a:ext cx="1401546" cy="434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F593619-A8DF-C4DE-3893-50C0A0E782AE}"/>
                </a:ext>
              </a:extLst>
            </p:cNvPr>
            <p:cNvSpPr/>
            <p:nvPr/>
          </p:nvSpPr>
          <p:spPr>
            <a:xfrm>
              <a:off x="4986912" y="3543300"/>
              <a:ext cx="1271440" cy="54102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5862125-41EF-05DD-3AB7-84AA5EA5A5BA}"/>
                </a:ext>
              </a:extLst>
            </p:cNvPr>
            <p:cNvGrpSpPr/>
            <p:nvPr/>
          </p:nvGrpSpPr>
          <p:grpSpPr>
            <a:xfrm>
              <a:off x="6179108" y="3543300"/>
              <a:ext cx="1035244" cy="5410200"/>
              <a:chOff x="334746" y="1790700"/>
              <a:chExt cx="1493538" cy="4343400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E7561A6-0BE7-8187-8AC0-8CE0A73A17A2}"/>
                  </a:ext>
                </a:extLst>
              </p:cNvPr>
              <p:cNvSpPr txBox="1"/>
              <p:nvPr/>
            </p:nvSpPr>
            <p:spPr>
              <a:xfrm>
                <a:off x="334746" y="1811307"/>
                <a:ext cx="1401546" cy="271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Gravel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5049AAE2-09F0-FAE4-A659-D154CA53A257}"/>
                  </a:ext>
                </a:extLst>
              </p:cNvPr>
              <p:cNvSpPr/>
              <p:nvPr/>
            </p:nvSpPr>
            <p:spPr>
              <a:xfrm>
                <a:off x="485231" y="1790700"/>
                <a:ext cx="1343053" cy="434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93237D0-5A68-00DA-35C2-3C89E21DA489}"/>
              </a:ext>
            </a:extLst>
          </p:cNvPr>
          <p:cNvGrpSpPr/>
          <p:nvPr/>
        </p:nvGrpSpPr>
        <p:grpSpPr>
          <a:xfrm>
            <a:off x="12453061" y="1562100"/>
            <a:ext cx="4523048" cy="7380268"/>
            <a:chOff x="2514600" y="3543300"/>
            <a:chExt cx="4699752" cy="541020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BEAEE4FC-EF9B-C00B-43EA-61745059A938}"/>
                </a:ext>
              </a:extLst>
            </p:cNvPr>
            <p:cNvGrpSpPr/>
            <p:nvPr/>
          </p:nvGrpSpPr>
          <p:grpSpPr>
            <a:xfrm>
              <a:off x="2514600" y="3543300"/>
              <a:ext cx="1371600" cy="5410200"/>
              <a:chOff x="304800" y="1790700"/>
              <a:chExt cx="1477746" cy="4343400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EE50A48-99B1-6909-BBEC-FC86C164916F}"/>
                  </a:ext>
                </a:extLst>
              </p:cNvPr>
              <p:cNvSpPr txBox="1"/>
              <p:nvPr/>
            </p:nvSpPr>
            <p:spPr>
              <a:xfrm>
                <a:off x="334746" y="1811307"/>
                <a:ext cx="1447800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Limestone</a:t>
                </a: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A0FD7DA-7CC5-53E7-D12C-B1847C3395FF}"/>
                  </a:ext>
                </a:extLst>
              </p:cNvPr>
              <p:cNvSpPr/>
              <p:nvPr/>
            </p:nvSpPr>
            <p:spPr>
              <a:xfrm>
                <a:off x="304800" y="1790700"/>
                <a:ext cx="1401546" cy="434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FC394BB-49C4-B449-3CA5-C1AE9916F49D}"/>
                </a:ext>
              </a:extLst>
            </p:cNvPr>
            <p:cNvGrpSpPr/>
            <p:nvPr/>
          </p:nvGrpSpPr>
          <p:grpSpPr>
            <a:xfrm>
              <a:off x="3813836" y="3543300"/>
              <a:ext cx="1273078" cy="5410200"/>
              <a:chOff x="304800" y="1790700"/>
              <a:chExt cx="1521025" cy="4343400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EAF0FAA-2306-ED79-C0C6-4529BBC952CD}"/>
                  </a:ext>
                </a:extLst>
              </p:cNvPr>
              <p:cNvSpPr txBox="1"/>
              <p:nvPr/>
            </p:nvSpPr>
            <p:spPr>
              <a:xfrm>
                <a:off x="334745" y="1811307"/>
                <a:ext cx="1491080" cy="19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Sandstone</a:t>
                </a: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CAAE743A-842D-E6FA-0CC5-133DDBE570EE}"/>
                  </a:ext>
                </a:extLst>
              </p:cNvPr>
              <p:cNvSpPr/>
              <p:nvPr/>
            </p:nvSpPr>
            <p:spPr>
              <a:xfrm>
                <a:off x="304800" y="1790700"/>
                <a:ext cx="1401546" cy="434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B95402E-57DF-95C2-D410-6D0612D6D353}"/>
                </a:ext>
              </a:extLst>
            </p:cNvPr>
            <p:cNvSpPr/>
            <p:nvPr/>
          </p:nvSpPr>
          <p:spPr>
            <a:xfrm>
              <a:off x="4986912" y="3543300"/>
              <a:ext cx="1271440" cy="54102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2B06F3F-F411-EDBB-3F43-90091AA46C29}"/>
                </a:ext>
              </a:extLst>
            </p:cNvPr>
            <p:cNvGrpSpPr/>
            <p:nvPr/>
          </p:nvGrpSpPr>
          <p:grpSpPr>
            <a:xfrm>
              <a:off x="6179108" y="3543300"/>
              <a:ext cx="1035244" cy="5410200"/>
              <a:chOff x="334746" y="1790700"/>
              <a:chExt cx="1493538" cy="4343400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78304F3-CACA-CF26-67F1-224429BF8BB7}"/>
                  </a:ext>
                </a:extLst>
              </p:cNvPr>
              <p:cNvSpPr txBox="1"/>
              <p:nvPr/>
            </p:nvSpPr>
            <p:spPr>
              <a:xfrm>
                <a:off x="334746" y="1811307"/>
                <a:ext cx="1401546" cy="271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Gravel</a:t>
                </a: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8656C3A-6764-8CCB-FDC6-FEAD453440AD}"/>
                  </a:ext>
                </a:extLst>
              </p:cNvPr>
              <p:cNvSpPr/>
              <p:nvPr/>
            </p:nvSpPr>
            <p:spPr>
              <a:xfrm>
                <a:off x="485231" y="1790700"/>
                <a:ext cx="1343053" cy="434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D40157F-D590-45D6-89B9-F2FB839B1396}"/>
              </a:ext>
            </a:extLst>
          </p:cNvPr>
          <p:cNvGrpSpPr/>
          <p:nvPr/>
        </p:nvGrpSpPr>
        <p:grpSpPr>
          <a:xfrm>
            <a:off x="2527502" y="1574861"/>
            <a:ext cx="4386631" cy="2126864"/>
            <a:chOff x="2782884" y="1496758"/>
            <a:chExt cx="4386631" cy="2126864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E4E1D38-4C56-C906-5990-6BA62BBB4683}"/>
                </a:ext>
              </a:extLst>
            </p:cNvPr>
            <p:cNvSpPr txBox="1"/>
            <p:nvPr/>
          </p:nvSpPr>
          <p:spPr>
            <a:xfrm>
              <a:off x="2782884" y="1496758"/>
              <a:ext cx="4386631" cy="21268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/>
                <a:t>	Standard S(AE)</a:t>
              </a:r>
            </a:p>
            <a:p>
              <a:pPr>
                <a:lnSpc>
                  <a:spcPct val="150000"/>
                </a:lnSpc>
              </a:pPr>
              <a:r>
                <a:rPr lang="en-US"/>
                <a:t>	Cement reduced by 5.9%</a:t>
              </a:r>
            </a:p>
            <a:p>
              <a:pPr>
                <a:lnSpc>
                  <a:spcPct val="150000"/>
                </a:lnSpc>
              </a:pPr>
              <a:r>
                <a:rPr lang="en-US"/>
                <a:t>	Cement reduced by 15.4%</a:t>
              </a:r>
            </a:p>
            <a:p>
              <a:pPr>
                <a:lnSpc>
                  <a:spcPct val="150000"/>
                </a:lnSpc>
              </a:pPr>
              <a:r>
                <a:rPr lang="en-US"/>
                <a:t>	Substitution with 20% F. A.</a:t>
              </a:r>
            </a:p>
            <a:p>
              <a:pPr>
                <a:lnSpc>
                  <a:spcPct val="150000"/>
                </a:lnSpc>
              </a:pPr>
              <a:r>
                <a:rPr lang="en-US"/>
                <a:t>	Substitution with 30% F. A.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15AA37B-1522-4C0F-23C0-C4FBBF1C85B0}"/>
                </a:ext>
              </a:extLst>
            </p:cNvPr>
            <p:cNvSpPr/>
            <p:nvPr/>
          </p:nvSpPr>
          <p:spPr>
            <a:xfrm>
              <a:off x="2946641" y="3272680"/>
              <a:ext cx="567246" cy="301119"/>
            </a:xfrm>
            <a:prstGeom prst="rect">
              <a:avLst/>
            </a:prstGeom>
            <a:pattFill prst="pct75">
              <a:fgClr>
                <a:schemeClr val="tx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310EEDC-3C98-E8A9-D928-32FF01700FA1}"/>
                </a:ext>
              </a:extLst>
            </p:cNvPr>
            <p:cNvSpPr/>
            <p:nvPr/>
          </p:nvSpPr>
          <p:spPr>
            <a:xfrm>
              <a:off x="2948296" y="2836406"/>
              <a:ext cx="567246" cy="301119"/>
            </a:xfrm>
            <a:prstGeom prst="rect">
              <a:avLst/>
            </a:prstGeom>
            <a:pattFill prst="pct60">
              <a:fgClr>
                <a:schemeClr val="tx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FB7C1643-C2A3-6727-8310-ED9BBB5BD993}"/>
                </a:ext>
              </a:extLst>
            </p:cNvPr>
            <p:cNvSpPr/>
            <p:nvPr/>
          </p:nvSpPr>
          <p:spPr>
            <a:xfrm>
              <a:off x="2953925" y="1636333"/>
              <a:ext cx="567246" cy="3011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F5456978-836D-E789-6BFA-D9C05A1AB78B}"/>
                </a:ext>
              </a:extLst>
            </p:cNvPr>
            <p:cNvSpPr/>
            <p:nvPr/>
          </p:nvSpPr>
          <p:spPr>
            <a:xfrm>
              <a:off x="2948296" y="2018621"/>
              <a:ext cx="567246" cy="3011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E20E1C04-93B9-9611-1E14-3603E50E8899}"/>
                </a:ext>
              </a:extLst>
            </p:cNvPr>
            <p:cNvSpPr/>
            <p:nvPr/>
          </p:nvSpPr>
          <p:spPr>
            <a:xfrm>
              <a:off x="2948296" y="2431606"/>
              <a:ext cx="567246" cy="3011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4D90000E-3124-DF31-78AF-84DD85BD2D43}"/>
              </a:ext>
            </a:extLst>
          </p:cNvPr>
          <p:cNvSpPr/>
          <p:nvPr/>
        </p:nvSpPr>
        <p:spPr>
          <a:xfrm>
            <a:off x="6179108" y="3932596"/>
            <a:ext cx="2293918" cy="50066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                                                   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69DBEB-8E94-3F6F-7B45-997A35477D1F}"/>
              </a:ext>
            </a:extLst>
          </p:cNvPr>
          <p:cNvSpPr/>
          <p:nvPr/>
        </p:nvSpPr>
        <p:spPr>
          <a:xfrm>
            <a:off x="11128266" y="1562100"/>
            <a:ext cx="3704152" cy="7391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587117-1AB6-2D5A-6CE6-36B7CDE4DD1E}"/>
              </a:ext>
            </a:extLst>
          </p:cNvPr>
          <p:cNvSpPr/>
          <p:nvPr/>
        </p:nvSpPr>
        <p:spPr>
          <a:xfrm>
            <a:off x="16062072" y="1558952"/>
            <a:ext cx="1138941" cy="73802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411080-B6A9-13F0-E2B1-78B1ED61E3E8}"/>
              </a:ext>
            </a:extLst>
          </p:cNvPr>
          <p:cNvSpPr/>
          <p:nvPr/>
        </p:nvSpPr>
        <p:spPr>
          <a:xfrm>
            <a:off x="2536377" y="3932596"/>
            <a:ext cx="2416470" cy="50066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8290A9-D3C6-9EF2-27A3-CE1E407184BD}"/>
              </a:ext>
            </a:extLst>
          </p:cNvPr>
          <p:cNvSpPr/>
          <p:nvPr/>
        </p:nvSpPr>
        <p:spPr>
          <a:xfrm>
            <a:off x="6959230" y="1687410"/>
            <a:ext cx="2897724" cy="72518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BE4C699-103A-A8E8-1764-C97859DD1B1F}"/>
              </a:ext>
            </a:extLst>
          </p:cNvPr>
          <p:cNvCxnSpPr>
            <a:cxnSpLocks/>
          </p:cNvCxnSpPr>
          <p:nvPr/>
        </p:nvCxnSpPr>
        <p:spPr>
          <a:xfrm>
            <a:off x="2542395" y="5676900"/>
            <a:ext cx="14755005" cy="0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Footer Placeholder 20">
            <a:extLst>
              <a:ext uri="{FF2B5EF4-FFF2-40B4-BE49-F238E27FC236}">
                <a16:creationId xmlns:a16="http://schemas.microsoft.com/office/drawing/2014/main" id="{C1CAB3F8-C29C-6204-1E6E-AAEDD1501623}"/>
              </a:ext>
            </a:extLst>
          </p:cNvPr>
          <p:cNvSpPr txBox="1">
            <a:spLocks/>
          </p:cNvSpPr>
          <p:nvPr/>
        </p:nvSpPr>
        <p:spPr>
          <a:xfrm>
            <a:off x="380506" y="9756418"/>
            <a:ext cx="68580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Civil Engineering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FE85A2-1173-0FBB-AF26-E50F625AF6E7}"/>
              </a:ext>
            </a:extLst>
          </p:cNvPr>
          <p:cNvSpPr txBox="1"/>
          <p:nvPr/>
        </p:nvSpPr>
        <p:spPr>
          <a:xfrm>
            <a:off x="9872878" y="2027673"/>
            <a:ext cx="1299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Dolomite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BB8F2B-E4BE-9213-4CF2-0F5719B6AB94}"/>
              </a:ext>
            </a:extLst>
          </p:cNvPr>
          <p:cNvSpPr txBox="1"/>
          <p:nvPr/>
        </p:nvSpPr>
        <p:spPr>
          <a:xfrm>
            <a:off x="14797754" y="1908161"/>
            <a:ext cx="1299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Dolomite</a:t>
            </a:r>
          </a:p>
        </p:txBody>
      </p:sp>
    </p:spTree>
    <p:extLst>
      <p:ext uri="{BB962C8B-B14F-4D97-AF65-F5344CB8AC3E}">
        <p14:creationId xmlns:p14="http://schemas.microsoft.com/office/powerpoint/2010/main" val="17012131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624753"/>
            <a:ext cx="18288000" cy="662248"/>
            <a:chOff x="0" y="-47625"/>
            <a:chExt cx="4816593" cy="231238"/>
          </a:xfrm>
          <a:solidFill>
            <a:srgbClr val="C41E3A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3613"/>
            </a:xfrm>
            <a:custGeom>
              <a:avLst/>
              <a:gdLst/>
              <a:ahLst/>
              <a:cxnLst/>
              <a:rect l="l" t="t" r="r" b="b"/>
              <a:pathLst>
                <a:path w="4816592" h="183613">
                  <a:moveTo>
                    <a:pt x="0" y="0"/>
                  </a:moveTo>
                  <a:lnTo>
                    <a:pt x="4816592" y="0"/>
                  </a:lnTo>
                  <a:lnTo>
                    <a:pt x="4816592" y="183613"/>
                  </a:lnTo>
                  <a:lnTo>
                    <a:pt x="0" y="18361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3123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70DC8E1D-5DDA-077E-2A46-068B78966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773894" y="979169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24</a:t>
            </a:fld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0DE68444-BCB7-ADAB-4DC5-7217AFEA810C}"/>
              </a:ext>
            </a:extLst>
          </p:cNvPr>
          <p:cNvSpPr/>
          <p:nvPr/>
        </p:nvSpPr>
        <p:spPr>
          <a:xfrm>
            <a:off x="0" y="-1"/>
            <a:ext cx="1706346" cy="1345987"/>
          </a:xfrm>
          <a:custGeom>
            <a:avLst/>
            <a:gdLst/>
            <a:ahLst/>
            <a:cxnLst/>
            <a:rect l="l" t="t" r="r" b="b"/>
            <a:pathLst>
              <a:path w="1760106" h="1333975">
                <a:moveTo>
                  <a:pt x="0" y="0"/>
                </a:moveTo>
                <a:lnTo>
                  <a:pt x="1760106" y="0"/>
                </a:lnTo>
                <a:lnTo>
                  <a:pt x="1760106" y="1333975"/>
                </a:lnTo>
                <a:lnTo>
                  <a:pt x="0" y="13339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2837EF-5C25-9C20-AA17-4699829161D3}"/>
              </a:ext>
            </a:extLst>
          </p:cNvPr>
          <p:cNvSpPr txBox="1"/>
          <p:nvPr/>
        </p:nvSpPr>
        <p:spPr>
          <a:xfrm>
            <a:off x="5050690" y="295331"/>
            <a:ext cx="8758862" cy="101710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70000" lnSpcReduction="20000"/>
          </a:bodyPr>
          <a:lstStyle/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rPr>
              <a:t>III. </a:t>
            </a:r>
            <a:r>
              <a:rPr lang="en-US" sz="6000" b="1" u="sng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rPr>
              <a:t>Results: Compressive Strengths</a:t>
            </a:r>
            <a:endParaRPr kumimoji="0" lang="en-US" sz="6000" b="1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abon Next LT" panose="02000500000000000000" pitchFamily="2" charset="0"/>
              <a:ea typeface="+mn-ea"/>
              <a:cs typeface="Sabon Next LT" panose="02000500000000000000" pitchFamily="2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050C30C-D243-9544-E088-ED6454E5E9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9068324"/>
              </p:ext>
            </p:extLst>
          </p:nvPr>
        </p:nvGraphicFramePr>
        <p:xfrm>
          <a:off x="990600" y="1062516"/>
          <a:ext cx="16611600" cy="8805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34" name="Group 33">
            <a:extLst>
              <a:ext uri="{FF2B5EF4-FFF2-40B4-BE49-F238E27FC236}">
                <a16:creationId xmlns:a16="http://schemas.microsoft.com/office/drawing/2014/main" id="{900DB5F3-AF18-2B53-772A-5CA9A03CA631}"/>
              </a:ext>
            </a:extLst>
          </p:cNvPr>
          <p:cNvGrpSpPr/>
          <p:nvPr/>
        </p:nvGrpSpPr>
        <p:grpSpPr>
          <a:xfrm>
            <a:off x="2514600" y="4076700"/>
            <a:ext cx="4635988" cy="4876800"/>
            <a:chOff x="2514600" y="3543300"/>
            <a:chExt cx="4635988" cy="541020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C19E556-BAA3-226F-C83D-4D572C4B1A7E}"/>
                </a:ext>
              </a:extLst>
            </p:cNvPr>
            <p:cNvGrpSpPr/>
            <p:nvPr/>
          </p:nvGrpSpPr>
          <p:grpSpPr>
            <a:xfrm>
              <a:off x="2514600" y="3543300"/>
              <a:ext cx="1371600" cy="5410200"/>
              <a:chOff x="304800" y="1790700"/>
              <a:chExt cx="1477746" cy="4343400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3EAF654-E409-4D7B-CE49-B43CD1FAC41D}"/>
                  </a:ext>
                </a:extLst>
              </p:cNvPr>
              <p:cNvSpPr txBox="1"/>
              <p:nvPr/>
            </p:nvSpPr>
            <p:spPr>
              <a:xfrm>
                <a:off x="334746" y="1811307"/>
                <a:ext cx="1447800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Limestone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F671D78-182C-9B57-89BD-97E4D0C4EFCB}"/>
                  </a:ext>
                </a:extLst>
              </p:cNvPr>
              <p:cNvSpPr/>
              <p:nvPr/>
            </p:nvSpPr>
            <p:spPr>
              <a:xfrm>
                <a:off x="304800" y="1790700"/>
                <a:ext cx="1401546" cy="434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B0F6A28-DE40-821F-E269-80BCF1A8A9E1}"/>
                </a:ext>
              </a:extLst>
            </p:cNvPr>
            <p:cNvGrpSpPr/>
            <p:nvPr/>
          </p:nvGrpSpPr>
          <p:grpSpPr>
            <a:xfrm>
              <a:off x="3813836" y="3543300"/>
              <a:ext cx="1198140" cy="5410200"/>
              <a:chOff x="304800" y="1790700"/>
              <a:chExt cx="1431492" cy="434340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6D5EDD6-BE82-41DD-B758-E6118724EC34}"/>
                  </a:ext>
                </a:extLst>
              </p:cNvPr>
              <p:cNvSpPr txBox="1"/>
              <p:nvPr/>
            </p:nvSpPr>
            <p:spPr>
              <a:xfrm>
                <a:off x="334746" y="1811307"/>
                <a:ext cx="1401546" cy="271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Sandstone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7B495FC-EC1A-7D91-EAA7-17D524FC862B}"/>
                  </a:ext>
                </a:extLst>
              </p:cNvPr>
              <p:cNvSpPr/>
              <p:nvPr/>
            </p:nvSpPr>
            <p:spPr>
              <a:xfrm>
                <a:off x="304800" y="1790700"/>
                <a:ext cx="1401546" cy="434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956C1D5-4FED-344F-87B2-D1A62CC7697A}"/>
                </a:ext>
              </a:extLst>
            </p:cNvPr>
            <p:cNvGrpSpPr/>
            <p:nvPr/>
          </p:nvGrpSpPr>
          <p:grpSpPr>
            <a:xfrm>
              <a:off x="4986912" y="3543300"/>
              <a:ext cx="1198140" cy="5410200"/>
              <a:chOff x="304800" y="1790700"/>
              <a:chExt cx="1431492" cy="4343400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9D0EC3D-1D4C-1145-9889-D368DFF6E649}"/>
                  </a:ext>
                </a:extLst>
              </p:cNvPr>
              <p:cNvSpPr txBox="1"/>
              <p:nvPr/>
            </p:nvSpPr>
            <p:spPr>
              <a:xfrm>
                <a:off x="334746" y="1811307"/>
                <a:ext cx="1401546" cy="271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Dolomite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BFA23E0-155C-6547-4D7F-A4A115DFA280}"/>
                  </a:ext>
                </a:extLst>
              </p:cNvPr>
              <p:cNvSpPr/>
              <p:nvPr/>
            </p:nvSpPr>
            <p:spPr>
              <a:xfrm>
                <a:off x="304800" y="1790700"/>
                <a:ext cx="1401546" cy="434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289AB75-DF5D-63A8-5C0E-62CF85251135}"/>
                </a:ext>
              </a:extLst>
            </p:cNvPr>
            <p:cNvGrpSpPr/>
            <p:nvPr/>
          </p:nvGrpSpPr>
          <p:grpSpPr>
            <a:xfrm>
              <a:off x="6158351" y="3543300"/>
              <a:ext cx="992237" cy="5410200"/>
              <a:chOff x="304800" y="1790700"/>
              <a:chExt cx="1431492" cy="4343400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639008B-8C62-751D-4217-38EECF5EE191}"/>
                  </a:ext>
                </a:extLst>
              </p:cNvPr>
              <p:cNvSpPr txBox="1"/>
              <p:nvPr/>
            </p:nvSpPr>
            <p:spPr>
              <a:xfrm>
                <a:off x="334746" y="1811307"/>
                <a:ext cx="1401546" cy="356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Gravel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3556964-CE50-93AB-EA2C-D5C2A3CEFF0D}"/>
                  </a:ext>
                </a:extLst>
              </p:cNvPr>
              <p:cNvSpPr/>
              <p:nvPr/>
            </p:nvSpPr>
            <p:spPr>
              <a:xfrm>
                <a:off x="304800" y="1790700"/>
                <a:ext cx="1401546" cy="434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72B66B4-2A5B-AC8F-C502-5F2A25F05C3B}"/>
              </a:ext>
            </a:extLst>
          </p:cNvPr>
          <p:cNvGrpSpPr/>
          <p:nvPr/>
        </p:nvGrpSpPr>
        <p:grpSpPr>
          <a:xfrm>
            <a:off x="7501719" y="1790700"/>
            <a:ext cx="4523048" cy="7162800"/>
            <a:chOff x="2514600" y="3543300"/>
            <a:chExt cx="4699752" cy="541020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CB494CE-725C-2CF9-E21B-8AC81BCABEE9}"/>
                </a:ext>
              </a:extLst>
            </p:cNvPr>
            <p:cNvGrpSpPr/>
            <p:nvPr/>
          </p:nvGrpSpPr>
          <p:grpSpPr>
            <a:xfrm>
              <a:off x="2514600" y="3543300"/>
              <a:ext cx="1371600" cy="5410200"/>
              <a:chOff x="304800" y="1790700"/>
              <a:chExt cx="1477746" cy="4343400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E34B763-6622-9AAA-FE44-155D08508550}"/>
                  </a:ext>
                </a:extLst>
              </p:cNvPr>
              <p:cNvSpPr txBox="1"/>
              <p:nvPr/>
            </p:nvSpPr>
            <p:spPr>
              <a:xfrm>
                <a:off x="334746" y="1811307"/>
                <a:ext cx="1447800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Limestone</a:t>
                </a: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06237D0-DC6A-869B-4BD8-B63680C74DF2}"/>
                  </a:ext>
                </a:extLst>
              </p:cNvPr>
              <p:cNvSpPr/>
              <p:nvPr/>
            </p:nvSpPr>
            <p:spPr>
              <a:xfrm>
                <a:off x="304800" y="1790700"/>
                <a:ext cx="1401546" cy="434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1DCEF25-5C26-8C53-B283-BD62DFCA27A0}"/>
                </a:ext>
              </a:extLst>
            </p:cNvPr>
            <p:cNvGrpSpPr/>
            <p:nvPr/>
          </p:nvGrpSpPr>
          <p:grpSpPr>
            <a:xfrm>
              <a:off x="3813836" y="3543300"/>
              <a:ext cx="1343805" cy="5410200"/>
              <a:chOff x="304800" y="1790700"/>
              <a:chExt cx="1605527" cy="4343400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4D438BC-A69B-CD7F-9CFE-E6E529C7C54C}"/>
                  </a:ext>
                </a:extLst>
              </p:cNvPr>
              <p:cNvSpPr txBox="1"/>
              <p:nvPr/>
            </p:nvSpPr>
            <p:spPr>
              <a:xfrm>
                <a:off x="334746" y="1811307"/>
                <a:ext cx="1575581" cy="223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Sandstone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EE8C0A3-CC4C-205C-CD9E-14C58BB07B53}"/>
                  </a:ext>
                </a:extLst>
              </p:cNvPr>
              <p:cNvSpPr/>
              <p:nvPr/>
            </p:nvSpPr>
            <p:spPr>
              <a:xfrm>
                <a:off x="304800" y="1790700"/>
                <a:ext cx="1401546" cy="434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3002778-10A8-1385-575C-2C8833935BED}"/>
                </a:ext>
              </a:extLst>
            </p:cNvPr>
            <p:cNvGrpSpPr/>
            <p:nvPr/>
          </p:nvGrpSpPr>
          <p:grpSpPr>
            <a:xfrm>
              <a:off x="4986912" y="3543300"/>
              <a:ext cx="1271440" cy="5410200"/>
              <a:chOff x="304800" y="1790700"/>
              <a:chExt cx="1519068" cy="4343400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C4D1FED-A481-F4EB-893E-4B7FEF4D4AD6}"/>
                  </a:ext>
                </a:extLst>
              </p:cNvPr>
              <p:cNvSpPr txBox="1"/>
              <p:nvPr/>
            </p:nvSpPr>
            <p:spPr>
              <a:xfrm>
                <a:off x="334746" y="1811307"/>
                <a:ext cx="1401546" cy="271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Dolomite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4F593619-A8DF-C4DE-3893-50C0A0E782AE}"/>
                  </a:ext>
                </a:extLst>
              </p:cNvPr>
              <p:cNvSpPr/>
              <p:nvPr/>
            </p:nvSpPr>
            <p:spPr>
              <a:xfrm>
                <a:off x="304800" y="1790700"/>
                <a:ext cx="1519068" cy="434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5862125-41EF-05DD-3AB7-84AA5EA5A5BA}"/>
                </a:ext>
              </a:extLst>
            </p:cNvPr>
            <p:cNvGrpSpPr/>
            <p:nvPr/>
          </p:nvGrpSpPr>
          <p:grpSpPr>
            <a:xfrm>
              <a:off x="6221651" y="3543300"/>
              <a:ext cx="992701" cy="5410200"/>
              <a:chOff x="396123" y="1790700"/>
              <a:chExt cx="1432161" cy="4343400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E7561A6-0BE7-8187-8AC0-8CE0A73A17A2}"/>
                  </a:ext>
                </a:extLst>
              </p:cNvPr>
              <p:cNvSpPr txBox="1"/>
              <p:nvPr/>
            </p:nvSpPr>
            <p:spPr>
              <a:xfrm>
                <a:off x="396123" y="1811307"/>
                <a:ext cx="1401546" cy="242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Gravel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5049AAE2-09F0-FAE4-A659-D154CA53A257}"/>
                  </a:ext>
                </a:extLst>
              </p:cNvPr>
              <p:cNvSpPr/>
              <p:nvPr/>
            </p:nvSpPr>
            <p:spPr>
              <a:xfrm>
                <a:off x="485231" y="1790700"/>
                <a:ext cx="1343053" cy="434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93237D0-5A68-00DA-35C2-3C89E21DA489}"/>
              </a:ext>
            </a:extLst>
          </p:cNvPr>
          <p:cNvGrpSpPr/>
          <p:nvPr/>
        </p:nvGrpSpPr>
        <p:grpSpPr>
          <a:xfrm>
            <a:off x="12453061" y="1562100"/>
            <a:ext cx="4523048" cy="7380268"/>
            <a:chOff x="2514600" y="3543300"/>
            <a:chExt cx="4699752" cy="541020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BEAEE4FC-EF9B-C00B-43EA-61745059A938}"/>
                </a:ext>
              </a:extLst>
            </p:cNvPr>
            <p:cNvGrpSpPr/>
            <p:nvPr/>
          </p:nvGrpSpPr>
          <p:grpSpPr>
            <a:xfrm>
              <a:off x="2514600" y="3543300"/>
              <a:ext cx="1371600" cy="5410200"/>
              <a:chOff x="304800" y="1790700"/>
              <a:chExt cx="1477746" cy="4343400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EE50A48-99B1-6909-BBEC-FC86C164916F}"/>
                  </a:ext>
                </a:extLst>
              </p:cNvPr>
              <p:cNvSpPr txBox="1"/>
              <p:nvPr/>
            </p:nvSpPr>
            <p:spPr>
              <a:xfrm>
                <a:off x="334746" y="1811307"/>
                <a:ext cx="1447800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Limestone</a:t>
                </a: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A0FD7DA-7CC5-53E7-D12C-B1847C3395FF}"/>
                  </a:ext>
                </a:extLst>
              </p:cNvPr>
              <p:cNvSpPr/>
              <p:nvPr/>
            </p:nvSpPr>
            <p:spPr>
              <a:xfrm>
                <a:off x="304800" y="1790700"/>
                <a:ext cx="1401546" cy="434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FC394BB-49C4-B449-3CA5-C1AE9916F49D}"/>
                </a:ext>
              </a:extLst>
            </p:cNvPr>
            <p:cNvGrpSpPr/>
            <p:nvPr/>
          </p:nvGrpSpPr>
          <p:grpSpPr>
            <a:xfrm>
              <a:off x="3813836" y="3543300"/>
              <a:ext cx="1273078" cy="5410200"/>
              <a:chOff x="304800" y="1790700"/>
              <a:chExt cx="1521025" cy="4343400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EAF0FAA-2306-ED79-C0C6-4529BBC952CD}"/>
                  </a:ext>
                </a:extLst>
              </p:cNvPr>
              <p:cNvSpPr txBox="1"/>
              <p:nvPr/>
            </p:nvSpPr>
            <p:spPr>
              <a:xfrm>
                <a:off x="334745" y="1811307"/>
                <a:ext cx="1491080" cy="19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Sandstone</a:t>
                </a: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CAAE743A-842D-E6FA-0CC5-133DDBE570EE}"/>
                  </a:ext>
                </a:extLst>
              </p:cNvPr>
              <p:cNvSpPr/>
              <p:nvPr/>
            </p:nvSpPr>
            <p:spPr>
              <a:xfrm>
                <a:off x="304800" y="1790700"/>
                <a:ext cx="1401546" cy="434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143E8ED-03E5-C48E-64FC-EBCDD9B64756}"/>
                </a:ext>
              </a:extLst>
            </p:cNvPr>
            <p:cNvGrpSpPr/>
            <p:nvPr/>
          </p:nvGrpSpPr>
          <p:grpSpPr>
            <a:xfrm>
              <a:off x="4986912" y="3543300"/>
              <a:ext cx="1271440" cy="5410200"/>
              <a:chOff x="304800" y="1790700"/>
              <a:chExt cx="1519068" cy="4343400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CDE19496-C8BA-AB0B-1837-07863BB5D014}"/>
                  </a:ext>
                </a:extLst>
              </p:cNvPr>
              <p:cNvSpPr txBox="1"/>
              <p:nvPr/>
            </p:nvSpPr>
            <p:spPr>
              <a:xfrm>
                <a:off x="334746" y="1811307"/>
                <a:ext cx="1401546" cy="271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Dolomite</a:t>
                </a: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8B95402E-57DF-95C2-D410-6D0612D6D353}"/>
                  </a:ext>
                </a:extLst>
              </p:cNvPr>
              <p:cNvSpPr/>
              <p:nvPr/>
            </p:nvSpPr>
            <p:spPr>
              <a:xfrm>
                <a:off x="304800" y="1790700"/>
                <a:ext cx="1519068" cy="434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2B06F3F-F411-EDBB-3F43-90091AA46C29}"/>
                </a:ext>
              </a:extLst>
            </p:cNvPr>
            <p:cNvGrpSpPr/>
            <p:nvPr/>
          </p:nvGrpSpPr>
          <p:grpSpPr>
            <a:xfrm>
              <a:off x="6221651" y="3543300"/>
              <a:ext cx="992701" cy="5410200"/>
              <a:chOff x="396123" y="1790700"/>
              <a:chExt cx="1432161" cy="4343400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78304F3-CACA-CF26-67F1-224429BF8BB7}"/>
                  </a:ext>
                </a:extLst>
              </p:cNvPr>
              <p:cNvSpPr txBox="1"/>
              <p:nvPr/>
            </p:nvSpPr>
            <p:spPr>
              <a:xfrm>
                <a:off x="396123" y="1811307"/>
                <a:ext cx="1401546" cy="235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Gravel</a:t>
                </a: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8656C3A-6764-8CCB-FDC6-FEAD453440AD}"/>
                  </a:ext>
                </a:extLst>
              </p:cNvPr>
              <p:cNvSpPr/>
              <p:nvPr/>
            </p:nvSpPr>
            <p:spPr>
              <a:xfrm>
                <a:off x="485231" y="1790700"/>
                <a:ext cx="1343053" cy="434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D40157F-D590-45D6-89B9-F2FB839B1396}"/>
              </a:ext>
            </a:extLst>
          </p:cNvPr>
          <p:cNvGrpSpPr/>
          <p:nvPr/>
        </p:nvGrpSpPr>
        <p:grpSpPr>
          <a:xfrm>
            <a:off x="2527502" y="1574861"/>
            <a:ext cx="4386631" cy="2126864"/>
            <a:chOff x="2782884" y="1496758"/>
            <a:chExt cx="4386631" cy="2126864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E4E1D38-4C56-C906-5990-6BA62BBB4683}"/>
                </a:ext>
              </a:extLst>
            </p:cNvPr>
            <p:cNvSpPr txBox="1"/>
            <p:nvPr/>
          </p:nvSpPr>
          <p:spPr>
            <a:xfrm>
              <a:off x="2782884" y="1496758"/>
              <a:ext cx="4386631" cy="21268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/>
                <a:t>	Standard S(AE)</a:t>
              </a:r>
            </a:p>
            <a:p>
              <a:pPr>
                <a:lnSpc>
                  <a:spcPct val="150000"/>
                </a:lnSpc>
              </a:pPr>
              <a:r>
                <a:rPr lang="en-US"/>
                <a:t>	Cement reduced by 5.9%</a:t>
              </a:r>
            </a:p>
            <a:p>
              <a:pPr>
                <a:lnSpc>
                  <a:spcPct val="150000"/>
                </a:lnSpc>
              </a:pPr>
              <a:r>
                <a:rPr lang="en-US"/>
                <a:t>	Cement reduced by 15.4%</a:t>
              </a:r>
            </a:p>
            <a:p>
              <a:pPr>
                <a:lnSpc>
                  <a:spcPct val="150000"/>
                </a:lnSpc>
              </a:pPr>
              <a:r>
                <a:rPr lang="en-US"/>
                <a:t>	Substitution with 20% F. A.</a:t>
              </a:r>
            </a:p>
            <a:p>
              <a:pPr>
                <a:lnSpc>
                  <a:spcPct val="150000"/>
                </a:lnSpc>
              </a:pPr>
              <a:r>
                <a:rPr lang="en-US"/>
                <a:t>	Substitution with 30% F. A.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15AA37B-1522-4C0F-23C0-C4FBBF1C85B0}"/>
                </a:ext>
              </a:extLst>
            </p:cNvPr>
            <p:cNvSpPr/>
            <p:nvPr/>
          </p:nvSpPr>
          <p:spPr>
            <a:xfrm>
              <a:off x="2946641" y="3272680"/>
              <a:ext cx="567246" cy="301119"/>
            </a:xfrm>
            <a:prstGeom prst="rect">
              <a:avLst/>
            </a:prstGeom>
            <a:pattFill prst="pct75">
              <a:fgClr>
                <a:schemeClr val="tx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310EEDC-3C98-E8A9-D928-32FF01700FA1}"/>
                </a:ext>
              </a:extLst>
            </p:cNvPr>
            <p:cNvSpPr/>
            <p:nvPr/>
          </p:nvSpPr>
          <p:spPr>
            <a:xfrm>
              <a:off x="2948296" y="2836406"/>
              <a:ext cx="567246" cy="301119"/>
            </a:xfrm>
            <a:prstGeom prst="rect">
              <a:avLst/>
            </a:prstGeom>
            <a:pattFill prst="pct60">
              <a:fgClr>
                <a:schemeClr val="tx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FB7C1643-C2A3-6727-8310-ED9BBB5BD993}"/>
                </a:ext>
              </a:extLst>
            </p:cNvPr>
            <p:cNvSpPr/>
            <p:nvPr/>
          </p:nvSpPr>
          <p:spPr>
            <a:xfrm>
              <a:off x="2953925" y="1636333"/>
              <a:ext cx="567246" cy="3011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F5456978-836D-E789-6BFA-D9C05A1AB78B}"/>
                </a:ext>
              </a:extLst>
            </p:cNvPr>
            <p:cNvSpPr/>
            <p:nvPr/>
          </p:nvSpPr>
          <p:spPr>
            <a:xfrm>
              <a:off x="2948296" y="2018621"/>
              <a:ext cx="567246" cy="3011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E20E1C04-93B9-9611-1E14-3603E50E8899}"/>
                </a:ext>
              </a:extLst>
            </p:cNvPr>
            <p:cNvSpPr/>
            <p:nvPr/>
          </p:nvSpPr>
          <p:spPr>
            <a:xfrm>
              <a:off x="2948296" y="2431606"/>
              <a:ext cx="567246" cy="3011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969DBEB-8E94-3F6F-7B45-997A35477D1F}"/>
              </a:ext>
            </a:extLst>
          </p:cNvPr>
          <p:cNvSpPr/>
          <p:nvPr/>
        </p:nvSpPr>
        <p:spPr>
          <a:xfrm>
            <a:off x="12334366" y="1562100"/>
            <a:ext cx="3721688" cy="7391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411080-B6A9-13F0-E2B1-78B1ED61E3E8}"/>
              </a:ext>
            </a:extLst>
          </p:cNvPr>
          <p:cNvSpPr/>
          <p:nvPr/>
        </p:nvSpPr>
        <p:spPr>
          <a:xfrm>
            <a:off x="2536377" y="3932596"/>
            <a:ext cx="3596910" cy="50066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8290A9-D3C6-9EF2-27A3-CE1E407184BD}"/>
              </a:ext>
            </a:extLst>
          </p:cNvPr>
          <p:cNvSpPr/>
          <p:nvPr/>
        </p:nvSpPr>
        <p:spPr>
          <a:xfrm>
            <a:off x="7432241" y="1687410"/>
            <a:ext cx="3635225" cy="72518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BE4C699-103A-A8E8-1764-C97859DD1B1F}"/>
              </a:ext>
            </a:extLst>
          </p:cNvPr>
          <p:cNvCxnSpPr>
            <a:cxnSpLocks/>
          </p:cNvCxnSpPr>
          <p:nvPr/>
        </p:nvCxnSpPr>
        <p:spPr>
          <a:xfrm>
            <a:off x="2542395" y="5676900"/>
            <a:ext cx="14755005" cy="0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Footer Placeholder 20">
            <a:extLst>
              <a:ext uri="{FF2B5EF4-FFF2-40B4-BE49-F238E27FC236}">
                <a16:creationId xmlns:a16="http://schemas.microsoft.com/office/drawing/2014/main" id="{C1CAB3F8-C29C-6204-1E6E-AAEDD1501623}"/>
              </a:ext>
            </a:extLst>
          </p:cNvPr>
          <p:cNvSpPr txBox="1">
            <a:spLocks/>
          </p:cNvSpPr>
          <p:nvPr/>
        </p:nvSpPr>
        <p:spPr>
          <a:xfrm>
            <a:off x="380506" y="9756418"/>
            <a:ext cx="68580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Civil Engineering</a:t>
            </a:r>
          </a:p>
        </p:txBody>
      </p:sp>
    </p:spTree>
    <p:extLst>
      <p:ext uri="{BB962C8B-B14F-4D97-AF65-F5344CB8AC3E}">
        <p14:creationId xmlns:p14="http://schemas.microsoft.com/office/powerpoint/2010/main" val="28685003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EABBFBC-1D48-A942-2C76-30946CF5E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006" y="1860394"/>
            <a:ext cx="11851987" cy="777388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9624753"/>
            <a:ext cx="18288000" cy="662248"/>
            <a:chOff x="0" y="-47625"/>
            <a:chExt cx="4816593" cy="231238"/>
          </a:xfrm>
          <a:solidFill>
            <a:srgbClr val="C41E3A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3613"/>
            </a:xfrm>
            <a:custGeom>
              <a:avLst/>
              <a:gdLst/>
              <a:ahLst/>
              <a:cxnLst/>
              <a:rect l="l" t="t" r="r" b="b"/>
              <a:pathLst>
                <a:path w="4816592" h="183613">
                  <a:moveTo>
                    <a:pt x="0" y="0"/>
                  </a:moveTo>
                  <a:lnTo>
                    <a:pt x="4816592" y="0"/>
                  </a:lnTo>
                  <a:lnTo>
                    <a:pt x="4816592" y="183613"/>
                  </a:lnTo>
                  <a:lnTo>
                    <a:pt x="0" y="18361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3123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70DC8E1D-5DDA-077E-2A46-068B78966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773894" y="979169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25</a:t>
            </a:fld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0DE68444-BCB7-ADAB-4DC5-7217AFEA810C}"/>
              </a:ext>
            </a:extLst>
          </p:cNvPr>
          <p:cNvSpPr/>
          <p:nvPr/>
        </p:nvSpPr>
        <p:spPr>
          <a:xfrm>
            <a:off x="0" y="-1"/>
            <a:ext cx="1706346" cy="1345987"/>
          </a:xfrm>
          <a:custGeom>
            <a:avLst/>
            <a:gdLst/>
            <a:ahLst/>
            <a:cxnLst/>
            <a:rect l="l" t="t" r="r" b="b"/>
            <a:pathLst>
              <a:path w="1760106" h="1333975">
                <a:moveTo>
                  <a:pt x="0" y="0"/>
                </a:moveTo>
                <a:lnTo>
                  <a:pt x="1760106" y="0"/>
                </a:lnTo>
                <a:lnTo>
                  <a:pt x="1760106" y="1333975"/>
                </a:lnTo>
                <a:lnTo>
                  <a:pt x="0" y="13339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2837EF-5C25-9C20-AA17-4699829161D3}"/>
              </a:ext>
            </a:extLst>
          </p:cNvPr>
          <p:cNvSpPr txBox="1"/>
          <p:nvPr/>
        </p:nvSpPr>
        <p:spPr>
          <a:xfrm>
            <a:off x="5871538" y="309293"/>
            <a:ext cx="7117166" cy="101710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85000" lnSpcReduction="10000"/>
          </a:bodyPr>
          <a:lstStyle/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rPr>
              <a:t>III. </a:t>
            </a:r>
            <a:r>
              <a:rPr lang="en-US" sz="6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rPr>
              <a:t>Results: Shrinkage</a:t>
            </a:r>
            <a:endParaRPr kumimoji="0" lang="en-US" sz="6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abon Next LT" panose="02000500000000000000" pitchFamily="2" charset="0"/>
              <a:ea typeface="+mn-ea"/>
              <a:cs typeface="Sabon Next LT" panose="02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42F16-50E3-7272-6CAF-FC4B8C3B3C66}"/>
              </a:ext>
            </a:extLst>
          </p:cNvPr>
          <p:cNvSpPr txBox="1"/>
          <p:nvPr/>
        </p:nvSpPr>
        <p:spPr>
          <a:xfrm>
            <a:off x="-89932" y="1403747"/>
            <a:ext cx="1014833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Aft>
                <a:spcPts val="600"/>
              </a:spcAft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</a:lstStyle>
          <a:p>
            <a:pPr defTabSz="1371600">
              <a:spcAft>
                <a:spcPts val="900"/>
              </a:spcAft>
              <a:defRPr/>
            </a:pPr>
            <a:r>
              <a:rPr lang="en-US" sz="3400" dirty="0"/>
              <a:t>Aggregate Type: </a:t>
            </a:r>
            <a:r>
              <a:rPr lang="en-US" sz="3400" dirty="0">
                <a:solidFill>
                  <a:srgbClr val="C00000"/>
                </a:solidFill>
              </a:rPr>
              <a:t>Limestone</a:t>
            </a:r>
            <a:r>
              <a:rPr lang="en-US" sz="3400" dirty="0"/>
              <a:t>                                                                                                                </a:t>
            </a:r>
          </a:p>
        </p:txBody>
      </p:sp>
      <p:sp>
        <p:nvSpPr>
          <p:cNvPr id="13" name="Footer Placeholder 20">
            <a:extLst>
              <a:ext uri="{FF2B5EF4-FFF2-40B4-BE49-F238E27FC236}">
                <a16:creationId xmlns:a16="http://schemas.microsoft.com/office/drawing/2014/main" id="{62042A5E-C719-9DF0-DFA9-A7E0D5E1C6AB}"/>
              </a:ext>
            </a:extLst>
          </p:cNvPr>
          <p:cNvSpPr txBox="1">
            <a:spLocks/>
          </p:cNvSpPr>
          <p:nvPr/>
        </p:nvSpPr>
        <p:spPr>
          <a:xfrm>
            <a:off x="380506" y="9756418"/>
            <a:ext cx="68580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Civil Engineering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3535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624753"/>
            <a:ext cx="18288000" cy="662248"/>
            <a:chOff x="0" y="-47625"/>
            <a:chExt cx="4816593" cy="231238"/>
          </a:xfrm>
          <a:solidFill>
            <a:srgbClr val="C41E3A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3613"/>
            </a:xfrm>
            <a:custGeom>
              <a:avLst/>
              <a:gdLst/>
              <a:ahLst/>
              <a:cxnLst/>
              <a:rect l="l" t="t" r="r" b="b"/>
              <a:pathLst>
                <a:path w="4816592" h="183613">
                  <a:moveTo>
                    <a:pt x="0" y="0"/>
                  </a:moveTo>
                  <a:lnTo>
                    <a:pt x="4816592" y="0"/>
                  </a:lnTo>
                  <a:lnTo>
                    <a:pt x="4816592" y="183613"/>
                  </a:lnTo>
                  <a:lnTo>
                    <a:pt x="0" y="18361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3123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70DC8E1D-5DDA-077E-2A46-068B78966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773894" y="979169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26</a:t>
            </a:fld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0DE68444-BCB7-ADAB-4DC5-7217AFEA810C}"/>
              </a:ext>
            </a:extLst>
          </p:cNvPr>
          <p:cNvSpPr/>
          <p:nvPr/>
        </p:nvSpPr>
        <p:spPr>
          <a:xfrm>
            <a:off x="0" y="-1"/>
            <a:ext cx="1706346" cy="1345987"/>
          </a:xfrm>
          <a:custGeom>
            <a:avLst/>
            <a:gdLst/>
            <a:ahLst/>
            <a:cxnLst/>
            <a:rect l="l" t="t" r="r" b="b"/>
            <a:pathLst>
              <a:path w="1760106" h="1333975">
                <a:moveTo>
                  <a:pt x="0" y="0"/>
                </a:moveTo>
                <a:lnTo>
                  <a:pt x="1760106" y="0"/>
                </a:lnTo>
                <a:lnTo>
                  <a:pt x="1760106" y="1333975"/>
                </a:lnTo>
                <a:lnTo>
                  <a:pt x="0" y="13339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2837EF-5C25-9C20-AA17-4699829161D3}"/>
              </a:ext>
            </a:extLst>
          </p:cNvPr>
          <p:cNvSpPr txBox="1"/>
          <p:nvPr/>
        </p:nvSpPr>
        <p:spPr>
          <a:xfrm>
            <a:off x="5871538" y="309293"/>
            <a:ext cx="7117166" cy="101710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85000" lnSpcReduction="10000"/>
          </a:bodyPr>
          <a:lstStyle/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rPr>
              <a:t>III. </a:t>
            </a:r>
            <a:r>
              <a:rPr lang="en-US" sz="6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rPr>
              <a:t>Results: Shrinkage</a:t>
            </a:r>
            <a:endParaRPr kumimoji="0" lang="en-US" sz="6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abon Next LT" panose="02000500000000000000" pitchFamily="2" charset="0"/>
              <a:ea typeface="+mn-ea"/>
              <a:cs typeface="Sabon Next LT" panose="02000500000000000000" pitchFamily="2" charset="0"/>
            </a:endParaRPr>
          </a:p>
        </p:txBody>
      </p:sp>
      <p:sp>
        <p:nvSpPr>
          <p:cNvPr id="7" name="Footer Placeholder 20">
            <a:extLst>
              <a:ext uri="{FF2B5EF4-FFF2-40B4-BE49-F238E27FC236}">
                <a16:creationId xmlns:a16="http://schemas.microsoft.com/office/drawing/2014/main" id="{47B671FE-90A6-67AF-89C8-90B50783792D}"/>
              </a:ext>
            </a:extLst>
          </p:cNvPr>
          <p:cNvSpPr txBox="1">
            <a:spLocks/>
          </p:cNvSpPr>
          <p:nvPr/>
        </p:nvSpPr>
        <p:spPr>
          <a:xfrm>
            <a:off x="380506" y="9756418"/>
            <a:ext cx="68580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Civil Engineering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BE68F4-3CA9-FB6C-44C8-59DC60B95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3258" y="1869010"/>
            <a:ext cx="11841480" cy="77631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D42F16-50E3-7272-6CAF-FC4B8C3B3C66}"/>
              </a:ext>
            </a:extLst>
          </p:cNvPr>
          <p:cNvSpPr txBox="1"/>
          <p:nvPr/>
        </p:nvSpPr>
        <p:spPr>
          <a:xfrm>
            <a:off x="-89932" y="1403747"/>
            <a:ext cx="1014833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Aft>
                <a:spcPts val="600"/>
              </a:spcAft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</a:lstStyle>
          <a:p>
            <a:pPr defTabSz="1371600">
              <a:spcAft>
                <a:spcPts val="900"/>
              </a:spcAft>
              <a:defRPr/>
            </a:pPr>
            <a:r>
              <a:rPr lang="en-US" sz="3400" dirty="0"/>
              <a:t>Aggregate Type: </a:t>
            </a:r>
            <a:r>
              <a:rPr lang="en-US" sz="3400" dirty="0">
                <a:solidFill>
                  <a:srgbClr val="C00000"/>
                </a:solidFill>
              </a:rPr>
              <a:t>Sandstone</a:t>
            </a:r>
            <a:r>
              <a:rPr lang="en-US" sz="3400" dirty="0"/>
              <a:t>                      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7564001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624753"/>
            <a:ext cx="18288000" cy="662248"/>
            <a:chOff x="0" y="-47625"/>
            <a:chExt cx="4816593" cy="231238"/>
          </a:xfrm>
          <a:solidFill>
            <a:srgbClr val="C41E3A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3613"/>
            </a:xfrm>
            <a:custGeom>
              <a:avLst/>
              <a:gdLst/>
              <a:ahLst/>
              <a:cxnLst/>
              <a:rect l="l" t="t" r="r" b="b"/>
              <a:pathLst>
                <a:path w="4816592" h="183613">
                  <a:moveTo>
                    <a:pt x="0" y="0"/>
                  </a:moveTo>
                  <a:lnTo>
                    <a:pt x="4816592" y="0"/>
                  </a:lnTo>
                  <a:lnTo>
                    <a:pt x="4816592" y="183613"/>
                  </a:lnTo>
                  <a:lnTo>
                    <a:pt x="0" y="18361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algn="ctr"/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3123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33E40F07-578A-B8B3-D118-A05B6A459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0506" y="9757682"/>
            <a:ext cx="6858002" cy="365125"/>
          </a:xfrm>
        </p:spPr>
        <p:txBody>
          <a:bodyPr/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Civil Engineering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70DC8E1D-5DDA-077E-2A46-068B78966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773894" y="979169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27</a:t>
            </a:fld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0DE68444-BCB7-ADAB-4DC5-7217AFEA810C}"/>
              </a:ext>
            </a:extLst>
          </p:cNvPr>
          <p:cNvSpPr/>
          <p:nvPr/>
        </p:nvSpPr>
        <p:spPr>
          <a:xfrm>
            <a:off x="0" y="-1"/>
            <a:ext cx="1706346" cy="1345987"/>
          </a:xfrm>
          <a:custGeom>
            <a:avLst/>
            <a:gdLst/>
            <a:ahLst/>
            <a:cxnLst/>
            <a:rect l="l" t="t" r="r" b="b"/>
            <a:pathLst>
              <a:path w="1760106" h="1333975">
                <a:moveTo>
                  <a:pt x="0" y="0"/>
                </a:moveTo>
                <a:lnTo>
                  <a:pt x="1760106" y="0"/>
                </a:lnTo>
                <a:lnTo>
                  <a:pt x="1760106" y="1333975"/>
                </a:lnTo>
                <a:lnTo>
                  <a:pt x="0" y="13339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2837EF-5C25-9C20-AA17-4699829161D3}"/>
              </a:ext>
            </a:extLst>
          </p:cNvPr>
          <p:cNvSpPr txBox="1"/>
          <p:nvPr/>
        </p:nvSpPr>
        <p:spPr>
          <a:xfrm>
            <a:off x="5871538" y="309293"/>
            <a:ext cx="7117166" cy="101710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85000" lnSpcReduction="10000"/>
          </a:bodyPr>
          <a:lstStyle/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rPr>
              <a:t>III. </a:t>
            </a:r>
            <a:r>
              <a:rPr lang="en-US" sz="6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rPr>
              <a:t>Results: Shrinkage</a:t>
            </a:r>
            <a:endParaRPr kumimoji="0" lang="en-US" sz="6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abon Next LT" panose="02000500000000000000" pitchFamily="2" charset="0"/>
              <a:ea typeface="+mn-ea"/>
              <a:cs typeface="Sabon Next LT" panose="020005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484B01-D2E3-F48D-3841-BC3E118F68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9381" y="1859187"/>
            <a:ext cx="11841480" cy="77343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D42F16-50E3-7272-6CAF-FC4B8C3B3C66}"/>
              </a:ext>
            </a:extLst>
          </p:cNvPr>
          <p:cNvSpPr txBox="1"/>
          <p:nvPr/>
        </p:nvSpPr>
        <p:spPr>
          <a:xfrm>
            <a:off x="-89932" y="1403747"/>
            <a:ext cx="1014833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Aft>
                <a:spcPts val="600"/>
              </a:spcAft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</a:lstStyle>
          <a:p>
            <a:pPr defTabSz="1371600">
              <a:spcAft>
                <a:spcPts val="900"/>
              </a:spcAft>
              <a:defRPr/>
            </a:pPr>
            <a:r>
              <a:rPr lang="en-US" sz="3400" dirty="0"/>
              <a:t>Aggregate Type: </a:t>
            </a:r>
            <a:r>
              <a:rPr lang="en-US" sz="3400" dirty="0">
                <a:solidFill>
                  <a:srgbClr val="C00000"/>
                </a:solidFill>
              </a:rPr>
              <a:t>Dolomite</a:t>
            </a:r>
            <a:r>
              <a:rPr lang="en-US" sz="3400" dirty="0"/>
              <a:t>                      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8663368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624753"/>
            <a:ext cx="18288000" cy="662248"/>
            <a:chOff x="0" y="-47625"/>
            <a:chExt cx="4816593" cy="231238"/>
          </a:xfrm>
          <a:solidFill>
            <a:srgbClr val="C41E3A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3613"/>
            </a:xfrm>
            <a:custGeom>
              <a:avLst/>
              <a:gdLst/>
              <a:ahLst/>
              <a:cxnLst/>
              <a:rect l="l" t="t" r="r" b="b"/>
              <a:pathLst>
                <a:path w="4816592" h="183613">
                  <a:moveTo>
                    <a:pt x="0" y="0"/>
                  </a:moveTo>
                  <a:lnTo>
                    <a:pt x="4816592" y="0"/>
                  </a:lnTo>
                  <a:lnTo>
                    <a:pt x="4816592" y="183613"/>
                  </a:lnTo>
                  <a:lnTo>
                    <a:pt x="0" y="18361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3123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33E40F07-578A-B8B3-D118-A05B6A459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0506" y="9802089"/>
            <a:ext cx="6858002" cy="365125"/>
          </a:xfrm>
        </p:spPr>
        <p:txBody>
          <a:bodyPr/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Civil Engineering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70DC8E1D-5DDA-077E-2A46-068B78966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773894" y="979169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28</a:t>
            </a:fld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0DE68444-BCB7-ADAB-4DC5-7217AFEA810C}"/>
              </a:ext>
            </a:extLst>
          </p:cNvPr>
          <p:cNvSpPr/>
          <p:nvPr/>
        </p:nvSpPr>
        <p:spPr>
          <a:xfrm>
            <a:off x="0" y="-1"/>
            <a:ext cx="1706346" cy="1345987"/>
          </a:xfrm>
          <a:custGeom>
            <a:avLst/>
            <a:gdLst/>
            <a:ahLst/>
            <a:cxnLst/>
            <a:rect l="l" t="t" r="r" b="b"/>
            <a:pathLst>
              <a:path w="1760106" h="1333975">
                <a:moveTo>
                  <a:pt x="0" y="0"/>
                </a:moveTo>
                <a:lnTo>
                  <a:pt x="1760106" y="0"/>
                </a:lnTo>
                <a:lnTo>
                  <a:pt x="1760106" y="1333975"/>
                </a:lnTo>
                <a:lnTo>
                  <a:pt x="0" y="13339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2837EF-5C25-9C20-AA17-4699829161D3}"/>
              </a:ext>
            </a:extLst>
          </p:cNvPr>
          <p:cNvSpPr txBox="1"/>
          <p:nvPr/>
        </p:nvSpPr>
        <p:spPr>
          <a:xfrm>
            <a:off x="5871538" y="309293"/>
            <a:ext cx="7117166" cy="101710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85000" lnSpcReduction="10000"/>
          </a:bodyPr>
          <a:lstStyle/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rPr>
              <a:t>III. </a:t>
            </a:r>
            <a:r>
              <a:rPr lang="en-US" sz="6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rPr>
              <a:t>Results: Shrinkage</a:t>
            </a:r>
            <a:endParaRPr kumimoji="0" lang="en-US" sz="6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abon Next LT" panose="02000500000000000000" pitchFamily="2" charset="0"/>
              <a:ea typeface="+mn-ea"/>
              <a:cs typeface="Sabon Next LT" panose="020005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89F070-971C-F74A-3F19-BFD0E1256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3664" y="1852353"/>
            <a:ext cx="11872913" cy="7772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D42F16-50E3-7272-6CAF-FC4B8C3B3C66}"/>
              </a:ext>
            </a:extLst>
          </p:cNvPr>
          <p:cNvSpPr txBox="1"/>
          <p:nvPr/>
        </p:nvSpPr>
        <p:spPr>
          <a:xfrm>
            <a:off x="-89932" y="1403747"/>
            <a:ext cx="1014833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Aft>
                <a:spcPts val="600"/>
              </a:spcAft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</a:lstStyle>
          <a:p>
            <a:pPr defTabSz="1371600">
              <a:spcAft>
                <a:spcPts val="900"/>
              </a:spcAft>
              <a:defRPr/>
            </a:pPr>
            <a:r>
              <a:rPr lang="en-US" sz="3400" dirty="0"/>
              <a:t>Aggregate Type: </a:t>
            </a:r>
            <a:r>
              <a:rPr lang="en-US" sz="3400" dirty="0">
                <a:solidFill>
                  <a:srgbClr val="C00000"/>
                </a:solidFill>
              </a:rPr>
              <a:t>Gravel</a:t>
            </a:r>
            <a:r>
              <a:rPr lang="en-US" sz="3400" dirty="0"/>
              <a:t>                      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9507406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624753"/>
            <a:ext cx="18288000" cy="662248"/>
            <a:chOff x="0" y="-47625"/>
            <a:chExt cx="4816593" cy="231238"/>
          </a:xfrm>
          <a:solidFill>
            <a:srgbClr val="C41E3A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3613"/>
            </a:xfrm>
            <a:custGeom>
              <a:avLst/>
              <a:gdLst/>
              <a:ahLst/>
              <a:cxnLst/>
              <a:rect l="l" t="t" r="r" b="b"/>
              <a:pathLst>
                <a:path w="4816592" h="183613">
                  <a:moveTo>
                    <a:pt x="0" y="0"/>
                  </a:moveTo>
                  <a:lnTo>
                    <a:pt x="4816592" y="0"/>
                  </a:lnTo>
                  <a:lnTo>
                    <a:pt x="4816592" y="183613"/>
                  </a:lnTo>
                  <a:lnTo>
                    <a:pt x="0" y="18361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3123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33E40F07-578A-B8B3-D118-A05B6A459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0506" y="9791699"/>
            <a:ext cx="6858002" cy="365125"/>
          </a:xfrm>
        </p:spPr>
        <p:txBody>
          <a:bodyPr/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Civil Engineering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70DC8E1D-5DDA-077E-2A46-068B78966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773894" y="979169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29</a:t>
            </a:fld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0DE68444-BCB7-ADAB-4DC5-7217AFEA810C}"/>
              </a:ext>
            </a:extLst>
          </p:cNvPr>
          <p:cNvSpPr/>
          <p:nvPr/>
        </p:nvSpPr>
        <p:spPr>
          <a:xfrm>
            <a:off x="0" y="-1"/>
            <a:ext cx="1706346" cy="1345987"/>
          </a:xfrm>
          <a:custGeom>
            <a:avLst/>
            <a:gdLst/>
            <a:ahLst/>
            <a:cxnLst/>
            <a:rect l="l" t="t" r="r" b="b"/>
            <a:pathLst>
              <a:path w="1760106" h="1333975">
                <a:moveTo>
                  <a:pt x="0" y="0"/>
                </a:moveTo>
                <a:lnTo>
                  <a:pt x="1760106" y="0"/>
                </a:lnTo>
                <a:lnTo>
                  <a:pt x="1760106" y="1333975"/>
                </a:lnTo>
                <a:lnTo>
                  <a:pt x="0" y="13339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2837EF-5C25-9C20-AA17-4699829161D3}"/>
              </a:ext>
            </a:extLst>
          </p:cNvPr>
          <p:cNvSpPr txBox="1"/>
          <p:nvPr/>
        </p:nvSpPr>
        <p:spPr>
          <a:xfrm>
            <a:off x="5871538" y="309293"/>
            <a:ext cx="7117166" cy="101710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85000" lnSpcReduction="10000"/>
          </a:bodyPr>
          <a:lstStyle/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rPr>
              <a:t>III. </a:t>
            </a:r>
            <a:r>
              <a:rPr lang="en-US" sz="6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rPr>
              <a:t>Results: Shrinkage</a:t>
            </a:r>
            <a:endParaRPr kumimoji="0" lang="en-US" sz="6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abon Next LT" panose="02000500000000000000" pitchFamily="2" charset="0"/>
              <a:ea typeface="+mn-ea"/>
              <a:cs typeface="Sabon Next LT" panose="020005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70B4E3-A6D8-0283-330B-63F288F04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211" y="1874836"/>
            <a:ext cx="11839574" cy="7772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D42F16-50E3-7272-6CAF-FC4B8C3B3C66}"/>
              </a:ext>
            </a:extLst>
          </p:cNvPr>
          <p:cNvSpPr txBox="1"/>
          <p:nvPr/>
        </p:nvSpPr>
        <p:spPr>
          <a:xfrm>
            <a:off x="-89932" y="1403747"/>
            <a:ext cx="10148332" cy="125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Aft>
                <a:spcPts val="600"/>
              </a:spcAft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</a:lstStyle>
          <a:p>
            <a:pPr defTabSz="1371600">
              <a:spcAft>
                <a:spcPts val="900"/>
              </a:spcAft>
              <a:defRPr/>
            </a:pPr>
            <a:r>
              <a:rPr lang="en-US" sz="3400" dirty="0"/>
              <a:t>Aggregate Type: </a:t>
            </a:r>
            <a:r>
              <a:rPr lang="en-US" sz="3400" dirty="0">
                <a:solidFill>
                  <a:srgbClr val="C00000"/>
                </a:solidFill>
              </a:rPr>
              <a:t>Trap Rock</a:t>
            </a:r>
          </a:p>
          <a:p>
            <a:pPr defTabSz="1371600">
              <a:spcAft>
                <a:spcPts val="900"/>
              </a:spcAft>
              <a:defRPr/>
            </a:pPr>
            <a:r>
              <a:rPr lang="en-US" sz="3400" dirty="0"/>
              <a:t>                      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465414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624753"/>
            <a:ext cx="18288000" cy="662248"/>
            <a:chOff x="0" y="-47625"/>
            <a:chExt cx="4816593" cy="231238"/>
          </a:xfrm>
          <a:solidFill>
            <a:srgbClr val="C41E3A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3613"/>
            </a:xfrm>
            <a:custGeom>
              <a:avLst/>
              <a:gdLst/>
              <a:ahLst/>
              <a:cxnLst/>
              <a:rect l="l" t="t" r="r" b="b"/>
              <a:pathLst>
                <a:path w="4816592" h="183613">
                  <a:moveTo>
                    <a:pt x="0" y="0"/>
                  </a:moveTo>
                  <a:lnTo>
                    <a:pt x="4816592" y="0"/>
                  </a:lnTo>
                  <a:lnTo>
                    <a:pt x="4816592" y="183613"/>
                  </a:lnTo>
                  <a:lnTo>
                    <a:pt x="0" y="18361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3123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0" y="-1"/>
            <a:ext cx="1706346" cy="1345987"/>
          </a:xfrm>
          <a:custGeom>
            <a:avLst/>
            <a:gdLst/>
            <a:ahLst/>
            <a:cxnLst/>
            <a:rect l="l" t="t" r="r" b="b"/>
            <a:pathLst>
              <a:path w="1760106" h="1333975">
                <a:moveTo>
                  <a:pt x="0" y="0"/>
                </a:moveTo>
                <a:lnTo>
                  <a:pt x="1760106" y="0"/>
                </a:lnTo>
                <a:lnTo>
                  <a:pt x="1760106" y="1333975"/>
                </a:lnTo>
                <a:lnTo>
                  <a:pt x="0" y="1333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70DC8E1D-5DDA-077E-2A46-068B78966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773894" y="9791699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42115A-CE8C-8534-8F59-40BC54A24EA1}"/>
              </a:ext>
            </a:extLst>
          </p:cNvPr>
          <p:cNvSpPr txBox="1"/>
          <p:nvPr/>
        </p:nvSpPr>
        <p:spPr>
          <a:xfrm>
            <a:off x="5871538" y="309293"/>
            <a:ext cx="7117166" cy="101710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bon Next LT" panose="02000500000000000000" pitchFamily="2" charset="0"/>
                <a:ea typeface="+mn-ea"/>
                <a:cs typeface="Sabon Next LT" panose="02000500000000000000" pitchFamily="2" charset="0"/>
              </a:rPr>
              <a:t>Outline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B0AC517-DECC-DDCB-4CB6-9DDA693F99EC}"/>
              </a:ext>
            </a:extLst>
          </p:cNvPr>
          <p:cNvSpPr/>
          <p:nvPr/>
        </p:nvSpPr>
        <p:spPr>
          <a:xfrm>
            <a:off x="5984790" y="3422911"/>
            <a:ext cx="5978610" cy="85999"/>
          </a:xfrm>
          <a:custGeom>
            <a:avLst/>
            <a:gdLst>
              <a:gd name="connsiteX0" fmla="*/ 0 w 1831405"/>
              <a:gd name="connsiteY0" fmla="*/ 45720 h 91440"/>
              <a:gd name="connsiteX1" fmla="*/ 561308 w 1831405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31405" h="91440">
                <a:moveTo>
                  <a:pt x="0" y="45720"/>
                </a:moveTo>
                <a:lnTo>
                  <a:pt x="561308" y="45720"/>
                </a:lnTo>
              </a:path>
            </a:pathLst>
          </a:custGeom>
          <a:solidFill>
            <a:srgbClr val="C41E3A">
              <a:alpha val="84000"/>
            </a:srgbClr>
          </a:solidFill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2">
              <a:lumMod val="67000"/>
            </a:schemeClr>
          </a:lnRef>
          <a:fillRef idx="0">
            <a:schemeClr val="accent2">
              <a:lumMod val="67000"/>
            </a:schemeClr>
          </a:fillRef>
          <a:effectRef idx="0">
            <a:schemeClr val="accent2">
              <a:lumMod val="67000"/>
            </a:schemeClr>
          </a:effectRef>
          <a:fontRef idx="minor">
            <a:schemeClr val="tx1"/>
          </a:fontRef>
        </p:style>
        <p:txBody>
          <a:bodyPr spcFirstLastPara="0" vert="horz" wrap="square" lIns="881852" tIns="41956" rIns="974953" bIns="49484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F7EB44B-8E40-919C-6EFC-171D563C931F}"/>
              </a:ext>
            </a:extLst>
          </p:cNvPr>
          <p:cNvSpPr/>
          <p:nvPr/>
        </p:nvSpPr>
        <p:spPr>
          <a:xfrm>
            <a:off x="695631" y="1943102"/>
            <a:ext cx="5290958" cy="3093895"/>
          </a:xfrm>
          <a:prstGeom prst="roundRect">
            <a:avLst/>
          </a:prstGeom>
          <a:solidFill>
            <a:srgbClr val="C41E3A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78225" tIns="286193" rIns="278225" bIns="286193" numCol="1" spcCol="1270" anchor="t" anchorCtr="0">
            <a:noAutofit/>
          </a:bodyPr>
          <a:lstStyle/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800" b="1" u="sng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Task 1</a:t>
            </a:r>
          </a:p>
          <a:p>
            <a:pPr marL="0" lvl="1" algn="l" defTabSz="8890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30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Literature Review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A472C7B-5D90-F312-4511-631B1652CBF9}"/>
              </a:ext>
            </a:extLst>
          </p:cNvPr>
          <p:cNvSpPr/>
          <p:nvPr/>
        </p:nvSpPr>
        <p:spPr>
          <a:xfrm>
            <a:off x="3429000" y="5002253"/>
            <a:ext cx="12801599" cy="1284249"/>
          </a:xfrm>
          <a:custGeom>
            <a:avLst/>
            <a:gdLst>
              <a:gd name="connsiteX0" fmla="*/ 4004058 w 7113422"/>
              <a:gd name="connsiteY0" fmla="*/ 0 h 750235"/>
              <a:gd name="connsiteX1" fmla="*/ 4004058 w 7113422"/>
              <a:gd name="connsiteY1" fmla="*/ 304672 h 750235"/>
              <a:gd name="connsiteX2" fmla="*/ 0 w 7113422"/>
              <a:gd name="connsiteY2" fmla="*/ 304672 h 750235"/>
              <a:gd name="connsiteX3" fmla="*/ 0 w 7113422"/>
              <a:gd name="connsiteY3" fmla="*/ 575144 h 75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3422" h="750235">
                <a:moveTo>
                  <a:pt x="4004058" y="0"/>
                </a:moveTo>
                <a:lnTo>
                  <a:pt x="4004058" y="304672"/>
                </a:lnTo>
                <a:lnTo>
                  <a:pt x="0" y="304672"/>
                </a:lnTo>
                <a:lnTo>
                  <a:pt x="0" y="575144"/>
                </a:lnTo>
              </a:path>
            </a:pathLst>
          </a:custGeom>
          <a:noFill/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2">
              <a:lumMod val="67000"/>
            </a:schemeClr>
          </a:lnRef>
          <a:fillRef idx="0">
            <a:schemeClr val="accent2">
              <a:lumMod val="67000"/>
            </a:schemeClr>
          </a:fillRef>
          <a:effectRef idx="0">
            <a:schemeClr val="accent2">
              <a:lumMod val="67000"/>
            </a:schemeClr>
          </a:effectRef>
          <a:fontRef idx="minor">
            <a:schemeClr val="tx1"/>
          </a:fontRef>
        </p:style>
        <p:txBody>
          <a:bodyPr spcFirstLastPara="0" vert="horz" wrap="square" lIns="3390507" tIns="371353" rIns="3748315" bIns="378882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0671660-BA1F-108D-8FC6-CD11DDA8B4EA}"/>
              </a:ext>
            </a:extLst>
          </p:cNvPr>
          <p:cNvSpPr/>
          <p:nvPr/>
        </p:nvSpPr>
        <p:spPr>
          <a:xfrm>
            <a:off x="7848596" y="1958471"/>
            <a:ext cx="5196162" cy="3046089"/>
          </a:xfrm>
          <a:prstGeom prst="roundRect">
            <a:avLst/>
          </a:prstGeom>
          <a:solidFill>
            <a:srgbClr val="C41E3A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0396" tIns="168364" rIns="160396" bIns="168364" numCol="1" spcCol="1270" anchor="t" anchorCtr="0">
            <a:noAutofit/>
          </a:bodyPr>
          <a:lstStyle/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800" b="1" u="sng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Task 2</a:t>
            </a:r>
          </a:p>
          <a:p>
            <a:pPr marL="57150" lvl="1" indent="0" algn="l" defTabSz="22225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30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Evaluation of Recent Bridge Decks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926D8B8-5B2E-8385-FE41-7CFB10DFC0D0}"/>
              </a:ext>
            </a:extLst>
          </p:cNvPr>
          <p:cNvSpPr/>
          <p:nvPr/>
        </p:nvSpPr>
        <p:spPr>
          <a:xfrm>
            <a:off x="5969078" y="7495353"/>
            <a:ext cx="965122" cy="117206"/>
          </a:xfrm>
          <a:custGeom>
            <a:avLst/>
            <a:gdLst>
              <a:gd name="connsiteX0" fmla="*/ 0 w 722267"/>
              <a:gd name="connsiteY0" fmla="*/ 45720 h 91440"/>
              <a:gd name="connsiteX1" fmla="*/ 561308 w 722267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2267" h="91440">
                <a:moveTo>
                  <a:pt x="0" y="45720"/>
                </a:moveTo>
                <a:lnTo>
                  <a:pt x="561308" y="45720"/>
                </a:lnTo>
              </a:path>
            </a:pathLst>
          </a:custGeom>
          <a:solidFill>
            <a:srgbClr val="C41E3A">
              <a:alpha val="84000"/>
            </a:srgbClr>
          </a:solidFill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2">
              <a:lumMod val="67000"/>
            </a:schemeClr>
          </a:lnRef>
          <a:fillRef idx="0">
            <a:schemeClr val="accent2">
              <a:lumMod val="67000"/>
            </a:schemeClr>
          </a:fillRef>
          <a:effectRef idx="0">
            <a:schemeClr val="accent2">
              <a:lumMod val="67000"/>
            </a:schemeClr>
          </a:effectRef>
          <a:fontRef idx="minor">
            <a:schemeClr val="tx1"/>
          </a:fontRef>
        </p:style>
        <p:txBody>
          <a:bodyPr spcFirstLastPara="0" vert="horz" wrap="square" lIns="355012" tIns="41956" rIns="392655" bIns="49484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4EE5920-0C5D-0795-F1F5-0298B964131B}"/>
              </a:ext>
            </a:extLst>
          </p:cNvPr>
          <p:cNvSpPr/>
          <p:nvPr/>
        </p:nvSpPr>
        <p:spPr>
          <a:xfrm>
            <a:off x="695631" y="6005423"/>
            <a:ext cx="5275246" cy="3097067"/>
          </a:xfrm>
          <a:prstGeom prst="roundRect">
            <a:avLst/>
          </a:prstGeom>
          <a:solidFill>
            <a:srgbClr val="C41E3A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0396" tIns="168364" rIns="160396" bIns="168364" numCol="1" spcCol="1270" anchor="t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800" b="1" u="sng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Task 3</a:t>
            </a:r>
          </a:p>
          <a:p>
            <a:pPr marL="0" lvl="1" algn="l" defTabSz="84455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30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Standard mix and testing</a:t>
            </a:r>
          </a:p>
          <a:p>
            <a:pPr marL="0" lvl="1" algn="l" defTabSz="84455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30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Development of Low Shrinkage mixtures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6336E90-2EF7-5848-B5FE-852082751BA6}"/>
              </a:ext>
            </a:extLst>
          </p:cNvPr>
          <p:cNvSpPr/>
          <p:nvPr/>
        </p:nvSpPr>
        <p:spPr>
          <a:xfrm>
            <a:off x="11871398" y="7495353"/>
            <a:ext cx="965122" cy="117206"/>
          </a:xfrm>
          <a:custGeom>
            <a:avLst/>
            <a:gdLst>
              <a:gd name="connsiteX0" fmla="*/ 0 w 722267"/>
              <a:gd name="connsiteY0" fmla="*/ 45720 h 91440"/>
              <a:gd name="connsiteX1" fmla="*/ 561308 w 722267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2267" h="91440">
                <a:moveTo>
                  <a:pt x="0" y="45720"/>
                </a:moveTo>
                <a:lnTo>
                  <a:pt x="561308" y="45720"/>
                </a:lnTo>
              </a:path>
            </a:pathLst>
          </a:custGeom>
          <a:solidFill>
            <a:srgbClr val="C41E3A">
              <a:alpha val="84000"/>
            </a:srgbClr>
          </a:solidFill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2">
              <a:lumMod val="67000"/>
            </a:schemeClr>
          </a:lnRef>
          <a:fillRef idx="0">
            <a:schemeClr val="accent2">
              <a:lumMod val="67000"/>
            </a:schemeClr>
          </a:fillRef>
          <a:effectRef idx="0">
            <a:schemeClr val="accent2">
              <a:lumMod val="67000"/>
            </a:schemeClr>
          </a:effectRef>
          <a:fontRef idx="minor">
            <a:schemeClr val="tx1"/>
          </a:fontRef>
        </p:style>
        <p:txBody>
          <a:bodyPr spcFirstLastPara="0" vert="horz" wrap="square" lIns="355012" tIns="41956" rIns="392655" bIns="49484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9B99BF9-2A19-AFD3-6754-DBBFA348C120}"/>
              </a:ext>
            </a:extLst>
          </p:cNvPr>
          <p:cNvSpPr/>
          <p:nvPr/>
        </p:nvSpPr>
        <p:spPr>
          <a:xfrm>
            <a:off x="6723746" y="6002013"/>
            <a:ext cx="5149452" cy="3103890"/>
          </a:xfrm>
          <a:prstGeom prst="roundRect">
            <a:avLst/>
          </a:prstGeom>
          <a:solidFill>
            <a:srgbClr val="C41E3A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0396" tIns="168364" rIns="160396" bIns="168364" numCol="1" spcCol="1270" anchor="t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800" b="1" i="0" u="sng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Task 4</a:t>
            </a:r>
          </a:p>
          <a:p>
            <a:pPr marL="0" lvl="1" algn="l" defTabSz="84455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30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Development of Mixture Specifications for Local Aggregates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ECE9513-B71A-61A2-9C83-274ED2CAD23D}"/>
              </a:ext>
            </a:extLst>
          </p:cNvPr>
          <p:cNvSpPr/>
          <p:nvPr/>
        </p:nvSpPr>
        <p:spPr>
          <a:xfrm>
            <a:off x="12626065" y="6030913"/>
            <a:ext cx="5305492" cy="3046089"/>
          </a:xfrm>
          <a:prstGeom prst="roundRect">
            <a:avLst/>
          </a:prstGeom>
          <a:solidFill>
            <a:srgbClr val="C41E3A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0396" tIns="168364" rIns="160396" bIns="168364" numCol="1" spcCol="1270" anchor="t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800" b="1" u="sng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Task 5</a:t>
            </a:r>
          </a:p>
          <a:p>
            <a:pPr marL="0" lvl="1" algn="l" defTabSz="6223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30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Development of Recommendations for Low-Shrinkage Concrete</a:t>
            </a:r>
          </a:p>
        </p:txBody>
      </p:sp>
      <p:sp>
        <p:nvSpPr>
          <p:cNvPr id="5" name="Footer Placeholder 20">
            <a:extLst>
              <a:ext uri="{FF2B5EF4-FFF2-40B4-BE49-F238E27FC236}">
                <a16:creationId xmlns:a16="http://schemas.microsoft.com/office/drawing/2014/main" id="{9C16E2D5-3E77-D8AC-F7A6-007D7EA24B59}"/>
              </a:ext>
            </a:extLst>
          </p:cNvPr>
          <p:cNvSpPr txBox="1">
            <a:spLocks/>
          </p:cNvSpPr>
          <p:nvPr/>
        </p:nvSpPr>
        <p:spPr>
          <a:xfrm>
            <a:off x="380506" y="9756418"/>
            <a:ext cx="68580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Civil Engineering</a:t>
            </a:r>
          </a:p>
        </p:txBody>
      </p:sp>
    </p:spTree>
    <p:extLst>
      <p:ext uri="{BB962C8B-B14F-4D97-AF65-F5344CB8AC3E}">
        <p14:creationId xmlns:p14="http://schemas.microsoft.com/office/powerpoint/2010/main" val="330323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624753"/>
            <a:ext cx="18288000" cy="662248"/>
            <a:chOff x="0" y="-47625"/>
            <a:chExt cx="4816593" cy="231238"/>
          </a:xfrm>
          <a:solidFill>
            <a:srgbClr val="C41E3A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3613"/>
            </a:xfrm>
            <a:custGeom>
              <a:avLst/>
              <a:gdLst/>
              <a:ahLst/>
              <a:cxnLst/>
              <a:rect l="l" t="t" r="r" b="b"/>
              <a:pathLst>
                <a:path w="4816592" h="183613">
                  <a:moveTo>
                    <a:pt x="0" y="0"/>
                  </a:moveTo>
                  <a:lnTo>
                    <a:pt x="4816592" y="0"/>
                  </a:lnTo>
                  <a:lnTo>
                    <a:pt x="4816592" y="183613"/>
                  </a:lnTo>
                  <a:lnTo>
                    <a:pt x="0" y="18361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3123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33E40F07-578A-B8B3-D118-A05B6A459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0506" y="9756418"/>
            <a:ext cx="6858002" cy="365125"/>
          </a:xfrm>
        </p:spPr>
        <p:txBody>
          <a:bodyPr/>
          <a:lstStyle/>
          <a:p>
            <a:pPr algn="l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Civil Engineering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70DC8E1D-5DDA-077E-2A46-068B78966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773894" y="979169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30</a:t>
            </a:fld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0DE68444-BCB7-ADAB-4DC5-7217AFEA810C}"/>
              </a:ext>
            </a:extLst>
          </p:cNvPr>
          <p:cNvSpPr/>
          <p:nvPr/>
        </p:nvSpPr>
        <p:spPr>
          <a:xfrm>
            <a:off x="0" y="-1"/>
            <a:ext cx="1706346" cy="1345987"/>
          </a:xfrm>
          <a:custGeom>
            <a:avLst/>
            <a:gdLst/>
            <a:ahLst/>
            <a:cxnLst/>
            <a:rect l="l" t="t" r="r" b="b"/>
            <a:pathLst>
              <a:path w="1760106" h="1333975">
                <a:moveTo>
                  <a:pt x="0" y="0"/>
                </a:moveTo>
                <a:lnTo>
                  <a:pt x="1760106" y="0"/>
                </a:lnTo>
                <a:lnTo>
                  <a:pt x="1760106" y="1333975"/>
                </a:lnTo>
                <a:lnTo>
                  <a:pt x="0" y="13339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10BC7C37-2483-F53F-6198-A74B4E7544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4540483"/>
              </p:ext>
            </p:extLst>
          </p:nvPr>
        </p:nvGraphicFramePr>
        <p:xfrm>
          <a:off x="2347415" y="870935"/>
          <a:ext cx="14343797" cy="8503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072837EF-5C25-9C20-AA17-4699829161D3}"/>
              </a:ext>
            </a:extLst>
          </p:cNvPr>
          <p:cNvSpPr txBox="1"/>
          <p:nvPr/>
        </p:nvSpPr>
        <p:spPr>
          <a:xfrm>
            <a:off x="3201752" y="261705"/>
            <a:ext cx="11884489" cy="101710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 sz="51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rPr>
              <a:t>III. </a:t>
            </a:r>
            <a:r>
              <a:rPr lang="en-US" sz="5100" b="1" u="sng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rPr>
              <a:t>Results: Shrinkage</a:t>
            </a:r>
            <a:endParaRPr kumimoji="0" lang="en-US" sz="5100" b="1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abon Next LT" panose="02000500000000000000" pitchFamily="2" charset="0"/>
              <a:ea typeface="+mn-ea"/>
              <a:cs typeface="Sabon Next LT" panose="02000500000000000000" pitchFamily="2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21A3A36-1FEE-1811-2547-814D06AF478C}"/>
              </a:ext>
            </a:extLst>
          </p:cNvPr>
          <p:cNvSpPr txBox="1"/>
          <p:nvPr/>
        </p:nvSpPr>
        <p:spPr>
          <a:xfrm>
            <a:off x="6381718" y="9268988"/>
            <a:ext cx="6275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2400" b="1" u="sng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Shrinkage </a:t>
            </a:r>
            <a:r>
              <a:rPr lang="en-US" sz="2400" b="1" u="sng" kern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andAggregate</a:t>
            </a:r>
            <a:r>
              <a:rPr lang="en-US" sz="2400" b="1" u="sng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Type at 84 days</a:t>
            </a:r>
          </a:p>
        </p:txBody>
      </p:sp>
    </p:spTree>
    <p:extLst>
      <p:ext uri="{BB962C8B-B14F-4D97-AF65-F5344CB8AC3E}">
        <p14:creationId xmlns:p14="http://schemas.microsoft.com/office/powerpoint/2010/main" val="37945765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4082CC6-D296-7B6F-B8C9-416F749DE848}"/>
              </a:ext>
            </a:extLst>
          </p:cNvPr>
          <p:cNvGrpSpPr/>
          <p:nvPr/>
        </p:nvGrpSpPr>
        <p:grpSpPr>
          <a:xfrm>
            <a:off x="3269808" y="1721336"/>
            <a:ext cx="12472710" cy="7290807"/>
            <a:chOff x="2386290" y="2003818"/>
            <a:chExt cx="10643910" cy="6624499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5A291C2D-E68A-1AB6-C74C-BD143ED962EB}"/>
                </a:ext>
              </a:extLst>
            </p:cNvPr>
            <p:cNvSpPr txBox="1"/>
            <p:nvPr/>
          </p:nvSpPr>
          <p:spPr>
            <a:xfrm>
              <a:off x="2391977" y="2003818"/>
              <a:ext cx="10638223" cy="4949625"/>
            </a:xfrm>
            <a:prstGeom prst="rect">
              <a:avLst/>
            </a:prstGeom>
            <a:solidFill>
              <a:srgbClr val="F7F9F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3FD9A024-3F4C-A8C0-79BF-4C4536BC2248}"/>
                </a:ext>
              </a:extLst>
            </p:cNvPr>
            <p:cNvSpPr txBox="1"/>
            <p:nvPr/>
          </p:nvSpPr>
          <p:spPr>
            <a:xfrm>
              <a:off x="2386290" y="6969489"/>
              <a:ext cx="10643910" cy="1658828"/>
            </a:xfrm>
            <a:prstGeom prst="rect">
              <a:avLst/>
            </a:prstGeom>
            <a:solidFill>
              <a:srgbClr val="FEF1E6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303B52B1-985E-D268-EF8D-C0048A37DC0D}"/>
                </a:ext>
              </a:extLst>
            </p:cNvPr>
            <p:cNvGrpSpPr/>
            <p:nvPr/>
          </p:nvGrpSpPr>
          <p:grpSpPr>
            <a:xfrm>
              <a:off x="2498512" y="2110392"/>
              <a:ext cx="4394501" cy="1932490"/>
              <a:chOff x="2893898" y="1622988"/>
              <a:chExt cx="4386631" cy="1989366"/>
            </a:xfrm>
          </p:grpSpPr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21B4FA07-CEFE-919B-23AD-CEF3D98FB902}"/>
                  </a:ext>
                </a:extLst>
              </p:cNvPr>
              <p:cNvSpPr txBox="1"/>
              <p:nvPr/>
            </p:nvSpPr>
            <p:spPr>
              <a:xfrm>
                <a:off x="2893898" y="1622988"/>
                <a:ext cx="4386631" cy="198936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/>
                  <a:t>	Standard S(AE)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	Cement reduced by 5.9%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	Cement reduced by 15.4%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	Substitution with 20% F. A.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	Substitution with 30% F. A.</a:t>
                </a: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7F468BC9-8FB8-2E31-4874-3C6A9C704677}"/>
                  </a:ext>
                </a:extLst>
              </p:cNvPr>
              <p:cNvSpPr/>
              <p:nvPr/>
            </p:nvSpPr>
            <p:spPr>
              <a:xfrm>
                <a:off x="2953925" y="3263954"/>
                <a:ext cx="567246" cy="301119"/>
              </a:xfrm>
              <a:prstGeom prst="rect">
                <a:avLst/>
              </a:prstGeom>
              <a:pattFill prst="pct75">
                <a:fgClr>
                  <a:schemeClr val="tx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29055B6B-E527-1FCA-5DF8-61BC58C9D5BC}"/>
                  </a:ext>
                </a:extLst>
              </p:cNvPr>
              <p:cNvSpPr/>
              <p:nvPr/>
            </p:nvSpPr>
            <p:spPr>
              <a:xfrm>
                <a:off x="2948296" y="2836406"/>
                <a:ext cx="567246" cy="301119"/>
              </a:xfrm>
              <a:prstGeom prst="rect">
                <a:avLst/>
              </a:prstGeom>
              <a:pattFill prst="pct60">
                <a:fgClr>
                  <a:schemeClr val="tx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B0F1584E-4109-332F-26F1-BF907DB8BF96}"/>
                  </a:ext>
                </a:extLst>
              </p:cNvPr>
              <p:cNvSpPr/>
              <p:nvPr/>
            </p:nvSpPr>
            <p:spPr>
              <a:xfrm>
                <a:off x="2953925" y="1636333"/>
                <a:ext cx="567246" cy="30111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D80874F5-498E-8785-00C2-9B617B49679E}"/>
                  </a:ext>
                </a:extLst>
              </p:cNvPr>
              <p:cNvSpPr/>
              <p:nvPr/>
            </p:nvSpPr>
            <p:spPr>
              <a:xfrm>
                <a:off x="2948296" y="2018621"/>
                <a:ext cx="567246" cy="30111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28DE786A-FAE6-E4B2-76E0-6BD5EE689515}"/>
                  </a:ext>
                </a:extLst>
              </p:cNvPr>
              <p:cNvSpPr/>
              <p:nvPr/>
            </p:nvSpPr>
            <p:spPr>
              <a:xfrm>
                <a:off x="2948296" y="2431606"/>
                <a:ext cx="567246" cy="30111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E5575A00-EDBC-AFEE-64A0-3C1B541F7551}"/>
                </a:ext>
              </a:extLst>
            </p:cNvPr>
            <p:cNvGrpSpPr/>
            <p:nvPr/>
          </p:nvGrpSpPr>
          <p:grpSpPr>
            <a:xfrm>
              <a:off x="2628122" y="4165696"/>
              <a:ext cx="9596916" cy="4446576"/>
              <a:chOff x="2514600" y="3543300"/>
              <a:chExt cx="4615231" cy="5410200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43AB978F-3007-A90F-294F-CABB67B33C0C}"/>
                  </a:ext>
                </a:extLst>
              </p:cNvPr>
              <p:cNvGrpSpPr/>
              <p:nvPr/>
            </p:nvGrpSpPr>
            <p:grpSpPr>
              <a:xfrm>
                <a:off x="2514600" y="3543300"/>
                <a:ext cx="1371600" cy="5410200"/>
                <a:chOff x="304800" y="1790700"/>
                <a:chExt cx="1477746" cy="4343400"/>
              </a:xfrm>
            </p:grpSpPr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25B95A50-4878-CFA1-1494-EDB5454D2BD8}"/>
                    </a:ext>
                  </a:extLst>
                </p:cNvPr>
                <p:cNvSpPr txBox="1"/>
                <p:nvPr/>
              </p:nvSpPr>
              <p:spPr>
                <a:xfrm>
                  <a:off x="703509" y="1825049"/>
                  <a:ext cx="700857" cy="3539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7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Limestone</a:t>
                  </a:r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3E802A39-5991-AA8E-28A6-78CE642B1E7A}"/>
                    </a:ext>
                  </a:extLst>
                </p:cNvPr>
                <p:cNvSpPr/>
                <p:nvPr/>
              </p:nvSpPr>
              <p:spPr>
                <a:xfrm>
                  <a:off x="304800" y="1790700"/>
                  <a:ext cx="1477746" cy="4343400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09619C2-8B27-D68D-106E-CB5EB0D8DB14}"/>
                  </a:ext>
                </a:extLst>
              </p:cNvPr>
              <p:cNvGrpSpPr/>
              <p:nvPr/>
            </p:nvGrpSpPr>
            <p:grpSpPr>
              <a:xfrm>
                <a:off x="3886199" y="3543300"/>
                <a:ext cx="1358840" cy="5410200"/>
                <a:chOff x="391257" y="1790700"/>
                <a:chExt cx="1623490" cy="4343400"/>
              </a:xfrm>
            </p:grpSpPr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C7663EF3-9FB9-4FEB-99A1-6FB147807060}"/>
                    </a:ext>
                  </a:extLst>
                </p:cNvPr>
                <p:cNvSpPr txBox="1"/>
                <p:nvPr/>
              </p:nvSpPr>
              <p:spPr>
                <a:xfrm>
                  <a:off x="813117" y="1836671"/>
                  <a:ext cx="1045745" cy="3306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Sandstone</a:t>
                  </a:r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350F3979-DB41-1575-7581-533CD70761F5}"/>
                    </a:ext>
                  </a:extLst>
                </p:cNvPr>
                <p:cNvSpPr/>
                <p:nvPr/>
              </p:nvSpPr>
              <p:spPr>
                <a:xfrm>
                  <a:off x="391257" y="1790700"/>
                  <a:ext cx="1623490" cy="4343400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B9D895CD-C75F-0B96-AC22-FDD92B4A5ABF}"/>
                  </a:ext>
                </a:extLst>
              </p:cNvPr>
              <p:cNvGrpSpPr/>
              <p:nvPr/>
            </p:nvGrpSpPr>
            <p:grpSpPr>
              <a:xfrm>
                <a:off x="5245039" y="3543300"/>
                <a:ext cx="1319225" cy="5410200"/>
                <a:chOff x="613201" y="1790700"/>
                <a:chExt cx="1576159" cy="4343400"/>
              </a:xfrm>
            </p:grpSpPr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2FD07D3B-4BB5-3D16-EAFB-3E855BBC59FF}"/>
                    </a:ext>
                  </a:extLst>
                </p:cNvPr>
                <p:cNvSpPr txBox="1"/>
                <p:nvPr/>
              </p:nvSpPr>
              <p:spPr>
                <a:xfrm>
                  <a:off x="1094804" y="1848766"/>
                  <a:ext cx="821815" cy="3065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Dolomite</a:t>
                  </a:r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2B01C0EB-C85C-6019-7C7C-BB01E4A1BD1F}"/>
                    </a:ext>
                  </a:extLst>
                </p:cNvPr>
                <p:cNvSpPr/>
                <p:nvPr/>
              </p:nvSpPr>
              <p:spPr>
                <a:xfrm>
                  <a:off x="613201" y="1790700"/>
                  <a:ext cx="1576159" cy="4343400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A173E24B-7BEB-E0C3-49FA-25D15CAC4096}"/>
                  </a:ext>
                </a:extLst>
              </p:cNvPr>
              <p:cNvGrpSpPr/>
              <p:nvPr/>
            </p:nvGrpSpPr>
            <p:grpSpPr>
              <a:xfrm>
                <a:off x="6564265" y="3543300"/>
                <a:ext cx="565566" cy="5410200"/>
                <a:chOff x="890409" y="1790700"/>
                <a:chExt cx="815937" cy="4343400"/>
              </a:xfrm>
            </p:grpSpPr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A4F5C29C-5413-D66E-8D82-95108E0942A1}"/>
                    </a:ext>
                  </a:extLst>
                </p:cNvPr>
                <p:cNvSpPr txBox="1"/>
                <p:nvPr/>
              </p:nvSpPr>
              <p:spPr>
                <a:xfrm>
                  <a:off x="954738" y="1848766"/>
                  <a:ext cx="687279" cy="3092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Gravel</a:t>
                  </a:r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CB7C7F92-45FF-F15E-F421-CDFEC15727C0}"/>
                    </a:ext>
                  </a:extLst>
                </p:cNvPr>
                <p:cNvSpPr/>
                <p:nvPr/>
              </p:nvSpPr>
              <p:spPr>
                <a:xfrm>
                  <a:off x="890409" y="1790700"/>
                  <a:ext cx="815937" cy="4343400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2" name="Group 2"/>
          <p:cNvGrpSpPr/>
          <p:nvPr/>
        </p:nvGrpSpPr>
        <p:grpSpPr>
          <a:xfrm>
            <a:off x="0" y="9624753"/>
            <a:ext cx="18288000" cy="662248"/>
            <a:chOff x="0" y="-47625"/>
            <a:chExt cx="4816593" cy="231238"/>
          </a:xfrm>
          <a:solidFill>
            <a:srgbClr val="C41E3A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3613"/>
            </a:xfrm>
            <a:custGeom>
              <a:avLst/>
              <a:gdLst/>
              <a:ahLst/>
              <a:cxnLst/>
              <a:rect l="l" t="t" r="r" b="b"/>
              <a:pathLst>
                <a:path w="4816592" h="183613">
                  <a:moveTo>
                    <a:pt x="0" y="0"/>
                  </a:moveTo>
                  <a:lnTo>
                    <a:pt x="4816592" y="0"/>
                  </a:lnTo>
                  <a:lnTo>
                    <a:pt x="4816592" y="183613"/>
                  </a:lnTo>
                  <a:lnTo>
                    <a:pt x="0" y="18361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3123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33E40F07-578A-B8B3-D118-A05B6A459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0506" y="9756418"/>
            <a:ext cx="6858002" cy="365125"/>
          </a:xfrm>
        </p:spPr>
        <p:txBody>
          <a:bodyPr/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Civil Engineering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70DC8E1D-5DDA-077E-2A46-068B78966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773894" y="979169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31</a:t>
            </a:fld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0DE68444-BCB7-ADAB-4DC5-7217AFEA810C}"/>
              </a:ext>
            </a:extLst>
          </p:cNvPr>
          <p:cNvSpPr/>
          <p:nvPr/>
        </p:nvSpPr>
        <p:spPr>
          <a:xfrm>
            <a:off x="0" y="-1"/>
            <a:ext cx="1706346" cy="1345987"/>
          </a:xfrm>
          <a:custGeom>
            <a:avLst/>
            <a:gdLst/>
            <a:ahLst/>
            <a:cxnLst/>
            <a:rect l="l" t="t" r="r" b="b"/>
            <a:pathLst>
              <a:path w="1760106" h="1333975">
                <a:moveTo>
                  <a:pt x="0" y="0"/>
                </a:moveTo>
                <a:lnTo>
                  <a:pt x="1760106" y="0"/>
                </a:lnTo>
                <a:lnTo>
                  <a:pt x="1760106" y="1333975"/>
                </a:lnTo>
                <a:lnTo>
                  <a:pt x="0" y="13339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2837EF-5C25-9C20-AA17-4699829161D3}"/>
              </a:ext>
            </a:extLst>
          </p:cNvPr>
          <p:cNvSpPr txBox="1"/>
          <p:nvPr/>
        </p:nvSpPr>
        <p:spPr>
          <a:xfrm>
            <a:off x="3201752" y="261705"/>
            <a:ext cx="11884489" cy="101710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 sz="51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rPr>
              <a:t>III. </a:t>
            </a:r>
            <a:r>
              <a:rPr lang="en-US" sz="51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rPr>
              <a:t>Results: Electrical Bulk Resistivity</a:t>
            </a:r>
            <a:endParaRPr kumimoji="0" lang="en-US" sz="51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abon Next LT" panose="02000500000000000000" pitchFamily="2" charset="0"/>
              <a:ea typeface="+mn-ea"/>
              <a:cs typeface="Sabon Next LT" panose="02000500000000000000" pitchFamily="2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21A3A36-1FEE-1811-2547-814D06AF478C}"/>
              </a:ext>
            </a:extLst>
          </p:cNvPr>
          <p:cNvSpPr txBox="1"/>
          <p:nvPr/>
        </p:nvSpPr>
        <p:spPr>
          <a:xfrm>
            <a:off x="5047536" y="9158359"/>
            <a:ext cx="9131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2400" b="1" u="sng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Electrical Bulk Resistivity at 90 </a:t>
            </a:r>
            <a:r>
              <a:rPr lang="en-US" sz="2400" b="1" u="sng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endParaRPr lang="en-US" sz="2400" b="1" u="sng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72F13F4-239C-8ED4-07E1-6E9C44440A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0981902"/>
              </p:ext>
            </p:extLst>
          </p:nvPr>
        </p:nvGraphicFramePr>
        <p:xfrm>
          <a:off x="2057400" y="1344643"/>
          <a:ext cx="13910268" cy="7973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A0190240-338F-5539-70DD-5BD399B04AC9}"/>
              </a:ext>
            </a:extLst>
          </p:cNvPr>
          <p:cNvGrpSpPr/>
          <p:nvPr/>
        </p:nvGrpSpPr>
        <p:grpSpPr>
          <a:xfrm>
            <a:off x="14649845" y="4100661"/>
            <a:ext cx="856385" cy="4893823"/>
            <a:chOff x="14757181" y="3959086"/>
            <a:chExt cx="856385" cy="4911482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BA1D0B43-D5FA-7598-6B54-F85EE7A55399}"/>
                </a:ext>
              </a:extLst>
            </p:cNvPr>
            <p:cNvSpPr/>
            <p:nvPr/>
          </p:nvSpPr>
          <p:spPr>
            <a:xfrm>
              <a:off x="14911110" y="3959086"/>
              <a:ext cx="662758" cy="491148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64D53BD-90EB-0086-1832-37815AE7B25D}"/>
                </a:ext>
              </a:extLst>
            </p:cNvPr>
            <p:cNvSpPr txBox="1"/>
            <p:nvPr/>
          </p:nvSpPr>
          <p:spPr>
            <a:xfrm>
              <a:off x="14757181" y="3961850"/>
              <a:ext cx="8563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Trap Rock</a:t>
              </a:r>
            </a:p>
          </p:txBody>
        </p: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BE41074-E29B-5282-E495-EA179E47611E}"/>
              </a:ext>
            </a:extLst>
          </p:cNvPr>
          <p:cNvCxnSpPr>
            <a:cxnSpLocks/>
          </p:cNvCxnSpPr>
          <p:nvPr/>
        </p:nvCxnSpPr>
        <p:spPr>
          <a:xfrm>
            <a:off x="3260351" y="7203852"/>
            <a:ext cx="12472710" cy="1766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47290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624753"/>
            <a:ext cx="18288000" cy="662248"/>
            <a:chOff x="0" y="-47625"/>
            <a:chExt cx="4816593" cy="231238"/>
          </a:xfrm>
          <a:solidFill>
            <a:srgbClr val="C41E3A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3613"/>
            </a:xfrm>
            <a:custGeom>
              <a:avLst/>
              <a:gdLst/>
              <a:ahLst/>
              <a:cxnLst/>
              <a:rect l="l" t="t" r="r" b="b"/>
              <a:pathLst>
                <a:path w="4816592" h="183613">
                  <a:moveTo>
                    <a:pt x="0" y="0"/>
                  </a:moveTo>
                  <a:lnTo>
                    <a:pt x="4816592" y="0"/>
                  </a:lnTo>
                  <a:lnTo>
                    <a:pt x="4816592" y="183613"/>
                  </a:lnTo>
                  <a:lnTo>
                    <a:pt x="0" y="18361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3123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70DC8E1D-5DDA-077E-2A46-068B78966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773894" y="979169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32</a:t>
            </a:fld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0DE68444-BCB7-ADAB-4DC5-7217AFEA810C}"/>
              </a:ext>
            </a:extLst>
          </p:cNvPr>
          <p:cNvSpPr/>
          <p:nvPr/>
        </p:nvSpPr>
        <p:spPr>
          <a:xfrm>
            <a:off x="0" y="-1"/>
            <a:ext cx="1706346" cy="1345987"/>
          </a:xfrm>
          <a:custGeom>
            <a:avLst/>
            <a:gdLst/>
            <a:ahLst/>
            <a:cxnLst/>
            <a:rect l="l" t="t" r="r" b="b"/>
            <a:pathLst>
              <a:path w="1760106" h="1333975">
                <a:moveTo>
                  <a:pt x="0" y="0"/>
                </a:moveTo>
                <a:lnTo>
                  <a:pt x="1760106" y="0"/>
                </a:lnTo>
                <a:lnTo>
                  <a:pt x="1760106" y="1333975"/>
                </a:lnTo>
                <a:lnTo>
                  <a:pt x="0" y="1333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6D24A83-3F5E-7A66-8F68-930D4576621E}"/>
              </a:ext>
            </a:extLst>
          </p:cNvPr>
          <p:cNvSpPr txBox="1"/>
          <p:nvPr/>
        </p:nvSpPr>
        <p:spPr>
          <a:xfrm>
            <a:off x="5230715" y="9192944"/>
            <a:ext cx="9131417" cy="52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2800" b="1" u="sng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Bulk Resistivity and Combined Aggregates Absorption</a:t>
            </a:r>
          </a:p>
        </p:txBody>
      </p:sp>
      <p:sp>
        <p:nvSpPr>
          <p:cNvPr id="10" name="Footer Placeholder 20">
            <a:extLst>
              <a:ext uri="{FF2B5EF4-FFF2-40B4-BE49-F238E27FC236}">
                <a16:creationId xmlns:a16="http://schemas.microsoft.com/office/drawing/2014/main" id="{DD806D61-4AB2-CB0B-EF40-6CE8E41153EA}"/>
              </a:ext>
            </a:extLst>
          </p:cNvPr>
          <p:cNvSpPr txBox="1">
            <a:spLocks/>
          </p:cNvSpPr>
          <p:nvPr/>
        </p:nvSpPr>
        <p:spPr>
          <a:xfrm>
            <a:off x="380506" y="9756418"/>
            <a:ext cx="68580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Civil Engineering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9E2ADD-C984-D756-12AB-BD0AE8EC4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982" y="779037"/>
            <a:ext cx="12854793" cy="84316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AF2029-9064-4AC3-F1EF-4EA0FBA054B9}"/>
              </a:ext>
            </a:extLst>
          </p:cNvPr>
          <p:cNvSpPr txBox="1"/>
          <p:nvPr/>
        </p:nvSpPr>
        <p:spPr>
          <a:xfrm>
            <a:off x="3201753" y="240318"/>
            <a:ext cx="11884489" cy="101710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 sz="51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rPr>
              <a:t>III. </a:t>
            </a:r>
            <a:r>
              <a:rPr lang="en-US" sz="5100" b="1" u="sng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rPr>
              <a:t>Results: Electrical Bulk Resistivity</a:t>
            </a:r>
            <a:endParaRPr kumimoji="0" lang="en-US" sz="5100" b="1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abon Next LT" panose="02000500000000000000" pitchFamily="2" charset="0"/>
              <a:ea typeface="+mn-ea"/>
              <a:cs typeface="Sabon Next LT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4513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624753"/>
            <a:ext cx="18288000" cy="662248"/>
            <a:chOff x="0" y="-47625"/>
            <a:chExt cx="4816593" cy="231238"/>
          </a:xfrm>
          <a:solidFill>
            <a:srgbClr val="C41E3A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3613"/>
            </a:xfrm>
            <a:custGeom>
              <a:avLst/>
              <a:gdLst/>
              <a:ahLst/>
              <a:cxnLst/>
              <a:rect l="l" t="t" r="r" b="b"/>
              <a:pathLst>
                <a:path w="4816592" h="183613">
                  <a:moveTo>
                    <a:pt x="0" y="0"/>
                  </a:moveTo>
                  <a:lnTo>
                    <a:pt x="4816592" y="0"/>
                  </a:lnTo>
                  <a:lnTo>
                    <a:pt x="4816592" y="183613"/>
                  </a:lnTo>
                  <a:lnTo>
                    <a:pt x="0" y="18361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3123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70DC8E1D-5DDA-077E-2A46-068B78966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773894" y="979169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33</a:t>
            </a:fld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42115A-CE8C-8534-8F59-40BC54A24EA1}"/>
              </a:ext>
            </a:extLst>
          </p:cNvPr>
          <p:cNvSpPr txBox="1"/>
          <p:nvPr/>
        </p:nvSpPr>
        <p:spPr>
          <a:xfrm>
            <a:off x="6080714" y="0"/>
            <a:ext cx="6126566" cy="101710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/>
          <a:p>
            <a:pPr algn="ctr" defTabSz="1371600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defRPr/>
            </a:pPr>
            <a:r>
              <a:rPr lang="en-US" sz="60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rPr>
              <a:t>Conclusions</a:t>
            </a: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0DE68444-BCB7-ADAB-4DC5-7217AFEA810C}"/>
              </a:ext>
            </a:extLst>
          </p:cNvPr>
          <p:cNvSpPr/>
          <p:nvPr/>
        </p:nvSpPr>
        <p:spPr>
          <a:xfrm>
            <a:off x="0" y="-1"/>
            <a:ext cx="1706346" cy="1345987"/>
          </a:xfrm>
          <a:custGeom>
            <a:avLst/>
            <a:gdLst/>
            <a:ahLst/>
            <a:cxnLst/>
            <a:rect l="l" t="t" r="r" b="b"/>
            <a:pathLst>
              <a:path w="1760106" h="1333975">
                <a:moveTo>
                  <a:pt x="0" y="0"/>
                </a:moveTo>
                <a:lnTo>
                  <a:pt x="1760106" y="0"/>
                </a:lnTo>
                <a:lnTo>
                  <a:pt x="1760106" y="1333975"/>
                </a:lnTo>
                <a:lnTo>
                  <a:pt x="0" y="13339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20">
            <a:extLst>
              <a:ext uri="{FF2B5EF4-FFF2-40B4-BE49-F238E27FC236}">
                <a16:creationId xmlns:a16="http://schemas.microsoft.com/office/drawing/2014/main" id="{88D76EB4-2C2A-3B9C-5153-B0520E33CA2A}"/>
              </a:ext>
            </a:extLst>
          </p:cNvPr>
          <p:cNvSpPr txBox="1">
            <a:spLocks/>
          </p:cNvSpPr>
          <p:nvPr/>
        </p:nvSpPr>
        <p:spPr>
          <a:xfrm>
            <a:off x="380506" y="9756418"/>
            <a:ext cx="68580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Civil Engineering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8AD52ED-AD18-5549-475C-D67FEE230196}"/>
              </a:ext>
            </a:extLst>
          </p:cNvPr>
          <p:cNvGrpSpPr/>
          <p:nvPr/>
        </p:nvGrpSpPr>
        <p:grpSpPr>
          <a:xfrm>
            <a:off x="1078174" y="1760561"/>
            <a:ext cx="16131652" cy="1648623"/>
            <a:chOff x="1078174" y="1760561"/>
            <a:chExt cx="16131652" cy="164862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53F11E6-EEA5-7C2E-9645-170BE18D5985}"/>
                </a:ext>
              </a:extLst>
            </p:cNvPr>
            <p:cNvSpPr txBox="1"/>
            <p:nvPr/>
          </p:nvSpPr>
          <p:spPr>
            <a:xfrm>
              <a:off x="1078174" y="2014828"/>
              <a:ext cx="6550925" cy="13943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algn="ctr">
                <a:lnSpc>
                  <a:spcPct val="150000"/>
                </a:lnSpc>
              </a:pPr>
              <a:r>
                <a:rPr lang="en-US" sz="3000" b="1">
                  <a:solidFill>
                    <a:schemeClr val="tx1">
                      <a:alpha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Optimizing the mixture gradation reducing the cement content</a:t>
              </a:r>
            </a:p>
          </p:txBody>
        </p:sp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F658F4F9-814E-A410-86B6-BC294D05C4F4}"/>
                </a:ext>
              </a:extLst>
            </p:cNvPr>
            <p:cNvSpPr/>
            <p:nvPr/>
          </p:nvSpPr>
          <p:spPr>
            <a:xfrm>
              <a:off x="8018873" y="2356970"/>
              <a:ext cx="2784145" cy="723331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5AC895E-DDF8-998E-ECE5-2E57656127D7}"/>
                </a:ext>
              </a:extLst>
            </p:cNvPr>
            <p:cNvSpPr txBox="1"/>
            <p:nvPr/>
          </p:nvSpPr>
          <p:spPr>
            <a:xfrm>
              <a:off x="11141294" y="2356970"/>
              <a:ext cx="4632600" cy="7018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>
                <a:lnSpc>
                  <a:spcPct val="150000"/>
                </a:lnSpc>
              </a:pPr>
              <a:r>
                <a:rPr lang="en-US" sz="3000" b="1">
                  <a:solidFill>
                    <a:schemeClr val="tx1">
                      <a:alpha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Design Specifications</a:t>
              </a:r>
            </a:p>
          </p:txBody>
        </p:sp>
        <p:pic>
          <p:nvPicPr>
            <p:cNvPr id="13" name="Graphic 12" descr="Checkmark with solid fill">
              <a:extLst>
                <a:ext uri="{FF2B5EF4-FFF2-40B4-BE49-F238E27FC236}">
                  <a16:creationId xmlns:a16="http://schemas.microsoft.com/office/drawing/2014/main" id="{1D86AB07-9AC5-A217-91E1-E2161D9F8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758045" y="1760561"/>
              <a:ext cx="1451781" cy="145178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65F79DF-7874-407D-3117-309F983E74D8}"/>
              </a:ext>
            </a:extLst>
          </p:cNvPr>
          <p:cNvGrpSpPr/>
          <p:nvPr/>
        </p:nvGrpSpPr>
        <p:grpSpPr>
          <a:xfrm>
            <a:off x="1658203" y="3946230"/>
            <a:ext cx="14971594" cy="1394356"/>
            <a:chOff x="1658203" y="3946230"/>
            <a:chExt cx="14971594" cy="139435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F4329C2-09F8-5CFC-FE3B-E7FB902CF219}"/>
                </a:ext>
              </a:extLst>
            </p:cNvPr>
            <p:cNvSpPr txBox="1"/>
            <p:nvPr/>
          </p:nvSpPr>
          <p:spPr>
            <a:xfrm>
              <a:off x="1658203" y="4309176"/>
              <a:ext cx="5390866" cy="7018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algn="ctr">
                <a:lnSpc>
                  <a:spcPct val="150000"/>
                </a:lnSpc>
              </a:pPr>
              <a:r>
                <a:rPr lang="en-US" sz="3000" b="1">
                  <a:solidFill>
                    <a:schemeClr val="tx1">
                      <a:alpha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Electrical Bulk Resistivity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2934119-C529-4EE6-3440-04C0AAE73324}"/>
                </a:ext>
              </a:extLst>
            </p:cNvPr>
            <p:cNvSpPr txBox="1"/>
            <p:nvPr/>
          </p:nvSpPr>
          <p:spPr>
            <a:xfrm>
              <a:off x="11238931" y="3946230"/>
              <a:ext cx="5390866" cy="13943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algn="ctr">
                <a:lnSpc>
                  <a:spcPct val="150000"/>
                </a:lnSpc>
              </a:pPr>
              <a:r>
                <a:rPr lang="en-US" sz="3000" b="1">
                  <a:solidFill>
                    <a:schemeClr val="tx1">
                      <a:alpha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Combined Aggregates Absorption</a:t>
              </a:r>
            </a:p>
          </p:txBody>
        </p:sp>
        <p:sp>
          <p:nvSpPr>
            <p:cNvPr id="17" name="Arrow: Left-Right 16">
              <a:extLst>
                <a:ext uri="{FF2B5EF4-FFF2-40B4-BE49-F238E27FC236}">
                  <a16:creationId xmlns:a16="http://schemas.microsoft.com/office/drawing/2014/main" id="{B82C082B-70A5-22CE-6E35-1FAD1C9CDD7E}"/>
                </a:ext>
              </a:extLst>
            </p:cNvPr>
            <p:cNvSpPr/>
            <p:nvPr/>
          </p:nvSpPr>
          <p:spPr>
            <a:xfrm>
              <a:off x="7958272" y="4352310"/>
              <a:ext cx="2784145" cy="723331"/>
            </a:xfrm>
            <a:prstGeom prst="left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5E3507-1DE4-9EFE-2FC8-63F43BF54363}"/>
              </a:ext>
            </a:extLst>
          </p:cNvPr>
          <p:cNvGrpSpPr/>
          <p:nvPr/>
        </p:nvGrpSpPr>
        <p:grpSpPr>
          <a:xfrm>
            <a:off x="1706346" y="6426473"/>
            <a:ext cx="14923451" cy="770700"/>
            <a:chOff x="1658203" y="4304941"/>
            <a:chExt cx="14923451" cy="77070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5339336-16D7-F493-3897-1E92D7AF499B}"/>
                </a:ext>
              </a:extLst>
            </p:cNvPr>
            <p:cNvSpPr txBox="1"/>
            <p:nvPr/>
          </p:nvSpPr>
          <p:spPr>
            <a:xfrm>
              <a:off x="1658203" y="4309176"/>
              <a:ext cx="5390866" cy="7018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algn="ctr">
                <a:lnSpc>
                  <a:spcPct val="150000"/>
                </a:lnSpc>
              </a:pPr>
              <a:r>
                <a:rPr lang="en-US" sz="3000" b="1">
                  <a:solidFill>
                    <a:schemeClr val="tx1">
                      <a:alpha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Drying Shrinkage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8ECF7E8-9E87-9189-F5B6-1B50CDFF868A}"/>
                </a:ext>
              </a:extLst>
            </p:cNvPr>
            <p:cNvSpPr txBox="1"/>
            <p:nvPr/>
          </p:nvSpPr>
          <p:spPr>
            <a:xfrm>
              <a:off x="11190788" y="4304941"/>
              <a:ext cx="5390866" cy="7018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algn="ctr">
                <a:lnSpc>
                  <a:spcPct val="150000"/>
                </a:lnSpc>
              </a:pPr>
              <a:r>
                <a:rPr lang="en-US" sz="3000" b="1">
                  <a:solidFill>
                    <a:schemeClr val="tx1">
                      <a:alpha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Aggregate Types</a:t>
              </a:r>
            </a:p>
          </p:txBody>
        </p:sp>
        <p:sp>
          <p:nvSpPr>
            <p:cNvPr id="25" name="Arrow: Left-Right 24">
              <a:extLst>
                <a:ext uri="{FF2B5EF4-FFF2-40B4-BE49-F238E27FC236}">
                  <a16:creationId xmlns:a16="http://schemas.microsoft.com/office/drawing/2014/main" id="{EB425D2E-0339-B89E-8416-EA5734640FB0}"/>
                </a:ext>
              </a:extLst>
            </p:cNvPr>
            <p:cNvSpPr/>
            <p:nvPr/>
          </p:nvSpPr>
          <p:spPr>
            <a:xfrm>
              <a:off x="7958272" y="4352310"/>
              <a:ext cx="2784145" cy="723331"/>
            </a:xfrm>
            <a:prstGeom prst="left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A36F9906-C316-D117-B9A8-70F508B03EDA}"/>
              </a:ext>
            </a:extLst>
          </p:cNvPr>
          <p:cNvSpPr/>
          <p:nvPr/>
        </p:nvSpPr>
        <p:spPr>
          <a:xfrm>
            <a:off x="0" y="8272172"/>
            <a:ext cx="18287996" cy="1246495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1" u="sng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Bridge Deck Curing </a:t>
            </a:r>
            <a:r>
              <a:rPr lang="en-US" sz="75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to Decrease Shrinkage</a:t>
            </a:r>
          </a:p>
        </p:txBody>
      </p:sp>
    </p:spTree>
    <p:extLst>
      <p:ext uri="{BB962C8B-B14F-4D97-AF65-F5344CB8AC3E}">
        <p14:creationId xmlns:p14="http://schemas.microsoft.com/office/powerpoint/2010/main" val="130817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624753"/>
            <a:ext cx="18288000" cy="662248"/>
            <a:chOff x="0" y="-47625"/>
            <a:chExt cx="4816593" cy="231238"/>
          </a:xfrm>
          <a:solidFill>
            <a:srgbClr val="C41E3A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3613"/>
            </a:xfrm>
            <a:custGeom>
              <a:avLst/>
              <a:gdLst/>
              <a:ahLst/>
              <a:cxnLst/>
              <a:rect l="l" t="t" r="r" b="b"/>
              <a:pathLst>
                <a:path w="4816592" h="183613">
                  <a:moveTo>
                    <a:pt x="0" y="0"/>
                  </a:moveTo>
                  <a:lnTo>
                    <a:pt x="4816592" y="0"/>
                  </a:lnTo>
                  <a:lnTo>
                    <a:pt x="4816592" y="183613"/>
                  </a:lnTo>
                  <a:lnTo>
                    <a:pt x="0" y="18361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3123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70DC8E1D-5DDA-077E-2A46-068B78966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773894" y="979169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34</a:t>
            </a:fld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42115A-CE8C-8534-8F59-40BC54A24EA1}"/>
              </a:ext>
            </a:extLst>
          </p:cNvPr>
          <p:cNvSpPr txBox="1"/>
          <p:nvPr/>
        </p:nvSpPr>
        <p:spPr>
          <a:xfrm>
            <a:off x="5871538" y="-86226"/>
            <a:ext cx="7117166" cy="101710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/>
          <a:p>
            <a:pPr algn="ctr" defTabSz="1371600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defRPr/>
            </a:pPr>
            <a:r>
              <a:rPr lang="en-US" sz="60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rPr>
              <a:t>Future Work</a:t>
            </a: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D8FA458D-D7A2-3A3F-00FB-990089E0FF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1460230"/>
              </p:ext>
            </p:extLst>
          </p:nvPr>
        </p:nvGraphicFramePr>
        <p:xfrm>
          <a:off x="1606751" y="876300"/>
          <a:ext cx="12871249" cy="8869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2" name="Picture 4" descr="Image result for komponent cement">
            <a:extLst>
              <a:ext uri="{FF2B5EF4-FFF2-40B4-BE49-F238E27FC236}">
                <a16:creationId xmlns:a16="http://schemas.microsoft.com/office/drawing/2014/main" id="{599A8C3A-C10C-8765-9231-7AD8778D9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42" y="6565958"/>
            <a:ext cx="3614652" cy="270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9F19CFE0-CA9B-FD55-432A-0452944F32B0}"/>
              </a:ext>
            </a:extLst>
          </p:cNvPr>
          <p:cNvGrpSpPr/>
          <p:nvPr/>
        </p:nvGrpSpPr>
        <p:grpSpPr>
          <a:xfrm>
            <a:off x="11962095" y="1571646"/>
            <a:ext cx="6321890" cy="3635405"/>
            <a:chOff x="11962095" y="1571646"/>
            <a:chExt cx="6321890" cy="363540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1BAC668-CBB9-488E-5F88-BDB385E52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962095" y="1577837"/>
              <a:ext cx="3278287" cy="1747864"/>
            </a:xfrm>
            <a:prstGeom prst="rect">
              <a:avLst/>
            </a:prstGeom>
          </p:spPr>
        </p:pic>
        <p:pic>
          <p:nvPicPr>
            <p:cNvPr id="14" name="Picture 13" descr="A large rectangular metal box with wires&#10;&#10;Description automatically generated">
              <a:extLst>
                <a:ext uri="{FF2B5EF4-FFF2-40B4-BE49-F238E27FC236}">
                  <a16:creationId xmlns:a16="http://schemas.microsoft.com/office/drawing/2014/main" id="{1976FFB0-EEFB-2105-00F6-2A2E04E52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72898" y="1571646"/>
              <a:ext cx="3011087" cy="3635405"/>
            </a:xfrm>
            <a:prstGeom prst="rect">
              <a:avLst/>
            </a:prstGeom>
          </p:spPr>
        </p:pic>
        <p:pic>
          <p:nvPicPr>
            <p:cNvPr id="24" name="Picture 23" descr="A black and green striped background&#10;&#10;Description automatically generated">
              <a:extLst>
                <a:ext uri="{FF2B5EF4-FFF2-40B4-BE49-F238E27FC236}">
                  <a16:creationId xmlns:a16="http://schemas.microsoft.com/office/drawing/2014/main" id="{E8E33ED0-7176-A3D5-C46D-6E510291E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2052" y="3467100"/>
              <a:ext cx="2198372" cy="1662993"/>
            </a:xfrm>
            <a:prstGeom prst="rect">
              <a:avLst/>
            </a:prstGeom>
          </p:spPr>
        </p:pic>
      </p:grpSp>
      <p:sp>
        <p:nvSpPr>
          <p:cNvPr id="7" name="Freeform 9">
            <a:extLst>
              <a:ext uri="{FF2B5EF4-FFF2-40B4-BE49-F238E27FC236}">
                <a16:creationId xmlns:a16="http://schemas.microsoft.com/office/drawing/2014/main" id="{4375A2B5-5B9D-7A87-20C4-373C9105434D}"/>
              </a:ext>
            </a:extLst>
          </p:cNvPr>
          <p:cNvSpPr/>
          <p:nvPr/>
        </p:nvSpPr>
        <p:spPr>
          <a:xfrm>
            <a:off x="0" y="-1"/>
            <a:ext cx="1706346" cy="1345987"/>
          </a:xfrm>
          <a:custGeom>
            <a:avLst/>
            <a:gdLst/>
            <a:ahLst/>
            <a:cxnLst/>
            <a:rect l="l" t="t" r="r" b="b"/>
            <a:pathLst>
              <a:path w="1760106" h="1333975">
                <a:moveTo>
                  <a:pt x="0" y="0"/>
                </a:moveTo>
                <a:lnTo>
                  <a:pt x="1760106" y="0"/>
                </a:lnTo>
                <a:lnTo>
                  <a:pt x="1760106" y="1333975"/>
                </a:lnTo>
                <a:lnTo>
                  <a:pt x="0" y="133397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DD7A7AE-F168-A008-F0A4-31A3A19BA599}"/>
              </a:ext>
            </a:extLst>
          </p:cNvPr>
          <p:cNvGrpSpPr/>
          <p:nvPr/>
        </p:nvGrpSpPr>
        <p:grpSpPr>
          <a:xfrm>
            <a:off x="-8275" y="3126531"/>
            <a:ext cx="5333853" cy="3775529"/>
            <a:chOff x="-8275" y="3126531"/>
            <a:chExt cx="5333853" cy="3775529"/>
          </a:xfrm>
        </p:grpSpPr>
        <p:pic>
          <p:nvPicPr>
            <p:cNvPr id="10" name="Picture 9" descr="A group of white containers on blue racks&#10;&#10;Description automatically generated">
              <a:extLst>
                <a:ext uri="{FF2B5EF4-FFF2-40B4-BE49-F238E27FC236}">
                  <a16:creationId xmlns:a16="http://schemas.microsoft.com/office/drawing/2014/main" id="{05E87AD9-2B88-CE0D-8603-1ADFD571EB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29377" t="7836" r="29480" b="8946"/>
            <a:stretch/>
          </p:blipFill>
          <p:spPr>
            <a:xfrm>
              <a:off x="-8275" y="3127246"/>
              <a:ext cx="1917672" cy="1747864"/>
            </a:xfrm>
            <a:prstGeom prst="rect">
              <a:avLst/>
            </a:prstGeom>
          </p:spPr>
        </p:pic>
        <p:pic>
          <p:nvPicPr>
            <p:cNvPr id="12" name="Picture 11" descr="A few bottles of liquid&#10;&#10;Description automatically generated with medium confidence">
              <a:extLst>
                <a:ext uri="{FF2B5EF4-FFF2-40B4-BE49-F238E27FC236}">
                  <a16:creationId xmlns:a16="http://schemas.microsoft.com/office/drawing/2014/main" id="{D77D3EF3-400B-900E-5098-9E7F1180A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26141" t="57409" r="28333" b="7702"/>
            <a:stretch/>
          </p:blipFill>
          <p:spPr>
            <a:xfrm>
              <a:off x="1917747" y="4943307"/>
              <a:ext cx="3407831" cy="1958753"/>
            </a:xfrm>
            <a:prstGeom prst="rect">
              <a:avLst/>
            </a:prstGeom>
          </p:spPr>
        </p:pic>
        <p:pic>
          <p:nvPicPr>
            <p:cNvPr id="17" name="Picture 16" descr="A blue machine with a blue background&#10;&#10;Description automatically generated">
              <a:extLst>
                <a:ext uri="{FF2B5EF4-FFF2-40B4-BE49-F238E27FC236}">
                  <a16:creationId xmlns:a16="http://schemas.microsoft.com/office/drawing/2014/main" id="{1E8509F6-4504-8B9A-00FB-463E4BEF92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28333" t="34435" r="27200" b="7703"/>
            <a:stretch/>
          </p:blipFill>
          <p:spPr>
            <a:xfrm>
              <a:off x="3278" y="4943307"/>
              <a:ext cx="2007088" cy="1958753"/>
            </a:xfrm>
            <a:prstGeom prst="rect">
              <a:avLst/>
            </a:prstGeom>
          </p:spPr>
        </p:pic>
        <p:pic>
          <p:nvPicPr>
            <p:cNvPr id="19" name="Picture 18" descr="A close-up of a roller&#10;&#10;Description automatically generated">
              <a:extLst>
                <a:ext uri="{FF2B5EF4-FFF2-40B4-BE49-F238E27FC236}">
                  <a16:creationId xmlns:a16="http://schemas.microsoft.com/office/drawing/2014/main" id="{A3BEC4A0-DD24-2DDA-2C16-629FBF2712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t="4431" r="42500"/>
            <a:stretch/>
          </p:blipFill>
          <p:spPr>
            <a:xfrm>
              <a:off x="1950338" y="3126531"/>
              <a:ext cx="2194560" cy="1800971"/>
            </a:xfrm>
            <a:prstGeom prst="rect">
              <a:avLst/>
            </a:prstGeom>
          </p:spPr>
        </p:pic>
      </p:grp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F9677180-A57D-9950-0AD3-6EC612EF8015}"/>
              </a:ext>
            </a:extLst>
          </p:cNvPr>
          <p:cNvSpPr/>
          <p:nvPr/>
        </p:nvSpPr>
        <p:spPr>
          <a:xfrm rot="5400000">
            <a:off x="7671960" y="7645038"/>
            <a:ext cx="710040" cy="91307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B1D0341-64FF-4909-F332-DE3E12A4EE51}"/>
              </a:ext>
            </a:extLst>
          </p:cNvPr>
          <p:cNvSpPr txBox="1"/>
          <p:nvPr/>
        </p:nvSpPr>
        <p:spPr>
          <a:xfrm>
            <a:off x="5105400" y="8532793"/>
            <a:ext cx="5814658" cy="954107"/>
          </a:xfrm>
          <a:prstGeom prst="rect">
            <a:avLst/>
          </a:prstGeom>
          <a:solidFill>
            <a:schemeClr val="accent2">
              <a:lumMod val="75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Low-Shrinkage Concrete and Design Specifications</a:t>
            </a:r>
          </a:p>
        </p:txBody>
      </p:sp>
      <p:sp>
        <p:nvSpPr>
          <p:cNvPr id="5" name="Footer Placeholder 20">
            <a:extLst>
              <a:ext uri="{FF2B5EF4-FFF2-40B4-BE49-F238E27FC236}">
                <a16:creationId xmlns:a16="http://schemas.microsoft.com/office/drawing/2014/main" id="{649B9521-657F-C6D8-7B58-01D4908B0FC8}"/>
              </a:ext>
            </a:extLst>
          </p:cNvPr>
          <p:cNvSpPr txBox="1">
            <a:spLocks/>
          </p:cNvSpPr>
          <p:nvPr/>
        </p:nvSpPr>
        <p:spPr>
          <a:xfrm>
            <a:off x="380506" y="9756418"/>
            <a:ext cx="68580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Civil Engineering</a:t>
            </a:r>
          </a:p>
        </p:txBody>
      </p:sp>
    </p:spTree>
    <p:extLst>
      <p:ext uri="{BB962C8B-B14F-4D97-AF65-F5344CB8AC3E}">
        <p14:creationId xmlns:p14="http://schemas.microsoft.com/office/powerpoint/2010/main" val="355301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329375DC-8F37-4E76-9B4E-5EADB1A302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329375DC-8F37-4E76-9B4E-5EADB1A302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329375DC-8F37-4E76-9B4E-5EADB1A302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329375DC-8F37-4E76-9B4E-5EADB1A302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329375DC-8F37-4E76-9B4E-5EADB1A302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329375DC-8F37-4E76-9B4E-5EADB1A302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329375DC-8F37-4E76-9B4E-5EADB1A302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329375DC-8F37-4E76-9B4E-5EADB1A3029B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329375DC-8F37-4E76-9B4E-5EADB1A3029B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329375DC-8F37-4E76-9B4E-5EADB1A3029B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329375DC-8F37-4E76-9B4E-5EADB1A3029B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329375DC-8F37-4E76-9B4E-5EADB1A3029B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329375DC-8F37-4E76-9B4E-5EADB1A3029B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329375DC-8F37-4E76-9B4E-5EADB1A3029B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329375DC-8F37-4E76-9B4E-5EADB1A3029B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56C53B7C-C485-49E5-A534-8EEEC53DCA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56C53B7C-C485-49E5-A534-8EEEC53DCA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56C53B7C-C485-49E5-A534-8EEEC53DCA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56C53B7C-C485-49E5-A534-8EEEC53DCA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56C53B7C-C485-49E5-A534-8EEEC53DCA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56C53B7C-C485-49E5-A534-8EEEC53DCA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56C53B7C-C485-49E5-A534-8EEEC53DCA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56C53B7C-C485-49E5-A534-8EEEC53DCAF6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56C53B7C-C485-49E5-A534-8EEEC53DCAF6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56C53B7C-C485-49E5-A534-8EEEC53DCAF6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56C53B7C-C485-49E5-A534-8EEEC53DCAF6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56C53B7C-C485-49E5-A534-8EEEC53DCAF6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56C53B7C-C485-49E5-A534-8EEEC53DCAF6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56C53B7C-C485-49E5-A534-8EEEC53DCAF6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56C53B7C-C485-49E5-A534-8EEEC53DCAF6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2CE0199-AD49-4FA2-A6F8-E7EB2450E6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2CE0199-AD49-4FA2-A6F8-E7EB2450E6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2CE0199-AD49-4FA2-A6F8-E7EB2450E6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2CE0199-AD49-4FA2-A6F8-E7EB2450E6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2CE0199-AD49-4FA2-A6F8-E7EB2450E6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2CE0199-AD49-4FA2-A6F8-E7EB2450E6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2CE0199-AD49-4FA2-A6F8-E7EB2450E6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2CE0199-AD49-4FA2-A6F8-E7EB2450E6D1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2CE0199-AD49-4FA2-A6F8-E7EB2450E6D1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2CE0199-AD49-4FA2-A6F8-E7EB2450E6D1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2CE0199-AD49-4FA2-A6F8-E7EB2450E6D1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2CE0199-AD49-4FA2-A6F8-E7EB2450E6D1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2CE0199-AD49-4FA2-A6F8-E7EB2450E6D1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2CE0199-AD49-4FA2-A6F8-E7EB2450E6D1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2CE0199-AD49-4FA2-A6F8-E7EB2450E6D1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D6EBE5E6-6DA0-4BE6-A7A4-78EA8E09D0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D6EBE5E6-6DA0-4BE6-A7A4-78EA8E09D0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D6EBE5E6-6DA0-4BE6-A7A4-78EA8E09D0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D6EBE5E6-6DA0-4BE6-A7A4-78EA8E09D0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D6EBE5E6-6DA0-4BE6-A7A4-78EA8E09D0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D6EBE5E6-6DA0-4BE6-A7A4-78EA8E09D0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D6EBE5E6-6DA0-4BE6-A7A4-78EA8E09D0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D6EBE5E6-6DA0-4BE6-A7A4-78EA8E09D0DF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D6EBE5E6-6DA0-4BE6-A7A4-78EA8E09D0DF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D6EBE5E6-6DA0-4BE6-A7A4-78EA8E09D0DF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D6EBE5E6-6DA0-4BE6-A7A4-78EA8E09D0DF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D6EBE5E6-6DA0-4BE6-A7A4-78EA8E09D0DF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D6EBE5E6-6DA0-4BE6-A7A4-78EA8E09D0DF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D6EBE5E6-6DA0-4BE6-A7A4-78EA8E09D0DF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D6EBE5E6-6DA0-4BE6-A7A4-78EA8E09D0DF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 uiExpand="1">
        <p:bldSub>
          <a:bldDgm bld="one" rev="1"/>
        </p:bldSub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624753"/>
            <a:ext cx="18288000" cy="662248"/>
            <a:chOff x="0" y="-47625"/>
            <a:chExt cx="4816593" cy="231238"/>
          </a:xfrm>
          <a:solidFill>
            <a:srgbClr val="C41E3A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3613"/>
            </a:xfrm>
            <a:custGeom>
              <a:avLst/>
              <a:gdLst/>
              <a:ahLst/>
              <a:cxnLst/>
              <a:rect l="l" t="t" r="r" b="b"/>
              <a:pathLst>
                <a:path w="4816592" h="183613">
                  <a:moveTo>
                    <a:pt x="0" y="0"/>
                  </a:moveTo>
                  <a:lnTo>
                    <a:pt x="4816592" y="0"/>
                  </a:lnTo>
                  <a:lnTo>
                    <a:pt x="4816592" y="183613"/>
                  </a:lnTo>
                  <a:lnTo>
                    <a:pt x="0" y="18361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3123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70DC8E1D-5DDA-077E-2A46-068B78966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773894" y="979169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35</a:t>
            </a:fld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42115A-CE8C-8534-8F59-40BC54A24EA1}"/>
              </a:ext>
            </a:extLst>
          </p:cNvPr>
          <p:cNvSpPr txBox="1"/>
          <p:nvPr/>
        </p:nvSpPr>
        <p:spPr>
          <a:xfrm>
            <a:off x="4953000" y="-38100"/>
            <a:ext cx="9250766" cy="101710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/>
          <a:p>
            <a:pPr algn="ctr" defTabSz="1371600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defRPr/>
            </a:pPr>
            <a:r>
              <a:rPr lang="en-US" sz="60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rPr>
              <a:t>Acknowledgments</a:t>
            </a:r>
            <a:endParaRPr lang="en-US" sz="6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bon Next LT" panose="02000500000000000000" pitchFamily="2" charset="0"/>
              <a:cs typeface="Sabon Next LT" panose="020005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003405-1B4C-C1A6-7FFC-A56314B4A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38" y="2485495"/>
            <a:ext cx="6152727" cy="5620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D8E969-FB02-2DD9-5874-A273A3E84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160" y="6585075"/>
            <a:ext cx="9516772" cy="3657600"/>
          </a:xfrm>
          <a:prstGeom prst="rect">
            <a:avLst/>
          </a:prstGeom>
        </p:spPr>
      </p:pic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5BCD04E9-C9C2-9D02-3820-140ED20D86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673527"/>
            <a:ext cx="4582859" cy="4582859"/>
          </a:xfrm>
          <a:prstGeom prst="rect">
            <a:avLst/>
          </a:prstGeom>
        </p:spPr>
      </p:pic>
      <p:pic>
        <p:nvPicPr>
          <p:cNvPr id="11" name="Picture 10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2C9A87AA-D8FA-BF78-64BC-3CA0A807DC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400" y="3360792"/>
            <a:ext cx="4098375" cy="1197864"/>
          </a:xfrm>
          <a:prstGeom prst="rect">
            <a:avLst/>
          </a:prstGeom>
        </p:spPr>
      </p:pic>
      <p:pic>
        <p:nvPicPr>
          <p:cNvPr id="2050" name="Picture 2" descr="logo">
            <a:extLst>
              <a:ext uri="{FF2B5EF4-FFF2-40B4-BE49-F238E27FC236}">
                <a16:creationId xmlns:a16="http://schemas.microsoft.com/office/drawing/2014/main" id="{5042AA6B-846B-BA51-FF8E-D4023671A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2749" y="2620136"/>
            <a:ext cx="3494568" cy="268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CTS Cement">
            <a:extLst>
              <a:ext uri="{FF2B5EF4-FFF2-40B4-BE49-F238E27FC236}">
                <a16:creationId xmlns:a16="http://schemas.microsoft.com/office/drawing/2014/main" id="{1CBA9352-94BA-C385-84EC-2461E1F431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4" name="Picture 8" descr="CTS Cement Manufacturing Corp.">
            <a:extLst>
              <a:ext uri="{FF2B5EF4-FFF2-40B4-BE49-F238E27FC236}">
                <a16:creationId xmlns:a16="http://schemas.microsoft.com/office/drawing/2014/main" id="{5078728A-E876-D7DE-BD7B-1A4817C2F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6092" y="1549982"/>
            <a:ext cx="6994470" cy="119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9">
            <a:extLst>
              <a:ext uri="{FF2B5EF4-FFF2-40B4-BE49-F238E27FC236}">
                <a16:creationId xmlns:a16="http://schemas.microsoft.com/office/drawing/2014/main" id="{0C17261D-DBCD-2EF3-6712-DFA46F61F743}"/>
              </a:ext>
            </a:extLst>
          </p:cNvPr>
          <p:cNvSpPr/>
          <p:nvPr/>
        </p:nvSpPr>
        <p:spPr>
          <a:xfrm>
            <a:off x="0" y="-1"/>
            <a:ext cx="1706346" cy="1345987"/>
          </a:xfrm>
          <a:custGeom>
            <a:avLst/>
            <a:gdLst/>
            <a:ahLst/>
            <a:cxnLst/>
            <a:rect l="l" t="t" r="r" b="b"/>
            <a:pathLst>
              <a:path w="1760106" h="1333975">
                <a:moveTo>
                  <a:pt x="0" y="0"/>
                </a:moveTo>
                <a:lnTo>
                  <a:pt x="1760106" y="0"/>
                </a:lnTo>
                <a:lnTo>
                  <a:pt x="1760106" y="1333975"/>
                </a:lnTo>
                <a:lnTo>
                  <a:pt x="0" y="13339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9575D8-A357-2C66-33CB-DBEA0A96D3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01400" y="5446169"/>
            <a:ext cx="5208104" cy="1197864"/>
          </a:xfrm>
          <a:prstGeom prst="rect">
            <a:avLst/>
          </a:prstGeom>
        </p:spPr>
      </p:pic>
      <p:sp>
        <p:nvSpPr>
          <p:cNvPr id="9" name="Footer Placeholder 20">
            <a:extLst>
              <a:ext uri="{FF2B5EF4-FFF2-40B4-BE49-F238E27FC236}">
                <a16:creationId xmlns:a16="http://schemas.microsoft.com/office/drawing/2014/main" id="{68086B0C-C955-802A-EE43-2B009840EDD7}"/>
              </a:ext>
            </a:extLst>
          </p:cNvPr>
          <p:cNvSpPr txBox="1">
            <a:spLocks/>
          </p:cNvSpPr>
          <p:nvPr/>
        </p:nvSpPr>
        <p:spPr>
          <a:xfrm>
            <a:off x="380506" y="9756418"/>
            <a:ext cx="68580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Civil Engineering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5539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30652" y="0"/>
            <a:ext cx="12426696" cy="10287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7540" y="0"/>
            <a:ext cx="11932920" cy="10287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B6E78-3268-4BE9-96F9-C52975648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0786" y="342900"/>
            <a:ext cx="10406428" cy="2247901"/>
          </a:xfrm>
        </p:spPr>
        <p:txBody>
          <a:bodyPr vert="horz" lIns="137160" tIns="68580" rIns="137160" bIns="68580" rtlCol="0" anchor="ctr">
            <a:normAutofit/>
          </a:bodyPr>
          <a:lstStyle/>
          <a:p>
            <a:r>
              <a:rPr lang="en-US" sz="8100" b="1" u="sng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  <a:endParaRPr lang="en-US" sz="4200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09D7F59-93A7-F02A-7745-6A642A8A9141}"/>
              </a:ext>
            </a:extLst>
          </p:cNvPr>
          <p:cNvGrpSpPr/>
          <p:nvPr/>
        </p:nvGrpSpPr>
        <p:grpSpPr>
          <a:xfrm>
            <a:off x="6172048" y="6282687"/>
            <a:ext cx="5943904" cy="2356100"/>
            <a:chOff x="5813756" y="6282686"/>
            <a:chExt cx="5943904" cy="23561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F11E507-D733-D03D-4338-9FAB9604F72B}"/>
                </a:ext>
              </a:extLst>
            </p:cNvPr>
            <p:cNvGrpSpPr/>
            <p:nvPr/>
          </p:nvGrpSpPr>
          <p:grpSpPr>
            <a:xfrm>
              <a:off x="5813756" y="7184044"/>
              <a:ext cx="5884319" cy="1454742"/>
              <a:chOff x="3962400" y="2829454"/>
              <a:chExt cx="5290774" cy="1454742"/>
            </a:xfrm>
          </p:grpSpPr>
          <p:pic>
            <p:nvPicPr>
              <p:cNvPr id="4" name="Graphic 3" descr="Email with solid fill">
                <a:extLst>
                  <a:ext uri="{FF2B5EF4-FFF2-40B4-BE49-F238E27FC236}">
                    <a16:creationId xmlns:a16="http://schemas.microsoft.com/office/drawing/2014/main" id="{9BB7C061-A019-E963-B291-A4C448C6CC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962400" y="2829454"/>
                <a:ext cx="914400" cy="914400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69DC376-2389-B338-A7BD-6C361A312551}"/>
                  </a:ext>
                </a:extLst>
              </p:cNvPr>
              <p:cNvSpPr txBox="1"/>
              <p:nvPr/>
            </p:nvSpPr>
            <p:spPr>
              <a:xfrm>
                <a:off x="5181600" y="2960757"/>
                <a:ext cx="4071574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hlinkClick r:id="rId5"/>
                  </a:rPr>
                  <a:t>cdmurray@uark.edu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3DC0271-3E87-D34F-87CE-F00A1B20969A}"/>
                </a:ext>
              </a:extLst>
            </p:cNvPr>
            <p:cNvSpPr txBox="1"/>
            <p:nvPr/>
          </p:nvSpPr>
          <p:spPr>
            <a:xfrm>
              <a:off x="6116368" y="6282686"/>
              <a:ext cx="564129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Dr. Cameron Murray (P.I.)</a:t>
              </a:r>
              <a:endParaRPr lang="en-US" sz="40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D7C52F5-B4D5-9AA6-AECE-FE42A8BD4610}"/>
              </a:ext>
            </a:extLst>
          </p:cNvPr>
          <p:cNvGrpSpPr/>
          <p:nvPr/>
        </p:nvGrpSpPr>
        <p:grpSpPr>
          <a:xfrm>
            <a:off x="6649919" y="3230229"/>
            <a:ext cx="5290774" cy="1916933"/>
            <a:chOff x="6701847" y="3296428"/>
            <a:chExt cx="5290774" cy="191693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6CDEECE-B488-F989-892E-8ABB6EFE15FA}"/>
                </a:ext>
              </a:extLst>
            </p:cNvPr>
            <p:cNvSpPr txBox="1"/>
            <p:nvPr/>
          </p:nvSpPr>
          <p:spPr>
            <a:xfrm>
              <a:off x="7485461" y="3296428"/>
              <a:ext cx="421261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Shuyah Ouoba</a:t>
              </a:r>
              <a:endParaRPr lang="en-US" sz="4000" dirty="0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4992609-629F-2501-2F02-E599E8959EEC}"/>
                </a:ext>
              </a:extLst>
            </p:cNvPr>
            <p:cNvGrpSpPr/>
            <p:nvPr/>
          </p:nvGrpSpPr>
          <p:grpSpPr>
            <a:xfrm>
              <a:off x="6701847" y="4298961"/>
              <a:ext cx="5290774" cy="914400"/>
              <a:chOff x="3962400" y="2829454"/>
              <a:chExt cx="5290774" cy="914400"/>
            </a:xfrm>
          </p:grpSpPr>
          <p:pic>
            <p:nvPicPr>
              <p:cNvPr id="20" name="Graphic 19" descr="Email with solid fill">
                <a:extLst>
                  <a:ext uri="{FF2B5EF4-FFF2-40B4-BE49-F238E27FC236}">
                    <a16:creationId xmlns:a16="http://schemas.microsoft.com/office/drawing/2014/main" id="{6369A8CD-DE8C-E18C-5826-B67BDE317E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962400" y="2829454"/>
                <a:ext cx="914400" cy="914400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EFF501D-C488-C94A-E194-4A6EE9BD2055}"/>
                  </a:ext>
                </a:extLst>
              </p:cNvPr>
              <p:cNvSpPr txBox="1"/>
              <p:nvPr/>
            </p:nvSpPr>
            <p:spPr>
              <a:xfrm>
                <a:off x="5181600" y="2960757"/>
                <a:ext cx="407157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hlinkClick r:id="rId6"/>
                  </a:rPr>
                  <a:t>souoba@uark.edu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65430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ok on a table&#10;&#10;Description automatically generated">
            <a:extLst>
              <a:ext uri="{FF2B5EF4-FFF2-40B4-BE49-F238E27FC236}">
                <a16:creationId xmlns:a16="http://schemas.microsoft.com/office/drawing/2014/main" id="{EB745644-AE6D-C674-3997-78ED2CD6D3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8"/>
          <a:stretch/>
        </p:blipFill>
        <p:spPr>
          <a:xfrm>
            <a:off x="-5170" y="-1"/>
            <a:ext cx="18293170" cy="1031961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884121" y="-1100987"/>
            <a:ext cx="4531314" cy="18309894"/>
          </a:xfrm>
          <a:prstGeom prst="rect">
            <a:avLst/>
          </a:prstGeom>
          <a:gradFill flip="none" rotWithShape="1">
            <a:gsLst>
              <a:gs pos="21000">
                <a:srgbClr val="000000">
                  <a:alpha val="62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567EA8-C72D-4B9B-D23F-6B2E9F9C9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5169" y="0"/>
            <a:ext cx="4265103" cy="10319617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49000">
                <a:schemeClr val="accent5">
                  <a:lumMod val="60000"/>
                  <a:lumOff val="40000"/>
                  <a:alpha val="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FBFA78-9360-1E01-5448-6D5AE0A32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3558056" y="32604"/>
            <a:ext cx="4729293" cy="10287012"/>
          </a:xfrm>
          <a:prstGeom prst="rect">
            <a:avLst/>
          </a:prstGeom>
          <a:gradFill flip="none" rotWithShape="1">
            <a:gsLst>
              <a:gs pos="5000">
                <a:schemeClr val="accent5">
                  <a:alpha val="48000"/>
                </a:schemeClr>
              </a:gs>
              <a:gs pos="42000">
                <a:schemeClr val="accent5">
                  <a:alpha val="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740453C-744F-DB3A-47EC-15EACE1DC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5170" y="7932649"/>
            <a:ext cx="18299558" cy="2386967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9000">
                <a:schemeClr val="accent2">
                  <a:alpha val="0"/>
                </a:schemeClr>
              </a:gs>
            </a:gsLst>
            <a:lin ang="588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6924B03-77BD-EAE3-2854-43363FF8E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76894" y="3337394"/>
            <a:ext cx="5800160" cy="816428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4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B6E78-3268-4BE9-96F9-C52975648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542" y="6182916"/>
            <a:ext cx="11891677" cy="24309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7800" b="1" u="sng" dirty="0">
                <a:solidFill>
                  <a:srgbClr val="FFFFFF"/>
                </a:solidFill>
              </a:rPr>
              <a:t>Task 1:</a:t>
            </a:r>
            <a:r>
              <a:rPr lang="en-US" sz="7800" dirty="0">
                <a:solidFill>
                  <a:srgbClr val="FFFFFF"/>
                </a:solidFill>
              </a:rPr>
              <a:t> Literature Review</a:t>
            </a:r>
          </a:p>
        </p:txBody>
      </p:sp>
    </p:spTree>
    <p:extLst>
      <p:ext uri="{BB962C8B-B14F-4D97-AF65-F5344CB8AC3E}">
        <p14:creationId xmlns:p14="http://schemas.microsoft.com/office/powerpoint/2010/main" val="23686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624753"/>
            <a:ext cx="18288000" cy="662248"/>
            <a:chOff x="0" y="-47625"/>
            <a:chExt cx="4816593" cy="231238"/>
          </a:xfrm>
          <a:solidFill>
            <a:srgbClr val="C41E3A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3613"/>
            </a:xfrm>
            <a:custGeom>
              <a:avLst/>
              <a:gdLst/>
              <a:ahLst/>
              <a:cxnLst/>
              <a:rect l="l" t="t" r="r" b="b"/>
              <a:pathLst>
                <a:path w="4816592" h="183613">
                  <a:moveTo>
                    <a:pt x="0" y="0"/>
                  </a:moveTo>
                  <a:lnTo>
                    <a:pt x="4816592" y="0"/>
                  </a:lnTo>
                  <a:lnTo>
                    <a:pt x="4816592" y="183613"/>
                  </a:lnTo>
                  <a:lnTo>
                    <a:pt x="0" y="18361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3123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0" y="-1"/>
            <a:ext cx="1706346" cy="1345987"/>
          </a:xfrm>
          <a:custGeom>
            <a:avLst/>
            <a:gdLst/>
            <a:ahLst/>
            <a:cxnLst/>
            <a:rect l="l" t="t" r="r" b="b"/>
            <a:pathLst>
              <a:path w="1760106" h="1333975">
                <a:moveTo>
                  <a:pt x="0" y="0"/>
                </a:moveTo>
                <a:lnTo>
                  <a:pt x="1760106" y="0"/>
                </a:lnTo>
                <a:lnTo>
                  <a:pt x="1760106" y="1333975"/>
                </a:lnTo>
                <a:lnTo>
                  <a:pt x="0" y="13339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70DC8E1D-5DDA-077E-2A46-068B78966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773894" y="9791699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42115A-CE8C-8534-8F59-40BC54A24EA1}"/>
              </a:ext>
            </a:extLst>
          </p:cNvPr>
          <p:cNvSpPr txBox="1"/>
          <p:nvPr/>
        </p:nvSpPr>
        <p:spPr>
          <a:xfrm>
            <a:off x="5871538" y="309293"/>
            <a:ext cx="7117166" cy="101710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bon Next LT" panose="02000500000000000000" pitchFamily="2" charset="0"/>
                <a:ea typeface="+mn-ea"/>
                <a:cs typeface="Sabon Next LT" panose="02000500000000000000" pitchFamily="2" charset="0"/>
              </a:rPr>
              <a:t>Shrinkage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0C879C-DBF0-4773-EC0A-B4ECCE8C1398}"/>
              </a:ext>
            </a:extLst>
          </p:cNvPr>
          <p:cNvSpPr txBox="1"/>
          <p:nvPr/>
        </p:nvSpPr>
        <p:spPr>
          <a:xfrm>
            <a:off x="689020" y="1957214"/>
            <a:ext cx="17087024" cy="699930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defTabSz="1371600">
              <a:lnSpc>
                <a:spcPct val="150000"/>
              </a:lnSpc>
              <a:spcAft>
                <a:spcPts val="900"/>
              </a:spcAft>
            </a:pPr>
            <a:r>
              <a:rPr lang="en-US" sz="32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Shrinkage: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Volume reduction in concrete, due to loss of water and the chemical reactions taking place during the hydration process.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AFAD383-C30B-7231-84EE-3D04530D06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9483027"/>
              </p:ext>
            </p:extLst>
          </p:nvPr>
        </p:nvGraphicFramePr>
        <p:xfrm>
          <a:off x="836870" y="2413425"/>
          <a:ext cx="17285068" cy="3712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96F3E818-E0FF-BECE-DFFC-F43FCD8A22E0}"/>
              </a:ext>
            </a:extLst>
          </p:cNvPr>
          <p:cNvGrpSpPr/>
          <p:nvPr/>
        </p:nvGrpSpPr>
        <p:grpSpPr>
          <a:xfrm>
            <a:off x="9345683" y="5134974"/>
            <a:ext cx="5125190" cy="4526548"/>
            <a:chOff x="1501436" y="5241811"/>
            <a:chExt cx="5535431" cy="457841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49CB14E-F22E-1895-F8B1-0580B5BD1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00930" y="5241811"/>
              <a:ext cx="4349250" cy="420872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3AD671B-FFB0-458B-4759-8A42834E8DB9}"/>
                </a:ext>
              </a:extLst>
            </p:cNvPr>
            <p:cNvSpPr txBox="1"/>
            <p:nvPr/>
          </p:nvSpPr>
          <p:spPr>
            <a:xfrm>
              <a:off x="1501436" y="9404725"/>
              <a:ext cx="553543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2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Thermal Shrinkage cracks (De Filippo 2014)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DB13EEE-0069-7BAA-9490-B857A210F695}"/>
              </a:ext>
            </a:extLst>
          </p:cNvPr>
          <p:cNvGrpSpPr/>
          <p:nvPr/>
        </p:nvGrpSpPr>
        <p:grpSpPr>
          <a:xfrm>
            <a:off x="4948948" y="5130002"/>
            <a:ext cx="4426812" cy="4531519"/>
            <a:chOff x="4948948" y="5130002"/>
            <a:chExt cx="4426812" cy="453151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CAE599C-4022-1943-485F-99D87311E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59483" y="5130002"/>
              <a:ext cx="3692928" cy="416602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879A019-89F5-1AE2-5DA5-55FE1035BB08}"/>
                </a:ext>
              </a:extLst>
            </p:cNvPr>
            <p:cNvSpPr txBox="1"/>
            <p:nvPr/>
          </p:nvSpPr>
          <p:spPr>
            <a:xfrm>
              <a:off x="4948948" y="9246023"/>
              <a:ext cx="442681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2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Plastic Shrinkage cracks (</a:t>
              </a:r>
              <a:r>
                <a:rPr lang="en-US" sz="21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Sayahi</a:t>
              </a:r>
              <a:r>
                <a:rPr lang="en-US" sz="2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2019)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5EB08E0-268D-950A-3DCA-59A69E948A03}"/>
              </a:ext>
            </a:extLst>
          </p:cNvPr>
          <p:cNvGrpSpPr/>
          <p:nvPr/>
        </p:nvGrpSpPr>
        <p:grpSpPr>
          <a:xfrm>
            <a:off x="739920" y="5795006"/>
            <a:ext cx="4391026" cy="3916328"/>
            <a:chOff x="690637" y="5803533"/>
            <a:chExt cx="4391026" cy="3916328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F5909822-D8C6-DA0A-1531-D5F346D618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638" y="5803533"/>
              <a:ext cx="4391025" cy="285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7C325CA-70E5-6B04-AF8C-023AE8A1380E}"/>
                </a:ext>
              </a:extLst>
            </p:cNvPr>
            <p:cNvSpPr txBox="1"/>
            <p:nvPr/>
          </p:nvSpPr>
          <p:spPr>
            <a:xfrm>
              <a:off x="690637" y="8981197"/>
              <a:ext cx="439102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2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Autogenous Shrinkage cracks (Concrete Society 2024)</a:t>
              </a:r>
            </a:p>
          </p:txBody>
        </p:sp>
      </p:grpSp>
      <p:sp>
        <p:nvSpPr>
          <p:cNvPr id="8" name="Footer Placeholder 20">
            <a:extLst>
              <a:ext uri="{FF2B5EF4-FFF2-40B4-BE49-F238E27FC236}">
                <a16:creationId xmlns:a16="http://schemas.microsoft.com/office/drawing/2014/main" id="{987BB0E7-07C7-8236-A193-FB435845ADB9}"/>
              </a:ext>
            </a:extLst>
          </p:cNvPr>
          <p:cNvSpPr txBox="1">
            <a:spLocks/>
          </p:cNvSpPr>
          <p:nvPr/>
        </p:nvSpPr>
        <p:spPr>
          <a:xfrm>
            <a:off x="380506" y="9756418"/>
            <a:ext cx="68580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Civil Engineering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44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A02E54C-FC2B-4CF0-9AAD-6B8344372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0A02E54C-FC2B-4CF0-9AAD-6B83443724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D7865E0-D284-42AA-A190-48386B5BFE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FD7865E0-D284-42AA-A190-48386B5BFE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D61DB83-26AB-43A7-8B95-7DDAD05720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AD61DB83-26AB-43A7-8B95-7DDAD05720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41AF6D2-CBA6-4ABC-8C19-0DFC0F225B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B41AF6D2-CBA6-4ABC-8C19-0DFC0F225B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624753"/>
            <a:ext cx="18288000" cy="662248"/>
            <a:chOff x="0" y="-47625"/>
            <a:chExt cx="4816593" cy="231238"/>
          </a:xfrm>
          <a:solidFill>
            <a:srgbClr val="C41E3A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3613"/>
            </a:xfrm>
            <a:custGeom>
              <a:avLst/>
              <a:gdLst/>
              <a:ahLst/>
              <a:cxnLst/>
              <a:rect l="l" t="t" r="r" b="b"/>
              <a:pathLst>
                <a:path w="4816592" h="183613">
                  <a:moveTo>
                    <a:pt x="0" y="0"/>
                  </a:moveTo>
                  <a:lnTo>
                    <a:pt x="4816592" y="0"/>
                  </a:lnTo>
                  <a:lnTo>
                    <a:pt x="4816592" y="183613"/>
                  </a:lnTo>
                  <a:lnTo>
                    <a:pt x="0" y="18361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3123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0" y="-1"/>
            <a:ext cx="1706346" cy="1345987"/>
          </a:xfrm>
          <a:custGeom>
            <a:avLst/>
            <a:gdLst/>
            <a:ahLst/>
            <a:cxnLst/>
            <a:rect l="l" t="t" r="r" b="b"/>
            <a:pathLst>
              <a:path w="1760106" h="1333975">
                <a:moveTo>
                  <a:pt x="0" y="0"/>
                </a:moveTo>
                <a:lnTo>
                  <a:pt x="1760106" y="0"/>
                </a:lnTo>
                <a:lnTo>
                  <a:pt x="1760106" y="1333975"/>
                </a:lnTo>
                <a:lnTo>
                  <a:pt x="0" y="1333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70DC8E1D-5DDA-077E-2A46-068B78966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773894" y="9791699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42115A-CE8C-8534-8F59-40BC54A24EA1}"/>
              </a:ext>
            </a:extLst>
          </p:cNvPr>
          <p:cNvSpPr txBox="1"/>
          <p:nvPr/>
        </p:nvSpPr>
        <p:spPr>
          <a:xfrm>
            <a:off x="5871538" y="309293"/>
            <a:ext cx="7117166" cy="101710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bon Next LT" panose="02000500000000000000" pitchFamily="2" charset="0"/>
                <a:ea typeface="+mn-ea"/>
                <a:cs typeface="Sabon Next LT" panose="02000500000000000000" pitchFamily="2" charset="0"/>
              </a:rPr>
              <a:t>Shrinkage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27794F-1608-6D9A-0D34-0971F07080B6}"/>
              </a:ext>
            </a:extLst>
          </p:cNvPr>
          <p:cNvGrpSpPr/>
          <p:nvPr/>
        </p:nvGrpSpPr>
        <p:grpSpPr>
          <a:xfrm>
            <a:off x="228600" y="1732538"/>
            <a:ext cx="13248170" cy="7947033"/>
            <a:chOff x="3898993" y="3981922"/>
            <a:chExt cx="4083008" cy="2738316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2DE88DF3-9716-2F2C-4338-20A8C57DBA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8993" y="3981922"/>
              <a:ext cx="3994410" cy="2595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D1B025E-D0D8-AF6C-2E84-AE87756D0F43}"/>
                </a:ext>
              </a:extLst>
            </p:cNvPr>
            <p:cNvSpPr txBox="1"/>
            <p:nvPr/>
          </p:nvSpPr>
          <p:spPr>
            <a:xfrm>
              <a:off x="4410825" y="6577069"/>
              <a:ext cx="3571176" cy="143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2100" b="1" u="sng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Bottom view</a:t>
              </a:r>
              <a:r>
                <a:rPr lang="en-US" sz="2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Transverse Cracking on concrete bridge deck (ODOT 2008)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CB4DF8E-F164-B537-E10D-770B13299F4D}"/>
              </a:ext>
            </a:extLst>
          </p:cNvPr>
          <p:cNvGrpSpPr/>
          <p:nvPr/>
        </p:nvGrpSpPr>
        <p:grpSpPr>
          <a:xfrm>
            <a:off x="13476770" y="1611363"/>
            <a:ext cx="4145450" cy="7921788"/>
            <a:chOff x="-1032462" y="1576808"/>
            <a:chExt cx="2763633" cy="528119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A55CACD-0E75-ED21-A51F-5A568E322349}"/>
                </a:ext>
              </a:extLst>
            </p:cNvPr>
            <p:cNvGrpSpPr/>
            <p:nvPr/>
          </p:nvGrpSpPr>
          <p:grpSpPr>
            <a:xfrm>
              <a:off x="68541" y="1576808"/>
              <a:ext cx="1662630" cy="5281192"/>
              <a:chOff x="546061" y="1576808"/>
              <a:chExt cx="1662630" cy="5281192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854144A6-BFCA-A9A6-962B-EC1715DD721E}"/>
                  </a:ext>
                </a:extLst>
              </p:cNvPr>
              <p:cNvGrpSpPr/>
              <p:nvPr/>
            </p:nvGrpSpPr>
            <p:grpSpPr>
              <a:xfrm>
                <a:off x="546062" y="1576808"/>
                <a:ext cx="1651074" cy="1264519"/>
                <a:chOff x="1229029" y="1295287"/>
                <a:chExt cx="1838527" cy="1683748"/>
              </a:xfrm>
            </p:grpSpPr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B8EACDB8-7608-3940-C98A-BF8A39D1D95F}"/>
                    </a:ext>
                  </a:extLst>
                </p:cNvPr>
                <p:cNvSpPr/>
                <p:nvPr/>
              </p:nvSpPr>
              <p:spPr>
                <a:xfrm>
                  <a:off x="1229029" y="1295287"/>
                  <a:ext cx="1838527" cy="1683748"/>
                </a:xfrm>
                <a:prstGeom prst="ellipse">
                  <a:avLst/>
                </a:prstGeom>
                <a:solidFill>
                  <a:srgbClr val="C41E3A"/>
                </a:solidFill>
                <a:ln w="12700" cap="flat" cmpd="sng" algn="ctr">
                  <a:solidFill>
                    <a:schemeClr val="accent4">
                      <a:lumMod val="50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371600">
                    <a:defRPr/>
                  </a:pPr>
                  <a:endParaRPr lang="en-US" sz="2700" kern="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8A52A8D-CBE4-8B82-A611-DF933EB496F3}"/>
                    </a:ext>
                  </a:extLst>
                </p:cNvPr>
                <p:cNvSpPr txBox="1"/>
                <p:nvPr/>
              </p:nvSpPr>
              <p:spPr>
                <a:xfrm>
                  <a:off x="1475359" y="1747836"/>
                  <a:ext cx="1371600" cy="737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371600">
                    <a:defRPr/>
                  </a:pPr>
                  <a:r>
                    <a:rPr lang="en-US" sz="2400" b="1" kern="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Autogenous shrinkage</a:t>
                  </a:r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15F6D029-C888-DD2B-0DB0-F14019B90814}"/>
                  </a:ext>
                </a:extLst>
              </p:cNvPr>
              <p:cNvGrpSpPr/>
              <p:nvPr/>
            </p:nvGrpSpPr>
            <p:grpSpPr>
              <a:xfrm>
                <a:off x="546061" y="3595456"/>
                <a:ext cx="1651074" cy="1264519"/>
                <a:chOff x="1191072" y="1414943"/>
                <a:chExt cx="1838527" cy="1683748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67BA0D1E-77A0-FAF4-AB08-BFD6907BFC34}"/>
                    </a:ext>
                  </a:extLst>
                </p:cNvPr>
                <p:cNvSpPr/>
                <p:nvPr/>
              </p:nvSpPr>
              <p:spPr>
                <a:xfrm>
                  <a:off x="1191072" y="1414943"/>
                  <a:ext cx="1838527" cy="1683748"/>
                </a:xfrm>
                <a:prstGeom prst="ellipse">
                  <a:avLst/>
                </a:prstGeom>
                <a:solidFill>
                  <a:srgbClr val="C41E3A"/>
                </a:solidFill>
                <a:ln w="12700" cap="flat" cmpd="sng" algn="ctr">
                  <a:solidFill>
                    <a:schemeClr val="accent4">
                      <a:lumMod val="50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371600">
                    <a:defRPr/>
                  </a:pPr>
                  <a:endParaRPr lang="en-US" sz="2700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348A2FA-048F-EF5A-DF06-A6A8845702A4}"/>
                    </a:ext>
                  </a:extLst>
                </p:cNvPr>
                <p:cNvSpPr txBox="1"/>
                <p:nvPr/>
              </p:nvSpPr>
              <p:spPr>
                <a:xfrm>
                  <a:off x="1319853" y="1868495"/>
                  <a:ext cx="1511031" cy="737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371600">
                    <a:defRPr/>
                  </a:pPr>
                  <a:r>
                    <a:rPr lang="en-US" sz="2400" b="1" kern="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Thermal shrinkage</a:t>
                  </a: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D3F09A15-4E9A-2DF3-E029-5FECEACAC618}"/>
                  </a:ext>
                </a:extLst>
              </p:cNvPr>
              <p:cNvGrpSpPr/>
              <p:nvPr/>
            </p:nvGrpSpPr>
            <p:grpSpPr>
              <a:xfrm>
                <a:off x="557617" y="5593481"/>
                <a:ext cx="1651074" cy="1264519"/>
                <a:chOff x="1191071" y="1483104"/>
                <a:chExt cx="1838527" cy="1683748"/>
              </a:xfrm>
            </p:grpSpPr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965786BF-8823-0A90-783C-B3DFF2F75599}"/>
                    </a:ext>
                  </a:extLst>
                </p:cNvPr>
                <p:cNvSpPr/>
                <p:nvPr/>
              </p:nvSpPr>
              <p:spPr>
                <a:xfrm>
                  <a:off x="1191071" y="1483104"/>
                  <a:ext cx="1838527" cy="1683748"/>
                </a:xfrm>
                <a:prstGeom prst="ellipse">
                  <a:avLst/>
                </a:prstGeom>
                <a:solidFill>
                  <a:srgbClr val="C41E3A"/>
                </a:solidFill>
                <a:ln w="12700" cap="flat" cmpd="sng" algn="ctr">
                  <a:solidFill>
                    <a:schemeClr val="accent4">
                      <a:lumMod val="50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371600">
                    <a:defRPr/>
                  </a:pPr>
                  <a:endParaRPr lang="en-US" sz="2700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1AFB6F14-A6D7-F712-6F7D-2E09650A2A9E}"/>
                    </a:ext>
                  </a:extLst>
                </p:cNvPr>
                <p:cNvSpPr txBox="1"/>
                <p:nvPr/>
              </p:nvSpPr>
              <p:spPr>
                <a:xfrm>
                  <a:off x="1354818" y="1899021"/>
                  <a:ext cx="1511031" cy="737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371600">
                    <a:defRPr/>
                  </a:pPr>
                  <a:r>
                    <a:rPr lang="en-US" sz="2400" b="1" kern="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Drying shrinkage</a:t>
                  </a:r>
                </a:p>
              </p:txBody>
            </p:sp>
          </p:grpSp>
          <p:pic>
            <p:nvPicPr>
              <p:cNvPr id="25" name="Graphic 24" descr="Add with solid fill">
                <a:extLst>
                  <a:ext uri="{FF2B5EF4-FFF2-40B4-BE49-F238E27FC236}">
                    <a16:creationId xmlns:a16="http://schemas.microsoft.com/office/drawing/2014/main" id="{0F2EB5FC-951F-DFAD-15EF-D8106B7A4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61014" y="2812271"/>
                <a:ext cx="821169" cy="821169"/>
              </a:xfrm>
              <a:prstGeom prst="rect">
                <a:avLst/>
              </a:prstGeom>
            </p:spPr>
          </p:pic>
          <p:pic>
            <p:nvPicPr>
              <p:cNvPr id="26" name="Graphic 25" descr="Add with solid fill">
                <a:extLst>
                  <a:ext uri="{FF2B5EF4-FFF2-40B4-BE49-F238E27FC236}">
                    <a16:creationId xmlns:a16="http://schemas.microsoft.com/office/drawing/2014/main" id="{4DA505B5-8CB6-DD04-AC70-915691DE5C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84126" y="4808822"/>
                <a:ext cx="821169" cy="821169"/>
              </a:xfrm>
              <a:prstGeom prst="rect">
                <a:avLst/>
              </a:prstGeom>
            </p:spPr>
          </p:pic>
        </p:grpSp>
        <p:sp>
          <p:nvSpPr>
            <p:cNvPr id="17" name="Equals 16">
              <a:extLst>
                <a:ext uri="{FF2B5EF4-FFF2-40B4-BE49-F238E27FC236}">
                  <a16:creationId xmlns:a16="http://schemas.microsoft.com/office/drawing/2014/main" id="{25CCC4D3-893B-7775-0C2A-F3EC52105842}"/>
                </a:ext>
              </a:extLst>
            </p:cNvPr>
            <p:cNvSpPr/>
            <p:nvPr/>
          </p:nvSpPr>
          <p:spPr>
            <a:xfrm>
              <a:off x="-1032462" y="3769867"/>
              <a:ext cx="1118976" cy="861068"/>
            </a:xfrm>
            <a:prstGeom prst="mathEqual">
              <a:avLst/>
            </a:prstGeom>
            <a:solidFill>
              <a:srgbClr val="C41E3A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" name="Footer Placeholder 20">
            <a:extLst>
              <a:ext uri="{FF2B5EF4-FFF2-40B4-BE49-F238E27FC236}">
                <a16:creationId xmlns:a16="http://schemas.microsoft.com/office/drawing/2014/main" id="{12446C7A-25C6-78FB-65BD-5C07FF67CA84}"/>
              </a:ext>
            </a:extLst>
          </p:cNvPr>
          <p:cNvSpPr txBox="1">
            <a:spLocks/>
          </p:cNvSpPr>
          <p:nvPr/>
        </p:nvSpPr>
        <p:spPr>
          <a:xfrm>
            <a:off x="380506" y="9756418"/>
            <a:ext cx="68580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Civil Engineering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72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624753"/>
            <a:ext cx="18288000" cy="662248"/>
            <a:chOff x="0" y="-47625"/>
            <a:chExt cx="4816593" cy="231238"/>
          </a:xfrm>
          <a:solidFill>
            <a:srgbClr val="C41E3A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3613"/>
            </a:xfrm>
            <a:custGeom>
              <a:avLst/>
              <a:gdLst/>
              <a:ahLst/>
              <a:cxnLst/>
              <a:rect l="l" t="t" r="r" b="b"/>
              <a:pathLst>
                <a:path w="4816592" h="183613">
                  <a:moveTo>
                    <a:pt x="0" y="0"/>
                  </a:moveTo>
                  <a:lnTo>
                    <a:pt x="4816592" y="0"/>
                  </a:lnTo>
                  <a:lnTo>
                    <a:pt x="4816592" y="183613"/>
                  </a:lnTo>
                  <a:lnTo>
                    <a:pt x="0" y="18361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3123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0" y="-1"/>
            <a:ext cx="1706346" cy="1345987"/>
          </a:xfrm>
          <a:custGeom>
            <a:avLst/>
            <a:gdLst/>
            <a:ahLst/>
            <a:cxnLst/>
            <a:rect l="l" t="t" r="r" b="b"/>
            <a:pathLst>
              <a:path w="1760106" h="1333975">
                <a:moveTo>
                  <a:pt x="0" y="0"/>
                </a:moveTo>
                <a:lnTo>
                  <a:pt x="1760106" y="0"/>
                </a:lnTo>
                <a:lnTo>
                  <a:pt x="1760106" y="1333975"/>
                </a:lnTo>
                <a:lnTo>
                  <a:pt x="0" y="13339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70DC8E1D-5DDA-077E-2A46-068B78966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773894" y="9791699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42115A-CE8C-8534-8F59-40BC54A24EA1}"/>
              </a:ext>
            </a:extLst>
          </p:cNvPr>
          <p:cNvSpPr txBox="1"/>
          <p:nvPr/>
        </p:nvSpPr>
        <p:spPr>
          <a:xfrm>
            <a:off x="5871538" y="309293"/>
            <a:ext cx="7117166" cy="101710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bon Next LT" panose="02000500000000000000" pitchFamily="2" charset="0"/>
                <a:ea typeface="+mn-ea"/>
                <a:cs typeface="Sabon Next LT" panose="02000500000000000000" pitchFamily="2" charset="0"/>
              </a:rPr>
              <a:t>Shrinkage: Causes</a:t>
            </a:r>
          </a:p>
        </p:txBody>
      </p:sp>
      <p:grpSp>
        <p:nvGrpSpPr>
          <p:cNvPr id="60" name="Group 2">
            <a:extLst>
              <a:ext uri="{FF2B5EF4-FFF2-40B4-BE49-F238E27FC236}">
                <a16:creationId xmlns:a16="http://schemas.microsoft.com/office/drawing/2014/main" id="{7E088D58-F70C-8B72-8D42-C0C833AFB88C}"/>
              </a:ext>
            </a:extLst>
          </p:cNvPr>
          <p:cNvGrpSpPr/>
          <p:nvPr/>
        </p:nvGrpSpPr>
        <p:grpSpPr>
          <a:xfrm>
            <a:off x="1278479" y="1578073"/>
            <a:ext cx="1793731" cy="1465823"/>
            <a:chOff x="0" y="0"/>
            <a:chExt cx="2259221" cy="1956696"/>
          </a:xfrm>
        </p:grpSpPr>
        <p:grpSp>
          <p:nvGrpSpPr>
            <p:cNvPr id="64" name="Group 3">
              <a:extLst>
                <a:ext uri="{FF2B5EF4-FFF2-40B4-BE49-F238E27FC236}">
                  <a16:creationId xmlns:a16="http://schemas.microsoft.com/office/drawing/2014/main" id="{B55EF924-369D-E80D-8436-8564B8672412}"/>
                </a:ext>
              </a:extLst>
            </p:cNvPr>
            <p:cNvGrpSpPr/>
            <p:nvPr/>
          </p:nvGrpSpPr>
          <p:grpSpPr>
            <a:xfrm rot="-10800000">
              <a:off x="0" y="0"/>
              <a:ext cx="2259221" cy="1956696"/>
              <a:chOff x="0" y="0"/>
              <a:chExt cx="6202680" cy="5372100"/>
            </a:xfrm>
          </p:grpSpPr>
          <p:sp>
            <p:nvSpPr>
              <p:cNvPr id="66" name="Freeform 4">
                <a:extLst>
                  <a:ext uri="{FF2B5EF4-FFF2-40B4-BE49-F238E27FC236}">
                    <a16:creationId xmlns:a16="http://schemas.microsoft.com/office/drawing/2014/main" id="{761AA512-AD12-506C-0683-04B4C6FD9AC5}"/>
                  </a:ext>
                </a:extLst>
              </p:cNvPr>
              <p:cNvSpPr/>
              <p:nvPr/>
            </p:nvSpPr>
            <p:spPr>
              <a:xfrm>
                <a:off x="0" y="0"/>
                <a:ext cx="6202680" cy="5372100"/>
              </a:xfrm>
              <a:custGeom>
                <a:avLst/>
                <a:gdLst/>
                <a:ahLst/>
                <a:cxnLst/>
                <a:rect l="l" t="t" r="r" b="b"/>
                <a:pathLst>
                  <a:path w="6202680" h="5372100">
                    <a:moveTo>
                      <a:pt x="4652010" y="0"/>
                    </a:moveTo>
                    <a:lnTo>
                      <a:pt x="1550670" y="0"/>
                    </a:lnTo>
                    <a:lnTo>
                      <a:pt x="0" y="2686050"/>
                    </a:lnTo>
                    <a:lnTo>
                      <a:pt x="1550670" y="5372100"/>
                    </a:lnTo>
                    <a:lnTo>
                      <a:pt x="4652010" y="5372100"/>
                    </a:lnTo>
                    <a:lnTo>
                      <a:pt x="6202680" y="2686050"/>
                    </a:lnTo>
                    <a:lnTo>
                      <a:pt x="4652010" y="0"/>
                    </a:lnTo>
                    <a:close/>
                  </a:path>
                </a:pathLst>
              </a:custGeom>
              <a:solidFill>
                <a:srgbClr val="AE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5" name="TextBox 5">
              <a:extLst>
                <a:ext uri="{FF2B5EF4-FFF2-40B4-BE49-F238E27FC236}">
                  <a16:creationId xmlns:a16="http://schemas.microsoft.com/office/drawing/2014/main" id="{2918321D-D67A-DFB0-BE1A-525138F32588}"/>
                </a:ext>
              </a:extLst>
            </p:cNvPr>
            <p:cNvSpPr txBox="1"/>
            <p:nvPr/>
          </p:nvSpPr>
          <p:spPr>
            <a:xfrm>
              <a:off x="586689" y="412916"/>
              <a:ext cx="1085844" cy="11880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68"/>
                </a:lnSpc>
              </a:pPr>
              <a:r>
                <a:rPr lang="en-US" sz="6153">
                  <a:solidFill>
                    <a:srgbClr val="FFFFFF"/>
                  </a:solidFill>
                  <a:latin typeface="Fira Sans Semi-Bold"/>
                </a:rPr>
                <a:t>D</a:t>
              </a:r>
            </a:p>
          </p:txBody>
        </p:sp>
      </p:grpSp>
      <p:grpSp>
        <p:nvGrpSpPr>
          <p:cNvPr id="61" name="Group 6">
            <a:extLst>
              <a:ext uri="{FF2B5EF4-FFF2-40B4-BE49-F238E27FC236}">
                <a16:creationId xmlns:a16="http://schemas.microsoft.com/office/drawing/2014/main" id="{1DEFAA26-8969-2B7C-10FC-5B8EF45DAD94}"/>
              </a:ext>
            </a:extLst>
          </p:cNvPr>
          <p:cNvGrpSpPr/>
          <p:nvPr/>
        </p:nvGrpSpPr>
        <p:grpSpPr>
          <a:xfrm>
            <a:off x="3129667" y="1573795"/>
            <a:ext cx="5511415" cy="3789483"/>
            <a:chOff x="0" y="-9525"/>
            <a:chExt cx="6941680" cy="5058501"/>
          </a:xfrm>
        </p:grpSpPr>
        <p:sp>
          <p:nvSpPr>
            <p:cNvPr id="62" name="TextBox 7">
              <a:extLst>
                <a:ext uri="{FF2B5EF4-FFF2-40B4-BE49-F238E27FC236}">
                  <a16:creationId xmlns:a16="http://schemas.microsoft.com/office/drawing/2014/main" id="{8F4C851F-EF7E-6F40-CD69-4C7F715F90ED}"/>
                </a:ext>
              </a:extLst>
            </p:cNvPr>
            <p:cNvSpPr txBox="1"/>
            <p:nvPr/>
          </p:nvSpPr>
          <p:spPr>
            <a:xfrm>
              <a:off x="656640" y="841415"/>
              <a:ext cx="6285040" cy="42075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indent="-342900">
                <a:lnSpc>
                  <a:spcPts val="3499"/>
                </a:lnSpc>
                <a:buFont typeface="Wingdings" panose="05000000000000000000" pitchFamily="2" charset="2"/>
                <a:buChar char="v"/>
              </a:pPr>
              <a:r>
                <a:rPr lang="en-US" sz="3600" spc="12" dirty="0">
                  <a:solidFill>
                    <a:srgbClr val="000000"/>
                  </a:solidFill>
                  <a:latin typeface="Fira Sans Light"/>
                </a:rPr>
                <a:t>Restraints</a:t>
              </a:r>
            </a:p>
            <a:p>
              <a:pPr marL="342900" indent="-342900">
                <a:lnSpc>
                  <a:spcPts val="3499"/>
                </a:lnSpc>
                <a:buFont typeface="Wingdings" panose="05000000000000000000" pitchFamily="2" charset="2"/>
                <a:buChar char="v"/>
              </a:pPr>
              <a:endParaRPr lang="en-US" sz="3600" spc="12" dirty="0">
                <a:solidFill>
                  <a:srgbClr val="000000"/>
                </a:solidFill>
                <a:latin typeface="Fira Sans Light"/>
              </a:endParaRPr>
            </a:p>
            <a:p>
              <a:pPr marL="342900" indent="-342900">
                <a:lnSpc>
                  <a:spcPts val="3499"/>
                </a:lnSpc>
                <a:buFont typeface="Wingdings" panose="05000000000000000000" pitchFamily="2" charset="2"/>
                <a:buChar char="v"/>
              </a:pPr>
              <a:r>
                <a:rPr lang="en-US" sz="3600" spc="12" dirty="0">
                  <a:solidFill>
                    <a:srgbClr val="000000"/>
                  </a:solidFill>
                  <a:latin typeface="Fira Sans Light"/>
                </a:rPr>
                <a:t>Joints</a:t>
              </a:r>
            </a:p>
            <a:p>
              <a:pPr marL="342900" indent="-342900">
                <a:lnSpc>
                  <a:spcPts val="3499"/>
                </a:lnSpc>
                <a:buFont typeface="Wingdings" panose="05000000000000000000" pitchFamily="2" charset="2"/>
                <a:buChar char="v"/>
              </a:pPr>
              <a:endParaRPr lang="en-US" sz="3600" spc="12" dirty="0">
                <a:solidFill>
                  <a:srgbClr val="000000"/>
                </a:solidFill>
                <a:latin typeface="Fira Sans Light"/>
              </a:endParaRPr>
            </a:p>
            <a:p>
              <a:pPr marL="342900" indent="-342900">
                <a:lnSpc>
                  <a:spcPts val="3499"/>
                </a:lnSpc>
                <a:buFont typeface="Wingdings" panose="05000000000000000000" pitchFamily="2" charset="2"/>
                <a:buChar char="v"/>
              </a:pPr>
              <a:r>
                <a:rPr lang="en-US" sz="3600" spc="12" dirty="0">
                  <a:solidFill>
                    <a:srgbClr val="000000"/>
                  </a:solidFill>
                  <a:latin typeface="Fira Sans Light"/>
                </a:rPr>
                <a:t>Types of structure</a:t>
              </a:r>
            </a:p>
            <a:p>
              <a:pPr marL="342900" indent="-342900">
                <a:lnSpc>
                  <a:spcPts val="3499"/>
                </a:lnSpc>
                <a:buFont typeface="Wingdings" panose="05000000000000000000" pitchFamily="2" charset="2"/>
                <a:buChar char="v"/>
              </a:pPr>
              <a:endParaRPr lang="en-US" sz="3600" spc="12" dirty="0">
                <a:solidFill>
                  <a:srgbClr val="000000"/>
                </a:solidFill>
                <a:latin typeface="Fira Sans Light"/>
              </a:endParaRPr>
            </a:p>
            <a:p>
              <a:pPr marL="342900" indent="-342900">
                <a:lnSpc>
                  <a:spcPts val="3499"/>
                </a:lnSpc>
                <a:buFont typeface="Wingdings" panose="05000000000000000000" pitchFamily="2" charset="2"/>
                <a:buChar char="v"/>
              </a:pPr>
              <a:r>
                <a:rPr lang="en-US" sz="3600" spc="12" dirty="0">
                  <a:solidFill>
                    <a:srgbClr val="000000"/>
                  </a:solidFill>
                  <a:latin typeface="Fira Sans Light"/>
                </a:rPr>
                <a:t>Concrete Strength</a:t>
              </a:r>
            </a:p>
          </p:txBody>
        </p:sp>
        <p:sp>
          <p:nvSpPr>
            <p:cNvPr id="63" name="TextBox 8">
              <a:extLst>
                <a:ext uri="{FF2B5EF4-FFF2-40B4-BE49-F238E27FC236}">
                  <a16:creationId xmlns:a16="http://schemas.microsoft.com/office/drawing/2014/main" id="{217DB98A-426E-1F8C-C050-60BBEA1D3B65}"/>
                </a:ext>
              </a:extLst>
            </p:cNvPr>
            <p:cNvSpPr txBox="1"/>
            <p:nvPr/>
          </p:nvSpPr>
          <p:spPr>
            <a:xfrm>
              <a:off x="0" y="-9525"/>
              <a:ext cx="6728048" cy="7181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4200"/>
                </a:lnSpc>
                <a:spcBef>
                  <a:spcPct val="0"/>
                </a:spcBef>
              </a:pPr>
              <a:r>
                <a:rPr lang="en-US" sz="4000" spc="105" dirty="0">
                  <a:solidFill>
                    <a:srgbClr val="1836B2"/>
                  </a:solidFill>
                  <a:latin typeface="Fira Sans Semi-Bold"/>
                </a:rPr>
                <a:t>Design</a:t>
              </a:r>
            </a:p>
          </p:txBody>
        </p:sp>
      </p:grpSp>
      <p:sp>
        <p:nvSpPr>
          <p:cNvPr id="35" name="AutoShape 31">
            <a:extLst>
              <a:ext uri="{FF2B5EF4-FFF2-40B4-BE49-F238E27FC236}">
                <a16:creationId xmlns:a16="http://schemas.microsoft.com/office/drawing/2014/main" id="{296E4CA4-7B43-E113-C13F-8457668A000E}"/>
              </a:ext>
            </a:extLst>
          </p:cNvPr>
          <p:cNvSpPr/>
          <p:nvPr/>
        </p:nvSpPr>
        <p:spPr>
          <a:xfrm rot="16200000">
            <a:off x="4198034" y="5361930"/>
            <a:ext cx="7907954" cy="37939"/>
          </a:xfrm>
          <a:prstGeom prst="line">
            <a:avLst/>
          </a:prstGeom>
          <a:ln w="76200" cap="rnd">
            <a:solidFill>
              <a:schemeClr val="accent2">
                <a:lumMod val="50000"/>
              </a:schemeClr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6" name="AutoShape 32">
            <a:extLst>
              <a:ext uri="{FF2B5EF4-FFF2-40B4-BE49-F238E27FC236}">
                <a16:creationId xmlns:a16="http://schemas.microsoft.com/office/drawing/2014/main" id="{06EAD704-41D8-DA7C-1EDB-4DC56785A89B}"/>
              </a:ext>
            </a:extLst>
          </p:cNvPr>
          <p:cNvSpPr/>
          <p:nvPr/>
        </p:nvSpPr>
        <p:spPr>
          <a:xfrm>
            <a:off x="8279164" y="5542530"/>
            <a:ext cx="6358410" cy="0"/>
          </a:xfrm>
          <a:prstGeom prst="line">
            <a:avLst/>
          </a:prstGeom>
          <a:ln w="76200" cap="rnd">
            <a:solidFill>
              <a:schemeClr val="accent2">
                <a:lumMod val="50000"/>
              </a:schemeClr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3" name="Group 2">
            <a:extLst>
              <a:ext uri="{FF2B5EF4-FFF2-40B4-BE49-F238E27FC236}">
                <a16:creationId xmlns:a16="http://schemas.microsoft.com/office/drawing/2014/main" id="{DACC5727-36A3-0E77-85E3-ACDC22104AA6}"/>
              </a:ext>
            </a:extLst>
          </p:cNvPr>
          <p:cNvGrpSpPr/>
          <p:nvPr/>
        </p:nvGrpSpPr>
        <p:grpSpPr>
          <a:xfrm>
            <a:off x="8826826" y="1573796"/>
            <a:ext cx="1793731" cy="1465823"/>
            <a:chOff x="0" y="0"/>
            <a:chExt cx="2259221" cy="1956696"/>
          </a:xfrm>
        </p:grpSpPr>
        <p:grpSp>
          <p:nvGrpSpPr>
            <p:cNvPr id="57" name="Group 3">
              <a:extLst>
                <a:ext uri="{FF2B5EF4-FFF2-40B4-BE49-F238E27FC236}">
                  <a16:creationId xmlns:a16="http://schemas.microsoft.com/office/drawing/2014/main" id="{0B8BD5F6-27EF-E8F1-9CE3-4566D918CC96}"/>
                </a:ext>
              </a:extLst>
            </p:cNvPr>
            <p:cNvGrpSpPr/>
            <p:nvPr/>
          </p:nvGrpSpPr>
          <p:grpSpPr>
            <a:xfrm rot="-10800000">
              <a:off x="0" y="0"/>
              <a:ext cx="2259221" cy="1956696"/>
              <a:chOff x="0" y="0"/>
              <a:chExt cx="6202680" cy="5372100"/>
            </a:xfrm>
          </p:grpSpPr>
          <p:sp>
            <p:nvSpPr>
              <p:cNvPr id="59" name="Freeform 4">
                <a:extLst>
                  <a:ext uri="{FF2B5EF4-FFF2-40B4-BE49-F238E27FC236}">
                    <a16:creationId xmlns:a16="http://schemas.microsoft.com/office/drawing/2014/main" id="{45F52807-B342-8852-6079-3DD32C0760FE}"/>
                  </a:ext>
                </a:extLst>
              </p:cNvPr>
              <p:cNvSpPr/>
              <p:nvPr/>
            </p:nvSpPr>
            <p:spPr>
              <a:xfrm>
                <a:off x="0" y="0"/>
                <a:ext cx="6202680" cy="5372100"/>
              </a:xfrm>
              <a:custGeom>
                <a:avLst/>
                <a:gdLst/>
                <a:ahLst/>
                <a:cxnLst/>
                <a:rect l="l" t="t" r="r" b="b"/>
                <a:pathLst>
                  <a:path w="6202680" h="5372100">
                    <a:moveTo>
                      <a:pt x="4652010" y="0"/>
                    </a:moveTo>
                    <a:lnTo>
                      <a:pt x="1550670" y="0"/>
                    </a:lnTo>
                    <a:lnTo>
                      <a:pt x="0" y="2686050"/>
                    </a:lnTo>
                    <a:lnTo>
                      <a:pt x="1550670" y="5372100"/>
                    </a:lnTo>
                    <a:lnTo>
                      <a:pt x="4652010" y="5372100"/>
                    </a:lnTo>
                    <a:lnTo>
                      <a:pt x="6202680" y="2686050"/>
                    </a:lnTo>
                    <a:lnTo>
                      <a:pt x="4652010" y="0"/>
                    </a:lnTo>
                    <a:close/>
                  </a:path>
                </a:pathLst>
              </a:custGeom>
              <a:solidFill>
                <a:srgbClr val="AE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8" name="TextBox 5">
              <a:extLst>
                <a:ext uri="{FF2B5EF4-FFF2-40B4-BE49-F238E27FC236}">
                  <a16:creationId xmlns:a16="http://schemas.microsoft.com/office/drawing/2014/main" id="{5D2D2F92-D247-E1CA-83F5-788B78E4BC71}"/>
                </a:ext>
              </a:extLst>
            </p:cNvPr>
            <p:cNvSpPr txBox="1"/>
            <p:nvPr/>
          </p:nvSpPr>
          <p:spPr>
            <a:xfrm>
              <a:off x="586689" y="412916"/>
              <a:ext cx="1085844" cy="11880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68"/>
                </a:lnSpc>
              </a:pPr>
              <a:r>
                <a:rPr lang="en-US" sz="6153">
                  <a:solidFill>
                    <a:srgbClr val="FFFFFF"/>
                  </a:solidFill>
                  <a:latin typeface="Fira Sans Semi-Bold"/>
                </a:rPr>
                <a:t>E</a:t>
              </a:r>
            </a:p>
          </p:txBody>
        </p:sp>
      </p:grpSp>
      <p:grpSp>
        <p:nvGrpSpPr>
          <p:cNvPr id="54" name="Group 6">
            <a:extLst>
              <a:ext uri="{FF2B5EF4-FFF2-40B4-BE49-F238E27FC236}">
                <a16:creationId xmlns:a16="http://schemas.microsoft.com/office/drawing/2014/main" id="{A93B9C26-BF01-4A96-6341-BF46617BCB0F}"/>
              </a:ext>
            </a:extLst>
          </p:cNvPr>
          <p:cNvGrpSpPr/>
          <p:nvPr/>
        </p:nvGrpSpPr>
        <p:grpSpPr>
          <a:xfrm>
            <a:off x="10677749" y="1573795"/>
            <a:ext cx="5567013" cy="2353097"/>
            <a:chOff x="0" y="-9525"/>
            <a:chExt cx="7011707" cy="3141100"/>
          </a:xfrm>
        </p:grpSpPr>
        <p:sp>
          <p:nvSpPr>
            <p:cNvPr id="55" name="TextBox 7">
              <a:extLst>
                <a:ext uri="{FF2B5EF4-FFF2-40B4-BE49-F238E27FC236}">
                  <a16:creationId xmlns:a16="http://schemas.microsoft.com/office/drawing/2014/main" id="{D2C44BC2-5651-307F-A1CA-9F7CC6AB5E6A}"/>
                </a:ext>
              </a:extLst>
            </p:cNvPr>
            <p:cNvSpPr txBox="1"/>
            <p:nvPr/>
          </p:nvSpPr>
          <p:spPr>
            <a:xfrm>
              <a:off x="726667" y="721459"/>
              <a:ext cx="6285040" cy="24101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indent="-342900">
                <a:lnSpc>
                  <a:spcPts val="3499"/>
                </a:lnSpc>
                <a:buFont typeface="Wingdings" panose="05000000000000000000" pitchFamily="2" charset="2"/>
                <a:buChar char="v"/>
              </a:pPr>
              <a:r>
                <a:rPr lang="en-US" sz="3600" spc="12" dirty="0">
                  <a:solidFill>
                    <a:srgbClr val="000000"/>
                  </a:solidFill>
                  <a:latin typeface="Fira Sans Light"/>
                </a:rPr>
                <a:t>Ambient Temperature</a:t>
              </a:r>
            </a:p>
            <a:p>
              <a:pPr marL="342900" indent="-342900">
                <a:lnSpc>
                  <a:spcPts val="3499"/>
                </a:lnSpc>
                <a:buFont typeface="Wingdings" panose="05000000000000000000" pitchFamily="2" charset="2"/>
                <a:buChar char="v"/>
              </a:pPr>
              <a:endParaRPr lang="en-US" sz="3600" spc="12" dirty="0">
                <a:solidFill>
                  <a:srgbClr val="000000"/>
                </a:solidFill>
                <a:latin typeface="Fira Sans Light"/>
              </a:endParaRPr>
            </a:p>
            <a:p>
              <a:pPr marL="342900" indent="-342900">
                <a:lnSpc>
                  <a:spcPts val="3499"/>
                </a:lnSpc>
                <a:buFont typeface="Wingdings" panose="05000000000000000000" pitchFamily="2" charset="2"/>
                <a:buChar char="v"/>
              </a:pPr>
              <a:r>
                <a:rPr lang="en-US" sz="3600" spc="12" dirty="0">
                  <a:solidFill>
                    <a:srgbClr val="000000"/>
                  </a:solidFill>
                  <a:latin typeface="Fira Sans Light"/>
                </a:rPr>
                <a:t>Concrete Temperature</a:t>
              </a:r>
            </a:p>
          </p:txBody>
        </p:sp>
        <p:sp>
          <p:nvSpPr>
            <p:cNvPr id="56" name="TextBox 8">
              <a:extLst>
                <a:ext uri="{FF2B5EF4-FFF2-40B4-BE49-F238E27FC236}">
                  <a16:creationId xmlns:a16="http://schemas.microsoft.com/office/drawing/2014/main" id="{543907E3-1AB3-D3BB-F142-C4469D48B5D4}"/>
                </a:ext>
              </a:extLst>
            </p:cNvPr>
            <p:cNvSpPr txBox="1"/>
            <p:nvPr/>
          </p:nvSpPr>
          <p:spPr>
            <a:xfrm>
              <a:off x="0" y="-9525"/>
              <a:ext cx="6728048" cy="7181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4200"/>
                </a:lnSpc>
                <a:spcBef>
                  <a:spcPct val="0"/>
                </a:spcBef>
              </a:pPr>
              <a:r>
                <a:rPr lang="en-US" sz="4000" spc="105" dirty="0">
                  <a:solidFill>
                    <a:srgbClr val="1836B2"/>
                  </a:solidFill>
                  <a:latin typeface="Fira Sans Semi-Bold"/>
                </a:rPr>
                <a:t>Environmental</a:t>
              </a:r>
            </a:p>
          </p:txBody>
        </p:sp>
      </p:grpSp>
      <p:grpSp>
        <p:nvGrpSpPr>
          <p:cNvPr id="46" name="Group 2">
            <a:extLst>
              <a:ext uri="{FF2B5EF4-FFF2-40B4-BE49-F238E27FC236}">
                <a16:creationId xmlns:a16="http://schemas.microsoft.com/office/drawing/2014/main" id="{9CCBDA5D-E651-791E-15CD-B192FB824075}"/>
              </a:ext>
            </a:extLst>
          </p:cNvPr>
          <p:cNvGrpSpPr/>
          <p:nvPr/>
        </p:nvGrpSpPr>
        <p:grpSpPr>
          <a:xfrm>
            <a:off x="8827902" y="5940953"/>
            <a:ext cx="1793731" cy="1465823"/>
            <a:chOff x="0" y="0"/>
            <a:chExt cx="2259221" cy="1956696"/>
          </a:xfrm>
        </p:grpSpPr>
        <p:grpSp>
          <p:nvGrpSpPr>
            <p:cNvPr id="50" name="Group 3">
              <a:extLst>
                <a:ext uri="{FF2B5EF4-FFF2-40B4-BE49-F238E27FC236}">
                  <a16:creationId xmlns:a16="http://schemas.microsoft.com/office/drawing/2014/main" id="{7F898448-8846-F37B-34B7-883937F1F118}"/>
                </a:ext>
              </a:extLst>
            </p:cNvPr>
            <p:cNvGrpSpPr/>
            <p:nvPr/>
          </p:nvGrpSpPr>
          <p:grpSpPr>
            <a:xfrm rot="-10800000">
              <a:off x="0" y="0"/>
              <a:ext cx="2259221" cy="1956696"/>
              <a:chOff x="0" y="0"/>
              <a:chExt cx="6202680" cy="5372100"/>
            </a:xfrm>
          </p:grpSpPr>
          <p:sp>
            <p:nvSpPr>
              <p:cNvPr id="52" name="Freeform 4">
                <a:extLst>
                  <a:ext uri="{FF2B5EF4-FFF2-40B4-BE49-F238E27FC236}">
                    <a16:creationId xmlns:a16="http://schemas.microsoft.com/office/drawing/2014/main" id="{3014792A-DFE2-E07F-4951-3B3F701EF114}"/>
                  </a:ext>
                </a:extLst>
              </p:cNvPr>
              <p:cNvSpPr/>
              <p:nvPr/>
            </p:nvSpPr>
            <p:spPr>
              <a:xfrm>
                <a:off x="0" y="0"/>
                <a:ext cx="6202680" cy="5372100"/>
              </a:xfrm>
              <a:custGeom>
                <a:avLst/>
                <a:gdLst/>
                <a:ahLst/>
                <a:cxnLst/>
                <a:rect l="l" t="t" r="r" b="b"/>
                <a:pathLst>
                  <a:path w="6202680" h="5372100">
                    <a:moveTo>
                      <a:pt x="4652010" y="0"/>
                    </a:moveTo>
                    <a:lnTo>
                      <a:pt x="1550670" y="0"/>
                    </a:lnTo>
                    <a:lnTo>
                      <a:pt x="0" y="2686050"/>
                    </a:lnTo>
                    <a:lnTo>
                      <a:pt x="1550670" y="5372100"/>
                    </a:lnTo>
                    <a:lnTo>
                      <a:pt x="4652010" y="5372100"/>
                    </a:lnTo>
                    <a:lnTo>
                      <a:pt x="6202680" y="2686050"/>
                    </a:lnTo>
                    <a:lnTo>
                      <a:pt x="4652010" y="0"/>
                    </a:lnTo>
                    <a:close/>
                  </a:path>
                </a:pathLst>
              </a:custGeom>
              <a:solidFill>
                <a:srgbClr val="AE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" name="TextBox 5">
              <a:extLst>
                <a:ext uri="{FF2B5EF4-FFF2-40B4-BE49-F238E27FC236}">
                  <a16:creationId xmlns:a16="http://schemas.microsoft.com/office/drawing/2014/main" id="{E8A9D99E-4F4C-8EE8-9721-7B5D78BE0D1F}"/>
                </a:ext>
              </a:extLst>
            </p:cNvPr>
            <p:cNvSpPr txBox="1"/>
            <p:nvPr/>
          </p:nvSpPr>
          <p:spPr>
            <a:xfrm>
              <a:off x="586689" y="412916"/>
              <a:ext cx="1085844" cy="11880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68"/>
                </a:lnSpc>
              </a:pPr>
              <a:r>
                <a:rPr lang="en-US" sz="6153">
                  <a:solidFill>
                    <a:srgbClr val="FFFFFF"/>
                  </a:solidFill>
                  <a:latin typeface="Fira Sans Semi-Bold"/>
                </a:rPr>
                <a:t>M</a:t>
              </a:r>
            </a:p>
          </p:txBody>
        </p:sp>
      </p:grpSp>
      <p:grpSp>
        <p:nvGrpSpPr>
          <p:cNvPr id="47" name="Group 6">
            <a:extLst>
              <a:ext uri="{FF2B5EF4-FFF2-40B4-BE49-F238E27FC236}">
                <a16:creationId xmlns:a16="http://schemas.microsoft.com/office/drawing/2014/main" id="{18550731-5D24-3FD4-57A6-1EAAAB7A80F2}"/>
              </a:ext>
            </a:extLst>
          </p:cNvPr>
          <p:cNvGrpSpPr/>
          <p:nvPr/>
        </p:nvGrpSpPr>
        <p:grpSpPr>
          <a:xfrm>
            <a:off x="10677749" y="5933817"/>
            <a:ext cx="5704191" cy="3663791"/>
            <a:chOff x="0" y="-9525"/>
            <a:chExt cx="7184483" cy="4890717"/>
          </a:xfrm>
        </p:grpSpPr>
        <p:sp>
          <p:nvSpPr>
            <p:cNvPr id="48" name="TextBox 7">
              <a:extLst>
                <a:ext uri="{FF2B5EF4-FFF2-40B4-BE49-F238E27FC236}">
                  <a16:creationId xmlns:a16="http://schemas.microsoft.com/office/drawing/2014/main" id="{3A8DB3A1-2D20-0E04-DBF5-01BE4989E0F4}"/>
                </a:ext>
              </a:extLst>
            </p:cNvPr>
            <p:cNvSpPr txBox="1"/>
            <p:nvPr/>
          </p:nvSpPr>
          <p:spPr>
            <a:xfrm>
              <a:off x="899443" y="673631"/>
              <a:ext cx="6285040" cy="42075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indent="-342900">
                <a:lnSpc>
                  <a:spcPts val="3499"/>
                </a:lnSpc>
                <a:buFont typeface="Wingdings" panose="05000000000000000000" pitchFamily="2" charset="2"/>
                <a:buChar char="v"/>
              </a:pPr>
              <a:r>
                <a:rPr lang="en-US" sz="3600" spc="12" dirty="0">
                  <a:solidFill>
                    <a:srgbClr val="000000"/>
                  </a:solidFill>
                  <a:latin typeface="Fira Sans Light"/>
                </a:rPr>
                <a:t>Cement content</a:t>
              </a:r>
            </a:p>
            <a:p>
              <a:pPr marL="342900" indent="-342900">
                <a:lnSpc>
                  <a:spcPts val="3499"/>
                </a:lnSpc>
                <a:buFont typeface="Wingdings" panose="05000000000000000000" pitchFamily="2" charset="2"/>
                <a:buChar char="v"/>
              </a:pPr>
              <a:endParaRPr lang="en-US" sz="3600" spc="12" dirty="0">
                <a:solidFill>
                  <a:srgbClr val="000000"/>
                </a:solidFill>
                <a:latin typeface="Fira Sans Light"/>
              </a:endParaRPr>
            </a:p>
            <a:p>
              <a:pPr marL="342900" indent="-342900">
                <a:lnSpc>
                  <a:spcPts val="3499"/>
                </a:lnSpc>
                <a:buFont typeface="Wingdings" panose="05000000000000000000" pitchFamily="2" charset="2"/>
                <a:buChar char="v"/>
              </a:pPr>
              <a:r>
                <a:rPr lang="en-US" sz="3600" spc="12" dirty="0">
                  <a:solidFill>
                    <a:srgbClr val="000000"/>
                  </a:solidFill>
                  <a:latin typeface="Fira Sans Light"/>
                </a:rPr>
                <a:t>Water content</a:t>
              </a:r>
            </a:p>
            <a:p>
              <a:pPr marL="342900" indent="-342900">
                <a:lnSpc>
                  <a:spcPts val="3499"/>
                </a:lnSpc>
                <a:buFont typeface="Wingdings" panose="05000000000000000000" pitchFamily="2" charset="2"/>
                <a:buChar char="v"/>
              </a:pPr>
              <a:endParaRPr lang="en-US" sz="3600" spc="12" dirty="0">
                <a:solidFill>
                  <a:srgbClr val="000000"/>
                </a:solidFill>
                <a:latin typeface="Fira Sans Light"/>
              </a:endParaRPr>
            </a:p>
            <a:p>
              <a:pPr marL="342900" indent="-342900">
                <a:lnSpc>
                  <a:spcPts val="3499"/>
                </a:lnSpc>
                <a:buFont typeface="Wingdings" panose="05000000000000000000" pitchFamily="2" charset="2"/>
                <a:buChar char="v"/>
              </a:pPr>
              <a:r>
                <a:rPr lang="en-US" sz="3600" spc="12" dirty="0">
                  <a:solidFill>
                    <a:srgbClr val="000000"/>
                  </a:solidFill>
                  <a:latin typeface="Fira Sans Light"/>
                </a:rPr>
                <a:t>Admixtures</a:t>
              </a:r>
            </a:p>
            <a:p>
              <a:pPr marL="342900" indent="-342900">
                <a:lnSpc>
                  <a:spcPts val="3499"/>
                </a:lnSpc>
                <a:buFont typeface="Wingdings" panose="05000000000000000000" pitchFamily="2" charset="2"/>
                <a:buChar char="v"/>
              </a:pPr>
              <a:endParaRPr lang="en-US" sz="3600" spc="12" dirty="0">
                <a:solidFill>
                  <a:srgbClr val="000000"/>
                </a:solidFill>
                <a:latin typeface="Fira Sans Light"/>
              </a:endParaRPr>
            </a:p>
            <a:p>
              <a:pPr marL="342900" indent="-342900">
                <a:lnSpc>
                  <a:spcPts val="3499"/>
                </a:lnSpc>
                <a:buFont typeface="Wingdings" panose="05000000000000000000" pitchFamily="2" charset="2"/>
                <a:buChar char="v"/>
              </a:pPr>
              <a:r>
                <a:rPr lang="en-US" sz="3600" b="1" spc="12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ira Sans Light"/>
                </a:rPr>
                <a:t>Aggregates</a:t>
              </a:r>
            </a:p>
          </p:txBody>
        </p:sp>
        <p:sp>
          <p:nvSpPr>
            <p:cNvPr id="49" name="TextBox 8">
              <a:extLst>
                <a:ext uri="{FF2B5EF4-FFF2-40B4-BE49-F238E27FC236}">
                  <a16:creationId xmlns:a16="http://schemas.microsoft.com/office/drawing/2014/main" id="{0FCC7851-EAB5-B5DD-5A07-2C066E656947}"/>
                </a:ext>
              </a:extLst>
            </p:cNvPr>
            <p:cNvSpPr txBox="1"/>
            <p:nvPr/>
          </p:nvSpPr>
          <p:spPr>
            <a:xfrm>
              <a:off x="0" y="-9525"/>
              <a:ext cx="6728048" cy="7181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4200"/>
                </a:lnSpc>
                <a:spcBef>
                  <a:spcPct val="0"/>
                </a:spcBef>
              </a:pPr>
              <a:r>
                <a:rPr lang="en-US" sz="4000" spc="105" dirty="0">
                  <a:solidFill>
                    <a:srgbClr val="1836B2"/>
                  </a:solidFill>
                  <a:latin typeface="Fira Sans Semi-Bold"/>
                </a:rPr>
                <a:t>Materials</a:t>
              </a:r>
            </a:p>
          </p:txBody>
        </p:sp>
      </p:grpSp>
      <p:grpSp>
        <p:nvGrpSpPr>
          <p:cNvPr id="41" name="Group 2">
            <a:extLst>
              <a:ext uri="{FF2B5EF4-FFF2-40B4-BE49-F238E27FC236}">
                <a16:creationId xmlns:a16="http://schemas.microsoft.com/office/drawing/2014/main" id="{2CF9BC1D-6008-F05A-A991-482D6742C867}"/>
              </a:ext>
            </a:extLst>
          </p:cNvPr>
          <p:cNvGrpSpPr/>
          <p:nvPr/>
        </p:nvGrpSpPr>
        <p:grpSpPr>
          <a:xfrm>
            <a:off x="1278479" y="5940953"/>
            <a:ext cx="1793731" cy="1465823"/>
            <a:chOff x="0" y="0"/>
            <a:chExt cx="2259221" cy="1956696"/>
          </a:xfrm>
        </p:grpSpPr>
        <p:grpSp>
          <p:nvGrpSpPr>
            <p:cNvPr id="43" name="Group 3">
              <a:extLst>
                <a:ext uri="{FF2B5EF4-FFF2-40B4-BE49-F238E27FC236}">
                  <a16:creationId xmlns:a16="http://schemas.microsoft.com/office/drawing/2014/main" id="{11BABEB4-12A3-BA92-BB26-E20DCE64C3F8}"/>
                </a:ext>
              </a:extLst>
            </p:cNvPr>
            <p:cNvGrpSpPr/>
            <p:nvPr/>
          </p:nvGrpSpPr>
          <p:grpSpPr>
            <a:xfrm rot="-10800000">
              <a:off x="0" y="0"/>
              <a:ext cx="2259221" cy="1956696"/>
              <a:chOff x="0" y="0"/>
              <a:chExt cx="6202680" cy="5372100"/>
            </a:xfrm>
          </p:grpSpPr>
          <p:sp>
            <p:nvSpPr>
              <p:cNvPr id="45" name="Freeform 4">
                <a:extLst>
                  <a:ext uri="{FF2B5EF4-FFF2-40B4-BE49-F238E27FC236}">
                    <a16:creationId xmlns:a16="http://schemas.microsoft.com/office/drawing/2014/main" id="{CDC46059-1FE9-4F48-39E0-3F9515940121}"/>
                  </a:ext>
                </a:extLst>
              </p:cNvPr>
              <p:cNvSpPr/>
              <p:nvPr/>
            </p:nvSpPr>
            <p:spPr>
              <a:xfrm>
                <a:off x="0" y="0"/>
                <a:ext cx="6202680" cy="5372100"/>
              </a:xfrm>
              <a:custGeom>
                <a:avLst/>
                <a:gdLst/>
                <a:ahLst/>
                <a:cxnLst/>
                <a:rect l="l" t="t" r="r" b="b"/>
                <a:pathLst>
                  <a:path w="6202680" h="5372100">
                    <a:moveTo>
                      <a:pt x="4652010" y="0"/>
                    </a:moveTo>
                    <a:lnTo>
                      <a:pt x="1550670" y="0"/>
                    </a:lnTo>
                    <a:lnTo>
                      <a:pt x="0" y="2686050"/>
                    </a:lnTo>
                    <a:lnTo>
                      <a:pt x="1550670" y="5372100"/>
                    </a:lnTo>
                    <a:lnTo>
                      <a:pt x="4652010" y="5372100"/>
                    </a:lnTo>
                    <a:lnTo>
                      <a:pt x="6202680" y="2686050"/>
                    </a:lnTo>
                    <a:lnTo>
                      <a:pt x="4652010" y="0"/>
                    </a:lnTo>
                    <a:close/>
                  </a:path>
                </a:pathLst>
              </a:custGeom>
              <a:solidFill>
                <a:srgbClr val="AE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4" name="TextBox 5">
              <a:extLst>
                <a:ext uri="{FF2B5EF4-FFF2-40B4-BE49-F238E27FC236}">
                  <a16:creationId xmlns:a16="http://schemas.microsoft.com/office/drawing/2014/main" id="{B8873624-3347-5232-0DA3-18F4D50C236C}"/>
                </a:ext>
              </a:extLst>
            </p:cNvPr>
            <p:cNvSpPr txBox="1"/>
            <p:nvPr/>
          </p:nvSpPr>
          <p:spPr>
            <a:xfrm>
              <a:off x="586689" y="412916"/>
              <a:ext cx="1085844" cy="11880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68"/>
                </a:lnSpc>
              </a:pPr>
              <a:r>
                <a:rPr lang="en-US" sz="6153">
                  <a:solidFill>
                    <a:srgbClr val="FFFFFF"/>
                  </a:solidFill>
                  <a:latin typeface="Fira Sans Semi-Bold"/>
                </a:rPr>
                <a:t>C</a:t>
              </a:r>
            </a:p>
          </p:txBody>
        </p:sp>
      </p:grpSp>
      <p:sp>
        <p:nvSpPr>
          <p:cNvPr id="40" name="AutoShape 32">
            <a:extLst>
              <a:ext uri="{FF2B5EF4-FFF2-40B4-BE49-F238E27FC236}">
                <a16:creationId xmlns:a16="http://schemas.microsoft.com/office/drawing/2014/main" id="{33D66299-C4DA-6EB7-E7BF-0907A6ECD5C5}"/>
              </a:ext>
            </a:extLst>
          </p:cNvPr>
          <p:cNvSpPr/>
          <p:nvPr/>
        </p:nvSpPr>
        <p:spPr>
          <a:xfrm>
            <a:off x="1730639" y="5542530"/>
            <a:ext cx="6358410" cy="0"/>
          </a:xfrm>
          <a:prstGeom prst="line">
            <a:avLst/>
          </a:prstGeom>
          <a:ln w="76200" cap="rnd">
            <a:solidFill>
              <a:schemeClr val="accent2">
                <a:lumMod val="50000"/>
              </a:schemeClr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9F8205-774E-D7D3-BFF1-F34648D8102B}"/>
              </a:ext>
            </a:extLst>
          </p:cNvPr>
          <p:cNvGrpSpPr/>
          <p:nvPr/>
        </p:nvGrpSpPr>
        <p:grpSpPr>
          <a:xfrm>
            <a:off x="3129667" y="5933817"/>
            <a:ext cx="5511415" cy="2107820"/>
            <a:chOff x="3454680" y="5933817"/>
            <a:chExt cx="5511415" cy="2107820"/>
          </a:xfrm>
        </p:grpSpPr>
        <p:sp>
          <p:nvSpPr>
            <p:cNvPr id="42" name="TextBox 8">
              <a:extLst>
                <a:ext uri="{FF2B5EF4-FFF2-40B4-BE49-F238E27FC236}">
                  <a16:creationId xmlns:a16="http://schemas.microsoft.com/office/drawing/2014/main" id="{05B22762-AF29-5253-0C0A-5F2EE3CBB363}"/>
                </a:ext>
              </a:extLst>
            </p:cNvPr>
            <p:cNvSpPr txBox="1"/>
            <p:nvPr/>
          </p:nvSpPr>
          <p:spPr>
            <a:xfrm>
              <a:off x="3454680" y="5933817"/>
              <a:ext cx="5341800" cy="5379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4200"/>
                </a:lnSpc>
                <a:spcBef>
                  <a:spcPct val="0"/>
                </a:spcBef>
              </a:pPr>
              <a:r>
                <a:rPr lang="en-US" sz="4000" spc="105" dirty="0">
                  <a:solidFill>
                    <a:srgbClr val="1836B2"/>
                  </a:solidFill>
                  <a:latin typeface="Fira Sans Semi-Bold"/>
                </a:rPr>
                <a:t>Construction</a:t>
              </a:r>
            </a:p>
          </p:txBody>
        </p:sp>
        <p:sp>
          <p:nvSpPr>
            <p:cNvPr id="33" name="TextBox 7">
              <a:extLst>
                <a:ext uri="{FF2B5EF4-FFF2-40B4-BE49-F238E27FC236}">
                  <a16:creationId xmlns:a16="http://schemas.microsoft.com/office/drawing/2014/main" id="{9100EB00-71C0-60BF-D23C-B4AF43567A59}"/>
                </a:ext>
              </a:extLst>
            </p:cNvPr>
            <p:cNvSpPr txBox="1"/>
            <p:nvPr/>
          </p:nvSpPr>
          <p:spPr>
            <a:xfrm>
              <a:off x="3976025" y="6684984"/>
              <a:ext cx="4990070" cy="13566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indent="-342900">
                <a:lnSpc>
                  <a:spcPts val="3499"/>
                </a:lnSpc>
                <a:buFont typeface="Wingdings" panose="05000000000000000000" pitchFamily="2" charset="2"/>
                <a:buChar char="v"/>
              </a:pPr>
              <a:r>
                <a:rPr lang="en-US" sz="3600" spc="12" dirty="0">
                  <a:solidFill>
                    <a:srgbClr val="000000"/>
                  </a:solidFill>
                  <a:latin typeface="Fira Sans Light"/>
                </a:rPr>
                <a:t>Curing Method</a:t>
              </a:r>
            </a:p>
            <a:p>
              <a:pPr marL="342900" indent="-342900">
                <a:lnSpc>
                  <a:spcPts val="3499"/>
                </a:lnSpc>
                <a:buFont typeface="Wingdings" panose="05000000000000000000" pitchFamily="2" charset="2"/>
                <a:buChar char="v"/>
              </a:pPr>
              <a:endParaRPr lang="en-US" sz="3600" spc="12" dirty="0">
                <a:solidFill>
                  <a:srgbClr val="000000"/>
                </a:solidFill>
                <a:latin typeface="Fira Sans Light"/>
              </a:endParaRPr>
            </a:p>
            <a:p>
              <a:pPr marL="342900" indent="-342900">
                <a:lnSpc>
                  <a:spcPts val="3499"/>
                </a:lnSpc>
                <a:buFont typeface="Wingdings" panose="05000000000000000000" pitchFamily="2" charset="2"/>
                <a:buChar char="v"/>
              </a:pPr>
              <a:r>
                <a:rPr lang="en-US" sz="3600" spc="12" dirty="0">
                  <a:solidFill>
                    <a:srgbClr val="000000"/>
                  </a:solidFill>
                  <a:latin typeface="Fira Sans Light"/>
                </a:rPr>
                <a:t>Curing Duration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6A0B5AD-AD23-CD08-089E-1F22DA8B6233}"/>
              </a:ext>
            </a:extLst>
          </p:cNvPr>
          <p:cNvGrpSpPr/>
          <p:nvPr/>
        </p:nvGrpSpPr>
        <p:grpSpPr>
          <a:xfrm>
            <a:off x="14146356" y="6124332"/>
            <a:ext cx="4185632" cy="4708789"/>
            <a:chOff x="6803135" y="1683185"/>
            <a:chExt cx="4909403" cy="293757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7668C7E-F794-F06F-6E30-F2B9BE9E8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03135" y="1683185"/>
              <a:ext cx="4909403" cy="26389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CEEDEF0-FE97-4ACA-3473-5DDB09238286}"/>
                </a:ext>
              </a:extLst>
            </p:cNvPr>
            <p:cNvSpPr txBox="1"/>
            <p:nvPr/>
          </p:nvSpPr>
          <p:spPr>
            <a:xfrm>
              <a:off x="7799832" y="4343763"/>
              <a:ext cx="28193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>
                  <a:latin typeface="Times" panose="02020603050405020304" pitchFamily="18" charset="0"/>
                  <a:cs typeface="Times" panose="02020603050405020304" pitchFamily="18" charset="0"/>
                </a:rPr>
                <a:t>Aggregate bin – Gravel  #57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9B33C7A6-C917-19E4-71DD-5045B2BC00FE}"/>
              </a:ext>
            </a:extLst>
          </p:cNvPr>
          <p:cNvSpPr/>
          <p:nvPr/>
        </p:nvSpPr>
        <p:spPr>
          <a:xfrm>
            <a:off x="10715689" y="8777368"/>
            <a:ext cx="3480986" cy="915624"/>
          </a:xfrm>
          <a:custGeom>
            <a:avLst/>
            <a:gdLst>
              <a:gd name="connsiteX0" fmla="*/ 0 w 3480986"/>
              <a:gd name="connsiteY0" fmla="*/ 0 h 915624"/>
              <a:gd name="connsiteX1" fmla="*/ 614974 w 3480986"/>
              <a:gd name="connsiteY1" fmla="*/ 0 h 915624"/>
              <a:gd name="connsiteX2" fmla="*/ 1264758 w 3480986"/>
              <a:gd name="connsiteY2" fmla="*/ 0 h 915624"/>
              <a:gd name="connsiteX3" fmla="*/ 1879732 w 3480986"/>
              <a:gd name="connsiteY3" fmla="*/ 0 h 915624"/>
              <a:gd name="connsiteX4" fmla="*/ 2425087 w 3480986"/>
              <a:gd name="connsiteY4" fmla="*/ 0 h 915624"/>
              <a:gd name="connsiteX5" fmla="*/ 3480986 w 3480986"/>
              <a:gd name="connsiteY5" fmla="*/ 0 h 915624"/>
              <a:gd name="connsiteX6" fmla="*/ 3480986 w 3480986"/>
              <a:gd name="connsiteY6" fmla="*/ 466968 h 915624"/>
              <a:gd name="connsiteX7" fmla="*/ 3480986 w 3480986"/>
              <a:gd name="connsiteY7" fmla="*/ 915624 h 915624"/>
              <a:gd name="connsiteX8" fmla="*/ 2866012 w 3480986"/>
              <a:gd name="connsiteY8" fmla="*/ 915624 h 915624"/>
              <a:gd name="connsiteX9" fmla="*/ 2355467 w 3480986"/>
              <a:gd name="connsiteY9" fmla="*/ 915624 h 915624"/>
              <a:gd name="connsiteX10" fmla="*/ 1844923 w 3480986"/>
              <a:gd name="connsiteY10" fmla="*/ 915624 h 915624"/>
              <a:gd name="connsiteX11" fmla="*/ 1195139 w 3480986"/>
              <a:gd name="connsiteY11" fmla="*/ 915624 h 915624"/>
              <a:gd name="connsiteX12" fmla="*/ 649784 w 3480986"/>
              <a:gd name="connsiteY12" fmla="*/ 915624 h 915624"/>
              <a:gd name="connsiteX13" fmla="*/ 0 w 3480986"/>
              <a:gd name="connsiteY13" fmla="*/ 915624 h 915624"/>
              <a:gd name="connsiteX14" fmla="*/ 0 w 3480986"/>
              <a:gd name="connsiteY14" fmla="*/ 439500 h 915624"/>
              <a:gd name="connsiteX15" fmla="*/ 0 w 3480986"/>
              <a:gd name="connsiteY15" fmla="*/ 0 h 91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80986" h="915624" extrusionOk="0">
                <a:moveTo>
                  <a:pt x="0" y="0"/>
                </a:moveTo>
                <a:cubicBezTo>
                  <a:pt x="158245" y="-65292"/>
                  <a:pt x="311171" y="52568"/>
                  <a:pt x="614974" y="0"/>
                </a:cubicBezTo>
                <a:cubicBezTo>
                  <a:pt x="918777" y="-52568"/>
                  <a:pt x="1050120" y="19996"/>
                  <a:pt x="1264758" y="0"/>
                </a:cubicBezTo>
                <a:cubicBezTo>
                  <a:pt x="1479396" y="-19996"/>
                  <a:pt x="1625259" y="61313"/>
                  <a:pt x="1879732" y="0"/>
                </a:cubicBezTo>
                <a:cubicBezTo>
                  <a:pt x="2134205" y="-61313"/>
                  <a:pt x="2178203" y="46743"/>
                  <a:pt x="2425087" y="0"/>
                </a:cubicBezTo>
                <a:cubicBezTo>
                  <a:pt x="2671972" y="-46743"/>
                  <a:pt x="3151665" y="98489"/>
                  <a:pt x="3480986" y="0"/>
                </a:cubicBezTo>
                <a:cubicBezTo>
                  <a:pt x="3503035" y="211689"/>
                  <a:pt x="3474792" y="243711"/>
                  <a:pt x="3480986" y="466968"/>
                </a:cubicBezTo>
                <a:cubicBezTo>
                  <a:pt x="3487180" y="690225"/>
                  <a:pt x="3442701" y="812763"/>
                  <a:pt x="3480986" y="915624"/>
                </a:cubicBezTo>
                <a:cubicBezTo>
                  <a:pt x="3239571" y="975515"/>
                  <a:pt x="3141677" y="879157"/>
                  <a:pt x="2866012" y="915624"/>
                </a:cubicBezTo>
                <a:cubicBezTo>
                  <a:pt x="2590347" y="952091"/>
                  <a:pt x="2472780" y="880945"/>
                  <a:pt x="2355467" y="915624"/>
                </a:cubicBezTo>
                <a:cubicBezTo>
                  <a:pt x="2238154" y="950303"/>
                  <a:pt x="2055923" y="888460"/>
                  <a:pt x="1844923" y="915624"/>
                </a:cubicBezTo>
                <a:cubicBezTo>
                  <a:pt x="1633923" y="942788"/>
                  <a:pt x="1331981" y="847051"/>
                  <a:pt x="1195139" y="915624"/>
                </a:cubicBezTo>
                <a:cubicBezTo>
                  <a:pt x="1058297" y="984197"/>
                  <a:pt x="825068" y="887903"/>
                  <a:pt x="649784" y="915624"/>
                </a:cubicBezTo>
                <a:cubicBezTo>
                  <a:pt x="474501" y="943345"/>
                  <a:pt x="198233" y="889427"/>
                  <a:pt x="0" y="915624"/>
                </a:cubicBezTo>
                <a:cubicBezTo>
                  <a:pt x="-44954" y="800959"/>
                  <a:pt x="8909" y="571005"/>
                  <a:pt x="0" y="439500"/>
                </a:cubicBezTo>
                <a:cubicBezTo>
                  <a:pt x="-8909" y="307995"/>
                  <a:pt x="9422" y="164690"/>
                  <a:pt x="0" y="0"/>
                </a:cubicBezTo>
                <a:close/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75845690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20">
            <a:extLst>
              <a:ext uri="{FF2B5EF4-FFF2-40B4-BE49-F238E27FC236}">
                <a16:creationId xmlns:a16="http://schemas.microsoft.com/office/drawing/2014/main" id="{4A62D2A4-648D-A36E-B58F-773C2A66F087}"/>
              </a:ext>
            </a:extLst>
          </p:cNvPr>
          <p:cNvSpPr txBox="1">
            <a:spLocks/>
          </p:cNvSpPr>
          <p:nvPr/>
        </p:nvSpPr>
        <p:spPr>
          <a:xfrm>
            <a:off x="380506" y="9756418"/>
            <a:ext cx="68580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Civil Engineering</a:t>
            </a:r>
          </a:p>
        </p:txBody>
      </p:sp>
    </p:spTree>
    <p:extLst>
      <p:ext uri="{BB962C8B-B14F-4D97-AF65-F5344CB8AC3E}">
        <p14:creationId xmlns:p14="http://schemas.microsoft.com/office/powerpoint/2010/main" val="105343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9" descr="Highland bridge connects the mountain">
            <a:extLst>
              <a:ext uri="{FF2B5EF4-FFF2-40B4-BE49-F238E27FC236}">
                <a16:creationId xmlns:a16="http://schemas.microsoft.com/office/drawing/2014/main" id="{F0D873A8-8F0F-B8E0-C801-538A0FF38B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"/>
          <a:stretch/>
        </p:blipFill>
        <p:spPr>
          <a:xfrm>
            <a:off x="-5170" y="-1"/>
            <a:ext cx="18293170" cy="10319617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884121" y="-1100987"/>
            <a:ext cx="4531314" cy="18309894"/>
          </a:xfrm>
          <a:prstGeom prst="rect">
            <a:avLst/>
          </a:prstGeom>
          <a:gradFill flip="none" rotWithShape="1">
            <a:gsLst>
              <a:gs pos="21000">
                <a:srgbClr val="000000">
                  <a:alpha val="62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6567EA8-C72D-4B9B-D23F-6B2E9F9C9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5169" y="0"/>
            <a:ext cx="4265103" cy="10319617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49000">
                <a:schemeClr val="accent5">
                  <a:lumMod val="60000"/>
                  <a:lumOff val="40000"/>
                  <a:alpha val="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EFBFA78-9360-1E01-5448-6D5AE0A32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3558056" y="32604"/>
            <a:ext cx="4729293" cy="10287012"/>
          </a:xfrm>
          <a:prstGeom prst="rect">
            <a:avLst/>
          </a:prstGeom>
          <a:gradFill flip="none" rotWithShape="1">
            <a:gsLst>
              <a:gs pos="5000">
                <a:schemeClr val="accent5">
                  <a:alpha val="48000"/>
                </a:schemeClr>
              </a:gs>
              <a:gs pos="42000">
                <a:schemeClr val="accent5">
                  <a:alpha val="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740453C-744F-DB3A-47EC-15EACE1DC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5170" y="7932649"/>
            <a:ext cx="18299558" cy="2386967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9000">
                <a:schemeClr val="accent2">
                  <a:alpha val="0"/>
                </a:schemeClr>
              </a:gs>
            </a:gsLst>
            <a:lin ang="588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B6924B03-77BD-EAE3-2854-43363FF8E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76894" y="3337394"/>
            <a:ext cx="5800160" cy="816428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4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B6E78-3268-4BE9-96F9-C52975648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542" y="6182916"/>
            <a:ext cx="16998807" cy="24309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7800" b="1" u="sng" dirty="0">
                <a:solidFill>
                  <a:srgbClr val="FFFFFF"/>
                </a:solidFill>
              </a:rPr>
              <a:t>Task 2:</a:t>
            </a:r>
            <a:r>
              <a:rPr lang="en-US" sz="7800" dirty="0">
                <a:solidFill>
                  <a:srgbClr val="FFFFFF"/>
                </a:solidFill>
              </a:rPr>
              <a:t> Evaluation of Recent Bridge Decks</a:t>
            </a:r>
          </a:p>
        </p:txBody>
      </p:sp>
    </p:spTree>
    <p:extLst>
      <p:ext uri="{BB962C8B-B14F-4D97-AF65-F5344CB8AC3E}">
        <p14:creationId xmlns:p14="http://schemas.microsoft.com/office/powerpoint/2010/main" val="3553509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624753"/>
            <a:ext cx="18288000" cy="662248"/>
            <a:chOff x="0" y="-47625"/>
            <a:chExt cx="4816593" cy="231238"/>
          </a:xfrm>
          <a:solidFill>
            <a:srgbClr val="C41E3A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3613"/>
            </a:xfrm>
            <a:custGeom>
              <a:avLst/>
              <a:gdLst/>
              <a:ahLst/>
              <a:cxnLst/>
              <a:rect l="l" t="t" r="r" b="b"/>
              <a:pathLst>
                <a:path w="4816592" h="183613">
                  <a:moveTo>
                    <a:pt x="0" y="0"/>
                  </a:moveTo>
                  <a:lnTo>
                    <a:pt x="4816592" y="0"/>
                  </a:lnTo>
                  <a:lnTo>
                    <a:pt x="4816592" y="183613"/>
                  </a:lnTo>
                  <a:lnTo>
                    <a:pt x="0" y="18361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3123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0" y="-1"/>
            <a:ext cx="1706346" cy="1345987"/>
          </a:xfrm>
          <a:custGeom>
            <a:avLst/>
            <a:gdLst/>
            <a:ahLst/>
            <a:cxnLst/>
            <a:rect l="l" t="t" r="r" b="b"/>
            <a:pathLst>
              <a:path w="1760106" h="1333975">
                <a:moveTo>
                  <a:pt x="0" y="0"/>
                </a:moveTo>
                <a:lnTo>
                  <a:pt x="1760106" y="0"/>
                </a:lnTo>
                <a:lnTo>
                  <a:pt x="1760106" y="1333975"/>
                </a:lnTo>
                <a:lnTo>
                  <a:pt x="0" y="13339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70DC8E1D-5DDA-077E-2A46-068B78966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773894" y="9791699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CEAC0B6-EF8E-5AFA-8CE1-DCBF03B26B25}"/>
              </a:ext>
            </a:extLst>
          </p:cNvPr>
          <p:cNvSpPr txBox="1">
            <a:spLocks/>
          </p:cNvSpPr>
          <p:nvPr/>
        </p:nvSpPr>
        <p:spPr>
          <a:xfrm>
            <a:off x="5294040" y="9179723"/>
            <a:ext cx="7699916" cy="611977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371600"/>
            <a:r>
              <a:rPr lang="en-US" sz="24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Location of surveyed bridges</a:t>
            </a:r>
          </a:p>
        </p:txBody>
      </p:sp>
      <p:sp>
        <p:nvSpPr>
          <p:cNvPr id="8" name="Footer Placeholder 20">
            <a:extLst>
              <a:ext uri="{FF2B5EF4-FFF2-40B4-BE49-F238E27FC236}">
                <a16:creationId xmlns:a16="http://schemas.microsoft.com/office/drawing/2014/main" id="{6F2074F3-4AF6-11F0-4F8A-64AC75DE6FB2}"/>
              </a:ext>
            </a:extLst>
          </p:cNvPr>
          <p:cNvSpPr txBox="1">
            <a:spLocks/>
          </p:cNvSpPr>
          <p:nvPr/>
        </p:nvSpPr>
        <p:spPr>
          <a:xfrm>
            <a:off x="380506" y="9756418"/>
            <a:ext cx="68580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Civil Engineering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779332-76A4-735C-3DD0-3274637DE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7042" y="978408"/>
            <a:ext cx="11433911" cy="833018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742115A-CE8C-8534-8F59-40BC54A24EA1}"/>
              </a:ext>
            </a:extLst>
          </p:cNvPr>
          <p:cNvSpPr txBox="1"/>
          <p:nvPr/>
        </p:nvSpPr>
        <p:spPr>
          <a:xfrm>
            <a:off x="4574068" y="266723"/>
            <a:ext cx="10511462" cy="101710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85000" lnSpcReduction="10000"/>
          </a:bodyPr>
          <a:lstStyle/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bon Next LT" panose="02000500000000000000" pitchFamily="2" charset="0"/>
                <a:ea typeface="+mn-ea"/>
                <a:cs typeface="Sabon Next LT" panose="02000500000000000000" pitchFamily="2" charset="0"/>
              </a:rPr>
              <a:t>Evaluation of recent bridge decks</a:t>
            </a:r>
          </a:p>
        </p:txBody>
      </p:sp>
    </p:spTree>
    <p:extLst>
      <p:ext uri="{BB962C8B-B14F-4D97-AF65-F5344CB8AC3E}">
        <p14:creationId xmlns:p14="http://schemas.microsoft.com/office/powerpoint/2010/main" val="14146059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41E3A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dot Conference_May 2024" id="{5756389E-D902-49A3-87E7-AC172D1DF588}" vid="{FB8D891B-2394-4307-B8D1-323A022C09D5}"/>
    </a:ext>
  </a:extLst>
</a:theme>
</file>

<file path=ppt/theme/theme2.xml><?xml version="1.0" encoding="utf-8"?>
<a:theme xmlns:a="http://schemas.openxmlformats.org/drawingml/2006/main" name="1_Office Theme">
  <a:themeElements>
    <a:clrScheme name="Custom 10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9F87B7"/>
      </a:accent1>
      <a:accent2>
        <a:srgbClr val="C41E3A"/>
      </a:accent2>
      <a:accent3>
        <a:srgbClr val="1B587C"/>
      </a:accent3>
      <a:accent4>
        <a:srgbClr val="C00000"/>
      </a:accent4>
      <a:accent5>
        <a:srgbClr val="604878"/>
      </a:accent5>
      <a:accent6>
        <a:srgbClr val="C19859"/>
      </a:accent6>
      <a:hlink>
        <a:srgbClr val="C00000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dot Conference_May 2024" id="{5756389E-D902-49A3-87E7-AC172D1DF588}" vid="{01BF55E5-C52E-4E9D-BF5F-83656C5FE9B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Custom 8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9F87B7"/>
    </a:accent1>
    <a:accent2>
      <a:srgbClr val="C00000"/>
    </a:accent2>
    <a:accent3>
      <a:srgbClr val="1B587C"/>
    </a:accent3>
    <a:accent4>
      <a:srgbClr val="C00000"/>
    </a:accent4>
    <a:accent5>
      <a:srgbClr val="604878"/>
    </a:accent5>
    <a:accent6>
      <a:srgbClr val="C19859"/>
    </a:accent6>
    <a:hlink>
      <a:srgbClr val="C00000"/>
    </a:hlink>
    <a:folHlink>
      <a:srgbClr val="B26B0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8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9F87B7"/>
    </a:accent1>
    <a:accent2>
      <a:srgbClr val="C00000"/>
    </a:accent2>
    <a:accent3>
      <a:srgbClr val="1B587C"/>
    </a:accent3>
    <a:accent4>
      <a:srgbClr val="C00000"/>
    </a:accent4>
    <a:accent5>
      <a:srgbClr val="604878"/>
    </a:accent5>
    <a:accent6>
      <a:srgbClr val="C19859"/>
    </a:accent6>
    <a:hlink>
      <a:srgbClr val="C00000"/>
    </a:hlink>
    <a:folHlink>
      <a:srgbClr val="B26B0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Custom 8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9F87B7"/>
    </a:accent1>
    <a:accent2>
      <a:srgbClr val="C00000"/>
    </a:accent2>
    <a:accent3>
      <a:srgbClr val="1B587C"/>
    </a:accent3>
    <a:accent4>
      <a:srgbClr val="C00000"/>
    </a:accent4>
    <a:accent5>
      <a:srgbClr val="604878"/>
    </a:accent5>
    <a:accent6>
      <a:srgbClr val="C19859"/>
    </a:accent6>
    <a:hlink>
      <a:srgbClr val="C00000"/>
    </a:hlink>
    <a:folHlink>
      <a:srgbClr val="B26B0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Custom 8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9F87B7"/>
    </a:accent1>
    <a:accent2>
      <a:srgbClr val="C00000"/>
    </a:accent2>
    <a:accent3>
      <a:srgbClr val="1B587C"/>
    </a:accent3>
    <a:accent4>
      <a:srgbClr val="C00000"/>
    </a:accent4>
    <a:accent5>
      <a:srgbClr val="604878"/>
    </a:accent5>
    <a:accent6>
      <a:srgbClr val="C19859"/>
    </a:accent6>
    <a:hlink>
      <a:srgbClr val="C00000"/>
    </a:hlink>
    <a:folHlink>
      <a:srgbClr val="B26B0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Custom 8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9F87B7"/>
    </a:accent1>
    <a:accent2>
      <a:srgbClr val="C00000"/>
    </a:accent2>
    <a:accent3>
      <a:srgbClr val="1B587C"/>
    </a:accent3>
    <a:accent4>
      <a:srgbClr val="C00000"/>
    </a:accent4>
    <a:accent5>
      <a:srgbClr val="604878"/>
    </a:accent5>
    <a:accent6>
      <a:srgbClr val="C19859"/>
    </a:accent6>
    <a:hlink>
      <a:srgbClr val="C00000"/>
    </a:hlink>
    <a:folHlink>
      <a:srgbClr val="B26B0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4D448380806849915725CB97AB94DB" ma:contentTypeVersion="16" ma:contentTypeDescription="Create a new document." ma:contentTypeScope="" ma:versionID="d61156dc2c749f136ccd900245415db8">
  <xsd:schema xmlns:xsd="http://www.w3.org/2001/XMLSchema" xmlns:xs="http://www.w3.org/2001/XMLSchema" xmlns:p="http://schemas.microsoft.com/office/2006/metadata/properties" xmlns:ns2="2bfabbae-75c3-4cd1-9a45-a28906e6cac7" xmlns:ns3="13109660-2640-404b-b779-306c06ffea21" targetNamespace="http://schemas.microsoft.com/office/2006/metadata/properties" ma:root="true" ma:fieldsID="e2e499a0ef47956f1f689053a8dc7c6a" ns2:_="" ns3:_="">
    <xsd:import namespace="2bfabbae-75c3-4cd1-9a45-a28906e6cac7"/>
    <xsd:import namespace="13109660-2640-404b-b779-306c06ffea2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fabbae-75c3-4cd1-9a45-a28906e6cac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4051fb6-84f9-4913-88ff-bc909d5cdc73}" ma:internalName="TaxCatchAll" ma:showField="CatchAllData" ma:web="2bfabbae-75c3-4cd1-9a45-a28906e6ca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109660-2640-404b-b779-306c06ffea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2ed1bf8-33a6-463b-9893-e93613f3d2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3109660-2640-404b-b779-306c06ffea21">
      <Terms xmlns="http://schemas.microsoft.com/office/infopath/2007/PartnerControls"/>
    </lcf76f155ced4ddcb4097134ff3c332f>
    <TaxCatchAll xmlns="2bfabbae-75c3-4cd1-9a45-a28906e6cac7" xsi:nil="true"/>
  </documentManagement>
</p:properties>
</file>

<file path=customXml/itemProps1.xml><?xml version="1.0" encoding="utf-8"?>
<ds:datastoreItem xmlns:ds="http://schemas.openxmlformats.org/officeDocument/2006/customXml" ds:itemID="{A0BF669E-3D62-4620-B9CB-9DB31DF1CF28}"/>
</file>

<file path=customXml/itemProps2.xml><?xml version="1.0" encoding="utf-8"?>
<ds:datastoreItem xmlns:ds="http://schemas.openxmlformats.org/officeDocument/2006/customXml" ds:itemID="{242E1C7D-BDE3-4027-BD22-5455357CC841}"/>
</file>

<file path=customXml/itemProps3.xml><?xml version="1.0" encoding="utf-8"?>
<ds:datastoreItem xmlns:ds="http://schemas.openxmlformats.org/officeDocument/2006/customXml" ds:itemID="{34B74658-BCD5-4CCE-A6ED-A17B55910F3E}"/>
</file>

<file path=docMetadata/LabelInfo.xml><?xml version="1.0" encoding="utf-8"?>
<clbl:labelList xmlns:clbl="http://schemas.microsoft.com/office/2020/mipLabelMetadata">
  <clbl:label id="{79c742c4-e61c-4fa5-be89-a3cb566a80d1}" enabled="0" method="" siteId="{79c742c4-e61c-4fa5-be89-a3cb566a80d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Ardot Conference_May 2024</Template>
  <TotalTime>9187</TotalTime>
  <Words>1926</Words>
  <Application>Microsoft Office PowerPoint</Application>
  <PresentationFormat>Custom</PresentationFormat>
  <Paragraphs>424</Paragraphs>
  <Slides>36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Times</vt:lpstr>
      <vt:lpstr>Aptos</vt:lpstr>
      <vt:lpstr>Wingdings</vt:lpstr>
      <vt:lpstr>Times New Roman</vt:lpstr>
      <vt:lpstr>Calibri Light</vt:lpstr>
      <vt:lpstr>Cambria Math</vt:lpstr>
      <vt:lpstr>Fira Sans Semi-Bold</vt:lpstr>
      <vt:lpstr>Fira Sans Light</vt:lpstr>
      <vt:lpstr>Sabon Next LT</vt:lpstr>
      <vt:lpstr>Calibri</vt:lpstr>
      <vt:lpstr>Arial</vt:lpstr>
      <vt:lpstr>Office Theme</vt:lpstr>
      <vt:lpstr>1_Office Theme</vt:lpstr>
      <vt:lpstr>TRC 2203  Low Shrinkage Concrete Mixtures for Arkansas</vt:lpstr>
      <vt:lpstr>PowerPoint Presentation</vt:lpstr>
      <vt:lpstr>PowerPoint Presentation</vt:lpstr>
      <vt:lpstr>Task 1: Literature Review</vt:lpstr>
      <vt:lpstr>PowerPoint Presentation</vt:lpstr>
      <vt:lpstr>PowerPoint Presentation</vt:lpstr>
      <vt:lpstr>PowerPoint Presentation</vt:lpstr>
      <vt:lpstr>Task 2: Evaluation of Recent Bridge Decks</vt:lpstr>
      <vt:lpstr>PowerPoint Presentation</vt:lpstr>
      <vt:lpstr>PowerPoint Presentation</vt:lpstr>
      <vt:lpstr>Task 3: Development of Low – Shrinkage Concrete Mixes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TRC 2203  Low Shrinkage Concrete Mixtures for Arkansas</dc:title>
  <dc:creator>Shuyah Ouoba</dc:creator>
  <cp:lastModifiedBy>Shuyah Ouoba</cp:lastModifiedBy>
  <cp:revision>3</cp:revision>
  <dcterms:created xsi:type="dcterms:W3CDTF">2024-05-02T16:57:46Z</dcterms:created>
  <dcterms:modified xsi:type="dcterms:W3CDTF">2024-05-22T14:36:47Z</dcterms:modified>
  <dc:identifier>DAGDQQyVnjQ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0x010100604D448380806849915725CB97AB94DB</vt:lpwstr>
  </property>
</Properties>
</file>